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FFECAF"/>
    <a:srgbClr val="E5CB81"/>
    <a:srgbClr val="D7C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75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AF5E7C-2E04-4C66-83C0-238F2679E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3838DC0-2FBC-41DE-9B5B-6C580E0FB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5D50498-F223-42CD-BFC5-2BE9CD96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D625-3DA8-46E3-BB45-72D54FCE48A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73E6384-14A4-4334-9C11-962C65C2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B9F5AD0-368C-4497-8107-F6226F58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E725-DC8B-41AF-9BED-59D0FF188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3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BFBDD7-FD05-4D78-951D-A4B69BEF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6EB6CA9-4F4A-433F-BB9F-4DEF5E22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244EDEB-0940-4371-88CE-14727650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D625-3DA8-46E3-BB45-72D54FCE48A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A9810B2-94A3-4D53-9EFD-4C366D20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5F52CAF-186A-41E0-9ACD-B5CC4398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E725-DC8B-41AF-9BED-59D0FF188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8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E9029153-B029-4485-97EC-C557BA00D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826788C-D09F-451E-B249-BF675E504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9055505-FA5E-4233-9415-F2E99254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D625-3DA8-46E3-BB45-72D54FCE48A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24144C8-46F7-4B22-BD1A-13AB332A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8E76AA1-291C-4E0A-92CE-AB51CF35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E725-DC8B-41AF-9BED-59D0FF188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9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578577-E8AD-497B-B706-0012969D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F6F007A-2A7E-427C-A2BD-45B2BE4AF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99EF552-1F06-4C05-B85E-6BF569C5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D625-3DA8-46E3-BB45-72D54FCE48A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057106C-58E9-42A0-9973-B93A05F6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5A5DD28-67F9-44A5-ABC0-259DEAD8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E725-DC8B-41AF-9BED-59D0FF188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2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B0144B-8D09-473B-9F2D-EDD140C8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9309742-C6FD-4F57-B6F6-0C5AA5DD3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B0C9AFA-D86B-452C-9FC8-ADD0BAE0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D625-3DA8-46E3-BB45-72D54FCE48A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616D0BA-2B0B-4069-BCB2-61E32A6B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61FD9F7-D731-450D-875E-94BE0964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E725-DC8B-41AF-9BED-59D0FF188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3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DED251-B4DC-43CF-9960-FA2DD30D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E5B7450-400B-4825-BE9C-BE8396CDC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095AABD-7BF3-4D9D-9299-55297FD16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9CEDE35-E1D4-4286-8191-496E5527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D625-3DA8-46E3-BB45-72D54FCE48A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411C874-254E-4B8C-8CF9-3A0C59C1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24F6E6F-5034-4EAE-AFB7-8E3FD27A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E725-DC8B-41AF-9BED-59D0FF188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0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940176-68E3-4BA5-BD9E-53039847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A9FDEDA-62CA-4CA7-986F-9857DC511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B21E241-A7A1-4588-819D-1F245985A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897A732-97A3-45FB-B629-C745438C5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27BD2C73-A782-4B3D-A161-251F8C582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27925FC5-5D28-4E5F-AB1D-04F331FC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D625-3DA8-46E3-BB45-72D54FCE48A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A24CDAC7-958E-46E4-85F8-06558646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1887C228-3E99-4781-8DDA-BF55BB51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E725-DC8B-41AF-9BED-59D0FF188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5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018DC9-050E-497A-9C9E-C0048901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279C4CD-D8E7-41B7-A26C-6F6507F4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D625-3DA8-46E3-BB45-72D54FCE48A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5B87A84-3164-495B-85E5-8323F593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98C26D9-C5C1-4F1D-B83F-7BBA7B78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E725-DC8B-41AF-9BED-59D0FF188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1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6B0C4314-1E93-4D78-B2B2-AA934477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D625-3DA8-46E3-BB45-72D54FCE48A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7B507C6-CAED-42F1-8A0E-1BA103EC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BF661BB-5268-40F7-8075-73A7FD48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E725-DC8B-41AF-9BED-59D0FF188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7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4AE77B5-C3E4-429E-86D8-D9E6E9D0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2AB2B9C-CF91-4F1B-9567-B509724C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AE942F5-D8C3-465D-ABB8-0C823530E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9B41426-E1FE-4CC4-84CF-20CDA46B0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D625-3DA8-46E3-BB45-72D54FCE48A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32F286A-41E2-4FBF-A383-B4D6809D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2704088-CF2C-4056-BD32-22591141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E725-DC8B-41AF-9BED-59D0FF188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2B9F4F-006D-4FC2-A36B-4B9EA95E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C4AA715-A73E-4FC9-93E7-0D2CBAB02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9DD3A62-2685-4EFE-9BCB-25D0DF758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74C93F0-906F-4F4B-8949-A0214983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D625-3DA8-46E3-BB45-72D54FCE48A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E126691-C336-4FCF-A9EA-0DBD5C3B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F325DF5-0C00-4559-AB47-2DA47114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E725-DC8B-41AF-9BED-59D0FF188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6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961C12C-6C5E-4D80-97DA-5A79D2FC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C052C06-4EB0-4562-9C81-07787A29B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164DFC5-9A24-4351-B6B1-E19ADD37C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DD625-3DA8-46E3-BB45-72D54FCE48A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AB90707-5D35-4542-8935-67BC49824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D7D3D8C-E544-4070-96E6-E62827631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6E725-DC8B-41AF-9BED-59D0FF188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5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50058F-715A-4B53-ACF9-3DAD8E233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Replication value as a function of citation count and sample size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84946B7-5E25-40AA-8F4F-023C3C976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Article figures</a:t>
            </a:r>
          </a:p>
        </p:txBody>
      </p:sp>
    </p:spTree>
    <p:extLst>
      <p:ext uri="{BB962C8B-B14F-4D97-AF65-F5344CB8AC3E}">
        <p14:creationId xmlns:p14="http://schemas.microsoft.com/office/powerpoint/2010/main" val="28218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AA4A2D-FAA9-43B9-8525-C1D42700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82955"/>
          </a:xfrm>
        </p:spPr>
        <p:txBody>
          <a:bodyPr/>
          <a:lstStyle/>
          <a:p>
            <a:r>
              <a:rPr lang="en-US" dirty="0"/>
              <a:t>Citation impact measurement problem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D250FC2-6411-4EA0-9CAF-1A4D9EE655AF}"/>
              </a:ext>
            </a:extLst>
          </p:cNvPr>
          <p:cNvSpPr/>
          <p:nvPr/>
        </p:nvSpPr>
        <p:spPr>
          <a:xfrm>
            <a:off x="5438140" y="664083"/>
            <a:ext cx="1717040" cy="1719072"/>
          </a:xfrm>
          <a:prstGeom prst="ellipse">
            <a:avLst/>
          </a:prstGeom>
          <a:solidFill>
            <a:srgbClr val="E5CB8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Citation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CF814AE-43F0-4B45-856A-10757EA81E7E}"/>
              </a:ext>
            </a:extLst>
          </p:cNvPr>
          <p:cNvSpPr/>
          <p:nvPr/>
        </p:nvSpPr>
        <p:spPr>
          <a:xfrm>
            <a:off x="5443220" y="3600323"/>
            <a:ext cx="1717040" cy="171907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Citation source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C921EF4-BE5C-4AE0-9596-D83694FBBAE6}"/>
              </a:ext>
            </a:extLst>
          </p:cNvPr>
          <p:cNvSpPr/>
          <p:nvPr/>
        </p:nvSpPr>
        <p:spPr>
          <a:xfrm>
            <a:off x="3445513" y="3600323"/>
            <a:ext cx="1717040" cy="171907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F132CB7-6353-4781-971E-DF6CA9FEF1E9}"/>
              </a:ext>
            </a:extLst>
          </p:cNvPr>
          <p:cNvSpPr/>
          <p:nvPr/>
        </p:nvSpPr>
        <p:spPr>
          <a:xfrm>
            <a:off x="1447806" y="3600323"/>
            <a:ext cx="1717040" cy="171907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4339D07-39D0-4E88-B659-94DF196AED55}"/>
              </a:ext>
            </a:extLst>
          </p:cNvPr>
          <p:cNvSpPr/>
          <p:nvPr/>
        </p:nvSpPr>
        <p:spPr>
          <a:xfrm>
            <a:off x="9438634" y="3600323"/>
            <a:ext cx="1717040" cy="171907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</a:t>
            </a: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30AE5265-4D96-42F2-BEB1-C30BC76773FB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2913391" y="2131403"/>
            <a:ext cx="2776204" cy="17206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41CCED34-269F-4EF1-9AA3-C2BDEA7C945E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4304033" y="2383155"/>
            <a:ext cx="1992627" cy="12171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5572A3E6-DC8F-4A36-ACCD-A127A839F58A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6296660" y="2383155"/>
            <a:ext cx="5080" cy="12171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4D107601-5CC9-4EA3-BF3C-B2193E47B4AD}"/>
              </a:ext>
            </a:extLst>
          </p:cNvPr>
          <p:cNvCxnSpPr>
            <a:cxnSpLocks/>
            <a:stCxn id="8" idx="1"/>
            <a:endCxn id="4" idx="5"/>
          </p:cNvCxnSpPr>
          <p:nvPr/>
        </p:nvCxnSpPr>
        <p:spPr>
          <a:xfrm flipH="1" flipV="1">
            <a:off x="6903725" y="2131403"/>
            <a:ext cx="2786364" cy="17206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D2AA1A12-C762-40AB-B615-B8012D8369D3}"/>
              </a:ext>
            </a:extLst>
          </p:cNvPr>
          <p:cNvSpPr/>
          <p:nvPr/>
        </p:nvSpPr>
        <p:spPr>
          <a:xfrm>
            <a:off x="7440927" y="3600323"/>
            <a:ext cx="1717040" cy="171907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Research field</a:t>
            </a:r>
          </a:p>
        </p:txBody>
      </p: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11669556-AEFC-4F59-9FC0-0C084449ACD8}"/>
              </a:ext>
            </a:extLst>
          </p:cNvPr>
          <p:cNvCxnSpPr>
            <a:cxnSpLocks/>
            <a:stCxn id="36" idx="0"/>
            <a:endCxn id="4" idx="4"/>
          </p:cNvCxnSpPr>
          <p:nvPr/>
        </p:nvCxnSpPr>
        <p:spPr>
          <a:xfrm flipH="1" flipV="1">
            <a:off x="6296660" y="2383155"/>
            <a:ext cx="2002787" cy="12171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4F5789F3-F255-4BFB-8D2F-A246A3D4FC52}"/>
              </a:ext>
            </a:extLst>
          </p:cNvPr>
          <p:cNvSpPr/>
          <p:nvPr/>
        </p:nvSpPr>
        <p:spPr>
          <a:xfrm>
            <a:off x="5443220" y="6394323"/>
            <a:ext cx="1717040" cy="1719072"/>
          </a:xfrm>
          <a:prstGeom prst="ellipse">
            <a:avLst/>
          </a:prstGeom>
          <a:solidFill>
            <a:srgbClr val="FFECA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Political impact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B44E98C-3508-4192-8D33-C633FD0F4F6A}"/>
              </a:ext>
            </a:extLst>
          </p:cNvPr>
          <p:cNvSpPr/>
          <p:nvPr/>
        </p:nvSpPr>
        <p:spPr>
          <a:xfrm>
            <a:off x="3445513" y="6394323"/>
            <a:ext cx="1717040" cy="1719072"/>
          </a:xfrm>
          <a:prstGeom prst="ellipse">
            <a:avLst/>
          </a:prstGeom>
          <a:solidFill>
            <a:srgbClr val="FFECA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Clinical impact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F4B4951-0E8F-4460-A357-184731C9AF9E}"/>
              </a:ext>
            </a:extLst>
          </p:cNvPr>
          <p:cNvSpPr/>
          <p:nvPr/>
        </p:nvSpPr>
        <p:spPr>
          <a:xfrm>
            <a:off x="1447806" y="6394323"/>
            <a:ext cx="1717040" cy="1719072"/>
          </a:xfrm>
          <a:prstGeom prst="ellipse">
            <a:avLst/>
          </a:prstGeom>
          <a:solidFill>
            <a:srgbClr val="FFECA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Scientific impact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BED272E-F941-4259-ABD2-9EE81E1B03F6}"/>
              </a:ext>
            </a:extLst>
          </p:cNvPr>
          <p:cNvSpPr/>
          <p:nvPr/>
        </p:nvSpPr>
        <p:spPr>
          <a:xfrm>
            <a:off x="9438634" y="6394323"/>
            <a:ext cx="1717040" cy="1719072"/>
          </a:xfrm>
          <a:prstGeom prst="ellipse">
            <a:avLst/>
          </a:prstGeom>
          <a:solidFill>
            <a:srgbClr val="FFECA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34830B4-91A8-45F8-A25B-008B5D19FC62}"/>
              </a:ext>
            </a:extLst>
          </p:cNvPr>
          <p:cNvSpPr/>
          <p:nvPr/>
        </p:nvSpPr>
        <p:spPr>
          <a:xfrm>
            <a:off x="7440927" y="6394323"/>
            <a:ext cx="1717040" cy="1719072"/>
          </a:xfrm>
          <a:prstGeom prst="ellipse">
            <a:avLst/>
          </a:prstGeom>
          <a:solidFill>
            <a:srgbClr val="FFECA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Educational impact</a:t>
            </a:r>
          </a:p>
        </p:txBody>
      </p: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8DA270DD-CC59-43F2-A0CA-42D45BC209CB}"/>
              </a:ext>
            </a:extLst>
          </p:cNvPr>
          <p:cNvCxnSpPr>
            <a:cxnSpLocks/>
          </p:cNvCxnSpPr>
          <p:nvPr/>
        </p:nvCxnSpPr>
        <p:spPr>
          <a:xfrm flipV="1">
            <a:off x="3065791" y="2283803"/>
            <a:ext cx="2776204" cy="17206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F3D4DCE3-5CB0-44EE-9219-4E017C83F7D7}"/>
              </a:ext>
            </a:extLst>
          </p:cNvPr>
          <p:cNvCxnSpPr>
            <a:cxnSpLocks/>
            <a:stCxn id="17" idx="0"/>
            <a:endCxn id="7" idx="4"/>
          </p:cNvCxnSpPr>
          <p:nvPr/>
        </p:nvCxnSpPr>
        <p:spPr>
          <a:xfrm flipV="1">
            <a:off x="2306326" y="5319395"/>
            <a:ext cx="0" cy="10749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CF3E1C6C-8718-431A-9A7C-27826CACEC30}"/>
              </a:ext>
            </a:extLst>
          </p:cNvPr>
          <p:cNvCxnSpPr>
            <a:cxnSpLocks/>
            <a:stCxn id="16" idx="0"/>
            <a:endCxn id="7" idx="5"/>
          </p:cNvCxnSpPr>
          <p:nvPr/>
        </p:nvCxnSpPr>
        <p:spPr>
          <a:xfrm flipH="1" flipV="1">
            <a:off x="2913391" y="5067643"/>
            <a:ext cx="1390642" cy="13266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75B6DD2A-1CFC-4E35-8793-FB73976B8E26}"/>
              </a:ext>
            </a:extLst>
          </p:cNvPr>
          <p:cNvCxnSpPr>
            <a:cxnSpLocks/>
            <a:stCxn id="14" idx="1"/>
            <a:endCxn id="7" idx="5"/>
          </p:cNvCxnSpPr>
          <p:nvPr/>
        </p:nvCxnSpPr>
        <p:spPr>
          <a:xfrm flipH="1" flipV="1">
            <a:off x="2913391" y="5067643"/>
            <a:ext cx="2781284" cy="15784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pilkobling 30">
            <a:extLst>
              <a:ext uri="{FF2B5EF4-FFF2-40B4-BE49-F238E27FC236}">
                <a16:creationId xmlns:a16="http://schemas.microsoft.com/office/drawing/2014/main" id="{C003AA95-4863-432A-85E2-A9E041BC188E}"/>
              </a:ext>
            </a:extLst>
          </p:cNvPr>
          <p:cNvCxnSpPr>
            <a:cxnSpLocks/>
            <a:stCxn id="20" idx="1"/>
            <a:endCxn id="7" idx="5"/>
          </p:cNvCxnSpPr>
          <p:nvPr/>
        </p:nvCxnSpPr>
        <p:spPr>
          <a:xfrm flipH="1" flipV="1">
            <a:off x="2913391" y="5067643"/>
            <a:ext cx="4778991" cy="15784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0C8AAC2B-9DAA-4B01-A313-9022A0B90125}"/>
              </a:ext>
            </a:extLst>
          </p:cNvPr>
          <p:cNvCxnSpPr>
            <a:cxnSpLocks/>
            <a:stCxn id="19" idx="1"/>
            <a:endCxn id="7" idx="5"/>
          </p:cNvCxnSpPr>
          <p:nvPr/>
        </p:nvCxnSpPr>
        <p:spPr>
          <a:xfrm flipH="1" flipV="1">
            <a:off x="2913391" y="5067643"/>
            <a:ext cx="6776698" cy="15784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19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88DD2C56-AB8D-48B8-8374-CDBEF338CA17}"/>
              </a:ext>
            </a:extLst>
          </p:cNvPr>
          <p:cNvSpPr/>
          <p:nvPr/>
        </p:nvSpPr>
        <p:spPr>
          <a:xfrm>
            <a:off x="4991100" y="257683"/>
            <a:ext cx="1717040" cy="1719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Uncertainty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F4A5BC8-DE4A-4534-A138-126CD53EF485}"/>
              </a:ext>
            </a:extLst>
          </p:cNvPr>
          <p:cNvSpPr/>
          <p:nvPr/>
        </p:nvSpPr>
        <p:spPr>
          <a:xfrm>
            <a:off x="4998720" y="3199003"/>
            <a:ext cx="1717040" cy="1719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External validity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476A532-B160-48F5-92D8-9BFF4D7DA68A}"/>
              </a:ext>
            </a:extLst>
          </p:cNvPr>
          <p:cNvSpPr/>
          <p:nvPr/>
        </p:nvSpPr>
        <p:spPr>
          <a:xfrm>
            <a:off x="2971800" y="3193923"/>
            <a:ext cx="1717040" cy="1719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Internal validity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DF00A71-985A-41BD-87E8-625066AD5AED}"/>
              </a:ext>
            </a:extLst>
          </p:cNvPr>
          <p:cNvSpPr/>
          <p:nvPr/>
        </p:nvSpPr>
        <p:spPr>
          <a:xfrm>
            <a:off x="944880" y="3193923"/>
            <a:ext cx="1717040" cy="1719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Standard error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E5229A1-986F-46B2-B0F7-D20E26F5BB74}"/>
              </a:ext>
            </a:extLst>
          </p:cNvPr>
          <p:cNvSpPr/>
          <p:nvPr/>
        </p:nvSpPr>
        <p:spPr>
          <a:xfrm>
            <a:off x="9052560" y="3193923"/>
            <a:ext cx="1717040" cy="1719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</a:t>
            </a:r>
          </a:p>
        </p:txBody>
      </p: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EB609AD4-CB6C-46EF-9FF4-789789B1E2CC}"/>
              </a:ext>
            </a:extLst>
          </p:cNvPr>
          <p:cNvCxnSpPr>
            <a:cxnSpLocks/>
            <a:stCxn id="12" idx="7"/>
            <a:endCxn id="9" idx="3"/>
          </p:cNvCxnSpPr>
          <p:nvPr/>
        </p:nvCxnSpPr>
        <p:spPr>
          <a:xfrm flipV="1">
            <a:off x="2410465" y="1725003"/>
            <a:ext cx="2832090" cy="17206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A2B9EA7B-FADE-4ECB-887C-B59B35C51F4B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V="1">
            <a:off x="3830320" y="1976755"/>
            <a:ext cx="2019300" cy="1217168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147572D4-C1E7-481E-B350-BFA751E287E1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5849620" y="1976755"/>
            <a:ext cx="7620" cy="1222248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C8F2DD84-9E87-47A4-AE28-FAF322254EED}"/>
              </a:ext>
            </a:extLst>
          </p:cNvPr>
          <p:cNvCxnSpPr>
            <a:cxnSpLocks/>
            <a:stCxn id="13" idx="1"/>
            <a:endCxn id="9" idx="5"/>
          </p:cNvCxnSpPr>
          <p:nvPr/>
        </p:nvCxnSpPr>
        <p:spPr>
          <a:xfrm flipH="1" flipV="1">
            <a:off x="6456685" y="1725003"/>
            <a:ext cx="2847330" cy="172067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5A5C53B8-E235-49F8-988E-E2675CD34134}"/>
              </a:ext>
            </a:extLst>
          </p:cNvPr>
          <p:cNvSpPr/>
          <p:nvPr/>
        </p:nvSpPr>
        <p:spPr>
          <a:xfrm>
            <a:off x="7025640" y="3193923"/>
            <a:ext cx="1717040" cy="1719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Prior beliefs </a:t>
            </a:r>
          </a:p>
        </p:txBody>
      </p: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87D6EC86-8945-41AC-9EC4-CC2732129081}"/>
              </a:ext>
            </a:extLst>
          </p:cNvPr>
          <p:cNvCxnSpPr>
            <a:cxnSpLocks/>
            <a:stCxn id="18" idx="0"/>
            <a:endCxn id="9" idx="4"/>
          </p:cNvCxnSpPr>
          <p:nvPr/>
        </p:nvCxnSpPr>
        <p:spPr>
          <a:xfrm flipH="1" flipV="1">
            <a:off x="5849620" y="1976755"/>
            <a:ext cx="2034540" cy="1217168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BE959D4C-D34A-462B-9F08-D90950368159}"/>
              </a:ext>
            </a:extLst>
          </p:cNvPr>
          <p:cNvSpPr/>
          <p:nvPr/>
        </p:nvSpPr>
        <p:spPr>
          <a:xfrm>
            <a:off x="2971800" y="5866003"/>
            <a:ext cx="1717040" cy="1719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6000" dirty="0">
                <a:solidFill>
                  <a:schemeClr val="tx1"/>
                </a:solidFill>
              </a:rPr>
              <a:t>σ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F556AA81-C5A1-4249-AA8D-346262AF1A2C}"/>
              </a:ext>
            </a:extLst>
          </p:cNvPr>
          <p:cNvSpPr/>
          <p:nvPr/>
        </p:nvSpPr>
        <p:spPr>
          <a:xfrm>
            <a:off x="944880" y="5866003"/>
            <a:ext cx="1717040" cy="1719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Sample size</a:t>
            </a:r>
          </a:p>
        </p:txBody>
      </p: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E4A28784-8911-434C-9C53-9FF59E81E3B9}"/>
              </a:ext>
            </a:extLst>
          </p:cNvPr>
          <p:cNvCxnSpPr>
            <a:cxnSpLocks/>
            <a:stCxn id="20" idx="1"/>
            <a:endCxn id="12" idx="4"/>
          </p:cNvCxnSpPr>
          <p:nvPr/>
        </p:nvCxnSpPr>
        <p:spPr>
          <a:xfrm flipH="1" flipV="1">
            <a:off x="1803400" y="4912995"/>
            <a:ext cx="1419855" cy="1204760"/>
          </a:xfrm>
          <a:prstGeom prst="straightConnector1">
            <a:avLst/>
          </a:prstGeom>
          <a:ln w="76200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FCC7A6DA-E086-4DD8-B03E-6D99F4AEDDA0}"/>
              </a:ext>
            </a:extLst>
          </p:cNvPr>
          <p:cNvCxnSpPr>
            <a:cxnSpLocks/>
            <a:stCxn id="22" idx="0"/>
            <a:endCxn id="12" idx="4"/>
          </p:cNvCxnSpPr>
          <p:nvPr/>
        </p:nvCxnSpPr>
        <p:spPr>
          <a:xfrm flipV="1">
            <a:off x="1803400" y="4912995"/>
            <a:ext cx="0" cy="9530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64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48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Replication value as a function of citation count and sample size</vt:lpstr>
      <vt:lpstr>Citation impact measurement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Replication value as a function of citation count and sample size</dc:title>
  <dc:creator>Isager, P.M.</dc:creator>
  <cp:lastModifiedBy>Peder Isager</cp:lastModifiedBy>
  <cp:revision>14</cp:revision>
  <dcterms:created xsi:type="dcterms:W3CDTF">2020-05-26T10:07:55Z</dcterms:created>
  <dcterms:modified xsi:type="dcterms:W3CDTF">2020-10-27T13:42:51Z</dcterms:modified>
</cp:coreProperties>
</file>