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8" r:id="rId3"/>
    <p:sldId id="285" r:id="rId4"/>
    <p:sldId id="259" r:id="rId5"/>
    <p:sldId id="292" r:id="rId6"/>
    <p:sldId id="293" r:id="rId7"/>
    <p:sldId id="295" r:id="rId8"/>
    <p:sldId id="290" r:id="rId9"/>
    <p:sldId id="287" r:id="rId10"/>
    <p:sldId id="294" r:id="rId11"/>
    <p:sldId id="299" r:id="rId12"/>
    <p:sldId id="296" r:id="rId13"/>
    <p:sldId id="288" r:id="rId14"/>
    <p:sldId id="300" r:id="rId15"/>
    <p:sldId id="301" r:id="rId16"/>
    <p:sldId id="302" r:id="rId17"/>
    <p:sldId id="297" r:id="rId18"/>
    <p:sldId id="289" r:id="rId19"/>
    <p:sldId id="303" r:id="rId20"/>
    <p:sldId id="305" r:id="rId21"/>
    <p:sldId id="304" r:id="rId22"/>
    <p:sldId id="298" r:id="rId23"/>
    <p:sldId id="262" r:id="rId24"/>
    <p:sldId id="291" r:id="rId25"/>
    <p:sldId id="279" r:id="rId26"/>
    <p:sldId id="280" r:id="rId27"/>
  </p:sldIdLst>
  <p:sldSz cx="9144000" cy="5143500" type="screen16x9"/>
  <p:notesSz cx="6858000" cy="9144000"/>
  <p:embeddedFontLst>
    <p:embeddedFont>
      <p:font typeface="Work Sans" pitchFamily="2" charset="77"/>
      <p:regular r:id="rId29"/>
      <p:bold r:id="rId30"/>
    </p:embeddedFont>
    <p:embeddedFont>
      <p:font typeface="Work Sans Light" pitchFamily="2" charset="7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8FE42E-4AD9-42B6-A36B-AC8D9EB5B0B9}">
  <a:tblStyle styleId="{228FE42E-4AD9-42B6-A36B-AC8D9EB5B0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5"/>
    <p:restoredTop sz="94412"/>
  </p:normalViewPr>
  <p:slideViewPr>
    <p:cSldViewPr snapToGrid="0" snapToObjects="1">
      <p:cViewPr varScale="1">
        <p:scale>
          <a:sx n="162" d="100"/>
          <a:sy n="162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21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073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787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379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956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537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91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960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959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31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255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057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177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800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674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119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10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728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87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24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781195" y="2924146"/>
            <a:ext cx="530183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Applied Architecture Patterns in Java </a:t>
            </a:r>
            <a:r>
              <a:rPr lang="en-US" sz="3600" dirty="0"/>
              <a:t>(The simple way)</a:t>
            </a:r>
            <a:endParaRPr sz="3600" dirty="0"/>
          </a:p>
        </p:txBody>
      </p:sp>
      <p:grpSp>
        <p:nvGrpSpPr>
          <p:cNvPr id="9" name="Google Shape;546;p38">
            <a:extLst>
              <a:ext uri="{FF2B5EF4-FFF2-40B4-BE49-F238E27FC236}">
                <a16:creationId xmlns:a16="http://schemas.microsoft.com/office/drawing/2014/main" id="{5DD23100-B91B-E245-A0CC-F27F436533BA}"/>
              </a:ext>
            </a:extLst>
          </p:cNvPr>
          <p:cNvGrpSpPr/>
          <p:nvPr/>
        </p:nvGrpSpPr>
        <p:grpSpPr>
          <a:xfrm>
            <a:off x="5742975" y="626993"/>
            <a:ext cx="2759178" cy="2369873"/>
            <a:chOff x="570875" y="4322250"/>
            <a:chExt cx="443300" cy="443325"/>
          </a:xfrm>
        </p:grpSpPr>
        <p:sp>
          <p:nvSpPr>
            <p:cNvPr id="10" name="Google Shape;547;p38">
              <a:extLst>
                <a:ext uri="{FF2B5EF4-FFF2-40B4-BE49-F238E27FC236}">
                  <a16:creationId xmlns:a16="http://schemas.microsoft.com/office/drawing/2014/main" id="{3B741A7C-69B9-6248-9D37-1DFD6A0BCB74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8;p38">
              <a:extLst>
                <a:ext uri="{FF2B5EF4-FFF2-40B4-BE49-F238E27FC236}">
                  <a16:creationId xmlns:a16="http://schemas.microsoft.com/office/drawing/2014/main" id="{ED765A37-5CF0-BE44-BAE8-C6023BBE8F62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9;p38">
              <a:extLst>
                <a:ext uri="{FF2B5EF4-FFF2-40B4-BE49-F238E27FC236}">
                  <a16:creationId xmlns:a16="http://schemas.microsoft.com/office/drawing/2014/main" id="{7C4A3DCB-EA13-CF49-8FEF-CF454F1FDFC6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0;p38">
              <a:extLst>
                <a:ext uri="{FF2B5EF4-FFF2-40B4-BE49-F238E27FC236}">
                  <a16:creationId xmlns:a16="http://schemas.microsoft.com/office/drawing/2014/main" id="{21AD4379-371C-E943-9AC6-74F12331B1A3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58;p12">
            <a:extLst>
              <a:ext uri="{FF2B5EF4-FFF2-40B4-BE49-F238E27FC236}">
                <a16:creationId xmlns:a16="http://schemas.microsoft.com/office/drawing/2014/main" id="{BBFDD3C5-56A4-BA41-997F-91AA8DB8E12E}"/>
              </a:ext>
            </a:extLst>
          </p:cNvPr>
          <p:cNvSpPr txBox="1">
            <a:spLocks/>
          </p:cNvSpPr>
          <p:nvPr/>
        </p:nvSpPr>
        <p:spPr>
          <a:xfrm>
            <a:off x="4062567" y="3659721"/>
            <a:ext cx="530183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Andres Cespedes Morales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90977" y="768033"/>
            <a:ext cx="7654811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Resiliency Patterns</a:t>
            </a:r>
            <a:endParaRPr sz="60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878B7-93A8-5048-95D7-17C085E8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39" y="1736380"/>
            <a:ext cx="1338469" cy="1338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707DD-BBC7-C445-8ECE-2AB6740CF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31" t="1759" r="33957" b="1461"/>
          <a:stretch/>
        </p:blipFill>
        <p:spPr>
          <a:xfrm>
            <a:off x="6368281" y="1600544"/>
            <a:ext cx="1543878" cy="1610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7BBC53-CD27-284A-8096-9D8CB1429C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447" t="2683" r="33740" b="2087"/>
          <a:stretch/>
        </p:blipFill>
        <p:spPr>
          <a:xfrm>
            <a:off x="3657600" y="1655765"/>
            <a:ext cx="1490870" cy="14996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A750DE-2022-3547-B58B-E3CD487AD669}"/>
              </a:ext>
            </a:extLst>
          </p:cNvPr>
          <p:cNvSpPr txBox="1"/>
          <p:nvPr/>
        </p:nvSpPr>
        <p:spPr>
          <a:xfrm>
            <a:off x="1000539" y="3263671"/>
            <a:ext cx="2411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Work Sans" pitchFamily="2" charset="77"/>
              </a:rPr>
              <a:t>Retry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245C8-453F-D64E-AA70-802E40C80C9B}"/>
              </a:ext>
            </a:extLst>
          </p:cNvPr>
          <p:cNvSpPr txBox="1"/>
          <p:nvPr/>
        </p:nvSpPr>
        <p:spPr>
          <a:xfrm>
            <a:off x="3346174" y="3277153"/>
            <a:ext cx="2411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Work Sans" pitchFamily="2" charset="77"/>
              </a:rPr>
              <a:t>Fallback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EC95A-FED5-4E43-98FA-760EE4F13AB8}"/>
              </a:ext>
            </a:extLst>
          </p:cNvPr>
          <p:cNvSpPr txBox="1"/>
          <p:nvPr/>
        </p:nvSpPr>
        <p:spPr>
          <a:xfrm>
            <a:off x="6143903" y="3266639"/>
            <a:ext cx="2411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Work Sans" pitchFamily="2" charset="77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43719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90977" y="768033"/>
            <a:ext cx="7654811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Technologies FTW</a:t>
            </a:r>
            <a:endParaRPr sz="60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B3C7E-39E2-BF40-8874-EFE2FE02B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7" y="1896911"/>
            <a:ext cx="453390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3AEA1-6247-6449-871B-FE507D2B0F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0" b="11282"/>
          <a:stretch/>
        </p:blipFill>
        <p:spPr>
          <a:xfrm>
            <a:off x="5324877" y="1627602"/>
            <a:ext cx="3234942" cy="208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6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692899" y="837347"/>
            <a:ext cx="7654811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Demo</a:t>
            </a:r>
            <a:endParaRPr sz="60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C09F9-BDB3-8D46-B74A-70899CF6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163" y="1315443"/>
            <a:ext cx="3019460" cy="32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9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743200"/>
            <a:ext cx="7498636" cy="914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Distributed Architectures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012799" y="3678252"/>
            <a:ext cx="738590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How to </a:t>
            </a:r>
            <a:r>
              <a:rPr lang="en-US" dirty="0"/>
              <a:t>gracefully complete long running actions</a:t>
            </a:r>
            <a:endParaRPr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75233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35497" y="655390"/>
            <a:ext cx="8174118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How hard could it be?</a:t>
            </a:r>
            <a:endParaRPr sz="54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47150-4F9B-AA4A-86CD-62F64D2F5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32" y="1352147"/>
            <a:ext cx="3970751" cy="329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4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74328" y="681894"/>
            <a:ext cx="8375374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“Ultra-smart Solution”</a:t>
            </a:r>
            <a:endParaRPr sz="54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1CBC4-00FE-5542-939F-BEA92E32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19" y="1378651"/>
            <a:ext cx="5960984" cy="32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90977" y="768033"/>
            <a:ext cx="7654811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Technologies FTW</a:t>
            </a:r>
            <a:endParaRPr sz="60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14828-1630-8745-BCD5-29BA2182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" y="1746006"/>
            <a:ext cx="4234070" cy="1276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CAC32-F030-8748-8A3D-21915622E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875"/>
          <a:stretch/>
        </p:blipFill>
        <p:spPr>
          <a:xfrm>
            <a:off x="5146261" y="2035186"/>
            <a:ext cx="2692400" cy="69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35E27A-1B2E-554B-8035-0429ED951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432" y="2989878"/>
            <a:ext cx="4533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71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692899" y="837347"/>
            <a:ext cx="7654811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Demo</a:t>
            </a:r>
            <a:endParaRPr sz="60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C09F9-BDB3-8D46-B74A-70899CF6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163" y="1315443"/>
            <a:ext cx="3019460" cy="32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33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743200"/>
            <a:ext cx="7498636" cy="914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Event-Driven Architectures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012799" y="3678252"/>
            <a:ext cx="738590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Asynchronous communication: Did you mean letters?</a:t>
            </a:r>
            <a:endParaRPr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41790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90977" y="768033"/>
            <a:ext cx="7654811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Once upon a time …</a:t>
            </a:r>
            <a:endParaRPr sz="54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480C50-718B-664D-9DA1-8A3E3923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405" y="1464790"/>
            <a:ext cx="4548687" cy="31252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DCE50D-BFB0-9648-966B-01DFFFEE1419}"/>
              </a:ext>
            </a:extLst>
          </p:cNvPr>
          <p:cNvSpPr/>
          <p:nvPr/>
        </p:nvSpPr>
        <p:spPr>
          <a:xfrm>
            <a:off x="2583853" y="1464790"/>
            <a:ext cx="10679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ork Sans" pitchFamily="2" charset="77"/>
              </a:rPr>
              <a:t>service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ork Sans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3F2A5B-57EC-0D41-A369-FBC347CEDC7A}"/>
              </a:ext>
            </a:extLst>
          </p:cNvPr>
          <p:cNvSpPr/>
          <p:nvPr/>
        </p:nvSpPr>
        <p:spPr>
          <a:xfrm>
            <a:off x="5094470" y="1464790"/>
            <a:ext cx="10679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ork Sans" pitchFamily="2" charset="77"/>
              </a:rPr>
              <a:t>service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501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I am Andres 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@</a:t>
            </a:r>
            <a:r>
              <a:rPr lang="en" b="1" dirty="0" err="1"/>
              <a:t>andrespedes</a:t>
            </a:r>
            <a:endParaRPr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D4856-0ECB-4546-980A-CAAFED5C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636" y="4077478"/>
            <a:ext cx="315800" cy="31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009DA-5461-4542-992A-D308D54F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221" y="4070179"/>
            <a:ext cx="330398" cy="330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C239F-FCA6-6B4A-9970-C19C2A086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918" y="389435"/>
            <a:ext cx="4410142" cy="4379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A556C-F62A-7F4D-A21D-A34E37D74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636" y="3369367"/>
            <a:ext cx="2540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90977" y="768033"/>
            <a:ext cx="7654811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Async Choreography?</a:t>
            </a:r>
            <a:endParaRPr sz="54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2F621-1F7B-FB4F-8386-F94ACB63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364" y="1381904"/>
            <a:ext cx="4360885" cy="32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2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90977" y="768033"/>
            <a:ext cx="7654811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Technologies FTW</a:t>
            </a:r>
            <a:endParaRPr sz="60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83413-C14F-2B4D-8FB6-73CC81CF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22" y="1546082"/>
            <a:ext cx="2765903" cy="2765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2ADB64-9CBB-2A47-B095-2E990A1FC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375" y="2331296"/>
            <a:ext cx="2733553" cy="11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3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692899" y="837347"/>
            <a:ext cx="7654811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Demo</a:t>
            </a:r>
            <a:endParaRPr sz="60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C09F9-BDB3-8D46-B74A-70899CF6E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163" y="1315443"/>
            <a:ext cx="3019460" cy="32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2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85799" y="2573950"/>
            <a:ext cx="62410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FFFFFF"/>
                </a:solidFill>
              </a:rPr>
              <a:t>SIMPLICITY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Applying software architecture solutions and patterns can be done with it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804524" y="854775"/>
            <a:ext cx="6105661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b="1" dirty="0"/>
              <a:t>Simplicity</a:t>
            </a:r>
            <a:r>
              <a:rPr lang="en" sz="6000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/>
              <a:t>is the ultimate </a:t>
            </a:r>
            <a:r>
              <a:rPr lang="en-US" sz="6000" dirty="0"/>
              <a:t>sophistication</a:t>
            </a:r>
            <a:endParaRPr sz="6000"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919502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4294967295"/>
          </p:nvPr>
        </p:nvSpPr>
        <p:spPr>
          <a:xfrm>
            <a:off x="685799" y="2491573"/>
            <a:ext cx="6328775" cy="20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b="1" dirty="0"/>
              <a:t>@</a:t>
            </a:r>
            <a:r>
              <a:rPr lang="en" b="1" dirty="0" err="1"/>
              <a:t>andrespedes</a:t>
            </a:r>
            <a:endParaRPr b="1" dirty="0"/>
          </a:p>
          <a:p>
            <a:pPr lvl="0">
              <a:spcBef>
                <a:spcPts val="0"/>
              </a:spcBef>
            </a:pPr>
            <a:r>
              <a:rPr lang="en-US" dirty="0"/>
              <a:t>https://</a:t>
            </a:r>
            <a:r>
              <a:rPr lang="en-US" dirty="0" err="1"/>
              <a:t>www.</a:t>
            </a:r>
            <a:r>
              <a:rPr lang="en-US" b="1" dirty="0" err="1"/>
              <a:t>linkedin</a:t>
            </a:r>
            <a:r>
              <a:rPr lang="en-US" dirty="0" err="1"/>
              <a:t>.com</a:t>
            </a:r>
            <a:r>
              <a:rPr lang="en-US" dirty="0"/>
              <a:t>/in/</a:t>
            </a:r>
            <a:r>
              <a:rPr lang="en-US" b="1" dirty="0"/>
              <a:t>andrespedes12</a:t>
            </a:r>
            <a:r>
              <a:rPr lang="en-US" dirty="0"/>
              <a:t>/</a:t>
            </a:r>
            <a:endParaRPr dirty="0"/>
          </a:p>
        </p:txBody>
      </p:sp>
      <p:sp>
        <p:nvSpPr>
          <p:cNvPr id="320" name="Google Shape;320;p35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869150" y="711718"/>
            <a:ext cx="5092200" cy="717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body" idx="1"/>
          </p:nvPr>
        </p:nvSpPr>
        <p:spPr>
          <a:xfrm>
            <a:off x="897433" y="1347502"/>
            <a:ext cx="7416817" cy="94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0000"/>
                </a:solidFill>
              </a:rPr>
              <a:t>Special thanks to all the people who helped me and collaborated in one way or another with this talk:</a:t>
            </a:r>
            <a:endParaRPr sz="23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lang="en" sz="2400" u="sng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7434236" y="711718"/>
            <a:ext cx="1006453" cy="90341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C7C76-6751-1444-B3FF-0CB7C37A4223}"/>
              </a:ext>
            </a:extLst>
          </p:cNvPr>
          <p:cNvSpPr txBox="1"/>
          <p:nvPr/>
        </p:nvSpPr>
        <p:spPr>
          <a:xfrm>
            <a:off x="1052186" y="2287674"/>
            <a:ext cx="7107313" cy="21698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400"/>
              <a:buChar char="▪"/>
            </a:pPr>
            <a:r>
              <a:rPr lang="en" sz="2000" u="sng" dirty="0">
                <a:latin typeface="Work Sans" pitchFamily="2" charset="77"/>
                <a:hlinkClick r:id="rId3"/>
              </a:rPr>
              <a:t>SlidesCarnival</a:t>
            </a:r>
            <a:endParaRPr lang="en" sz="2000" u="sng" dirty="0">
              <a:latin typeface="Work Sans" pitchFamily="2" charset="77"/>
            </a:endParaRPr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400"/>
              <a:buChar char="▪"/>
            </a:pPr>
            <a:r>
              <a:rPr lang="en" sz="2000" u="sng" dirty="0">
                <a:latin typeface="Work Sans" pitchFamily="2" charset="77"/>
              </a:rPr>
              <a:t>Chris Richardson</a:t>
            </a:r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400"/>
              <a:buChar char="▪"/>
            </a:pPr>
            <a:r>
              <a:rPr lang="en" sz="2000" u="sng" dirty="0">
                <a:latin typeface="Work Sans" pitchFamily="2" charset="77"/>
              </a:rPr>
              <a:t>Guillaume Smet</a:t>
            </a:r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400"/>
              <a:buChar char="▪"/>
            </a:pPr>
            <a:r>
              <a:rPr lang="en" sz="2000" u="sng" dirty="0">
                <a:latin typeface="Work Sans" pitchFamily="2" charset="77"/>
              </a:rPr>
              <a:t>Paul Parkinson</a:t>
            </a:r>
          </a:p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Arial"/>
              <a:buChar char="▪"/>
            </a:pPr>
            <a:r>
              <a:rPr lang="en-US" sz="2000" u="sng" dirty="0">
                <a:latin typeface="Work Sans" pitchFamily="2" charset="77"/>
              </a:rPr>
              <a:t>Denise Yu</a:t>
            </a:r>
          </a:p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Arial"/>
              <a:buChar char="▪"/>
            </a:pPr>
            <a:r>
              <a:rPr lang="en" sz="2000" u="sng" dirty="0">
                <a:latin typeface="Work Sans" pitchFamily="2" charset="77"/>
              </a:rPr>
              <a:t>Bruno Baptista</a:t>
            </a:r>
          </a:p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Arial"/>
              <a:buChar char="▪"/>
            </a:pPr>
            <a:r>
              <a:rPr lang="en-US" sz="2000" u="sng" dirty="0" err="1">
                <a:latin typeface="Work Sans" pitchFamily="2" charset="77"/>
              </a:rPr>
              <a:t>Jn</a:t>
            </a:r>
            <a:r>
              <a:rPr lang="en-US" sz="2000" u="sng" dirty="0">
                <a:latin typeface="Work Sans" pitchFamily="2" charset="77"/>
              </a:rPr>
              <a:t> </a:t>
            </a:r>
            <a:r>
              <a:rPr lang="en-US" sz="2000" u="sng" dirty="0" err="1">
                <a:latin typeface="Work Sans" pitchFamily="2" charset="77"/>
              </a:rPr>
              <a:t>Bernitt</a:t>
            </a:r>
            <a:endParaRPr lang="en" sz="2000" u="sng" dirty="0">
              <a:latin typeface="Work Sans" pitchFamily="2" charset="77"/>
            </a:endParaRPr>
          </a:p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Arial"/>
              <a:buChar char="▪"/>
            </a:pPr>
            <a:r>
              <a:rPr lang="en-US" sz="2000" u="sng" dirty="0">
                <a:latin typeface="Work Sans" pitchFamily="2" charset="77"/>
              </a:rPr>
              <a:t>Martin </a:t>
            </a:r>
            <a:r>
              <a:rPr lang="en-US" sz="2000" u="sng" dirty="0" err="1">
                <a:latin typeface="Work Sans" pitchFamily="2" charset="77"/>
              </a:rPr>
              <a:t>Stefanko</a:t>
            </a:r>
            <a:endParaRPr lang="en" sz="2000" u="sng" dirty="0">
              <a:latin typeface="Work Sans" pitchFamily="2" charset="77"/>
            </a:endParaRPr>
          </a:p>
          <a:p>
            <a:endParaRPr lang="en-US" sz="2000" dirty="0">
              <a:latin typeface="Work Sans" pitchFamily="2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Agenda</a:t>
            </a:r>
            <a:endParaRPr sz="4800"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Bringing patterns into reality with simplicity</a:t>
            </a:r>
          </a:p>
          <a:p>
            <a:r>
              <a:rPr lang="en-US" sz="2400" dirty="0"/>
              <a:t>Fault Tolerant Architectures</a:t>
            </a:r>
          </a:p>
          <a:p>
            <a:r>
              <a:rPr lang="en-US" sz="2400" dirty="0"/>
              <a:t>Long Running Actions (Sagas with ease)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 sz="2400" dirty="0"/>
              <a:t>Event-Driven Architecture</a:t>
            </a: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162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743200"/>
            <a:ext cx="7498636" cy="914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/>
              <a:t>Architecture Patterns, huh?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012799" y="3678252"/>
            <a:ext cx="776794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200" dirty="0"/>
              <a:t>Simple in theory, not quite in practice?</a:t>
            </a:r>
            <a:endParaRPr sz="3200"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698932" y="706936"/>
            <a:ext cx="7009267" cy="734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User Feedback</a:t>
            </a:r>
            <a:endParaRPr sz="60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A63B3-D93B-1D47-89FD-F66F6C5CD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98" y="1252255"/>
            <a:ext cx="5774045" cy="1646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609B6-D094-4A42-A33A-0BE341282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892" y="2503646"/>
            <a:ext cx="4227302" cy="1916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F95A17-6EDE-3B4F-BBD5-852D74F3A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50" y="2643628"/>
            <a:ext cx="3297569" cy="20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513460" y="1403848"/>
            <a:ext cx="7278805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Translating Diagrams</a:t>
            </a:r>
            <a:endParaRPr sz="54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B0A46-CD25-2A41-B7FE-3032A590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93" y="2963026"/>
            <a:ext cx="3319000" cy="1622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A7990-88E3-6742-A598-59F37940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200" y="407378"/>
            <a:ext cx="2587999" cy="2555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490E2D-3194-364D-84F0-EC9C87F88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193" y="1647979"/>
            <a:ext cx="2405426" cy="28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4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80694" y="701483"/>
            <a:ext cx="7278805" cy="696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5400" dirty="0"/>
            </a:br>
            <a:r>
              <a:rPr lang="en-US" sz="5400" dirty="0"/>
              <a:t>Hands Off Architect</a:t>
            </a:r>
            <a:endParaRPr sz="5400"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5E451-CCC6-FB4F-8D91-871C2F63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22" y="1219198"/>
            <a:ext cx="6506512" cy="34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743200"/>
            <a:ext cx="7498636" cy="914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/>
              <a:t>Fault Tolerant Architectures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How to avoid </a:t>
            </a:r>
            <a:r>
              <a:rPr lang="en-US" dirty="0"/>
              <a:t>catastrophic failures with ease in a Microservice world</a:t>
            </a:r>
            <a:endParaRPr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58153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BFBE6-909B-9441-A508-11985ED73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52" y="400832"/>
            <a:ext cx="6215812" cy="433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53242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237</Words>
  <Application>Microsoft Macintosh PowerPoint</Application>
  <PresentationFormat>On-screen Show (16:9)</PresentationFormat>
  <Paragraphs>81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Work Sans</vt:lpstr>
      <vt:lpstr>Arial</vt:lpstr>
      <vt:lpstr>Work Sans Light</vt:lpstr>
      <vt:lpstr>Jacquenetta template</vt:lpstr>
      <vt:lpstr>Applied Architecture Patterns in Java (The simple way)</vt:lpstr>
      <vt:lpstr>Hello!</vt:lpstr>
      <vt:lpstr>Agenda</vt:lpstr>
      <vt:lpstr>Architecture Patterns, huh?</vt:lpstr>
      <vt:lpstr>User Feedback</vt:lpstr>
      <vt:lpstr>Translating Diagrams</vt:lpstr>
      <vt:lpstr> Hands Off Architect</vt:lpstr>
      <vt:lpstr>Fault Tolerant Architectures</vt:lpstr>
      <vt:lpstr>PowerPoint Presentation</vt:lpstr>
      <vt:lpstr>Resiliency Patterns</vt:lpstr>
      <vt:lpstr>Technologies FTW</vt:lpstr>
      <vt:lpstr>Demo</vt:lpstr>
      <vt:lpstr>Distributed Architectures</vt:lpstr>
      <vt:lpstr>How hard could it be?</vt:lpstr>
      <vt:lpstr>“Ultra-smart Solution”</vt:lpstr>
      <vt:lpstr>Technologies FTW</vt:lpstr>
      <vt:lpstr>Demo</vt:lpstr>
      <vt:lpstr>Event-Driven Architectures</vt:lpstr>
      <vt:lpstr>Once upon a time …</vt:lpstr>
      <vt:lpstr>Async Choreography?</vt:lpstr>
      <vt:lpstr>Technologies FTW</vt:lpstr>
      <vt:lpstr>Demo</vt:lpstr>
      <vt:lpstr>SIMPLICITY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Patterns Implemented in Java</dc:title>
  <cp:lastModifiedBy>Microsoft Office User</cp:lastModifiedBy>
  <cp:revision>33</cp:revision>
  <dcterms:modified xsi:type="dcterms:W3CDTF">2019-12-10T17:44:43Z</dcterms:modified>
</cp:coreProperties>
</file>