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4.jpeg" ContentType="image/jpeg"/>
  <Override PartName="/ppt/media/image7.png" ContentType="image/png"/>
  <Override PartName="/ppt/media/image3.gif" ContentType="image/gif"/>
  <Override PartName="/ppt/media/image2.wmf" ContentType="image/x-wmf"/>
  <Override PartName="/ppt/media/image5.png" ContentType="image/png"/>
  <Override PartName="/ppt/media/image1.jpeg" ContentType="image/jpe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AE8374-EC00-4B68-BD30-49BE886BCF76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24/05/22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FBDCF7-CDF1-4802-AF42-4568977AA6B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9181BCA-333D-45B5-800F-1B4F670B56B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24/05/22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C56A8E-30CD-480D-A7AF-1A87E2027D1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EFD1F08-5986-4816-B81E-3B506DF7734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24/05/22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0D1B58-FDD3-4E81-9CB4-548E9D4C8F4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Network Model for IOT Needs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49080" y="629280"/>
            <a:ext cx="3666600" cy="167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6lowPAN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49080" y="1909080"/>
            <a:ext cx="3666600" cy="4314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6LoWPAN node, Bluetooth Smart devices can connect to the internet over Bluetooth Smart using a border router. The border router acts as a device that is connected to the internet and provides access for the nodes to the internet.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8" descr=""/>
          <p:cNvPicPr/>
          <p:nvPr/>
        </p:nvPicPr>
        <p:blipFill>
          <a:blip r:embed="rId1"/>
          <a:stretch/>
        </p:blipFill>
        <p:spPr>
          <a:xfrm>
            <a:off x="4316040" y="1125360"/>
            <a:ext cx="7604640" cy="47124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LongRangeWAN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260000"/>
            <a:ext cx="10515240" cy="491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LoRaWAN is a standardized, bi-directional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messaging protocol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top of LoRa modulation also known as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physical layer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link layer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LoRaWAN manages channels, data rates and executes MAC commands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LoRaWAN messages contain device addresses and the server selects gateways for downlink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network layer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server and device keep track of frame counters and perform a message integrity check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transport layer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LoRaWAN’s over the air activation (OTAA i.e. devices can go into sleep mode and using msg can come out of sleep mode) manages the creation of a new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session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security context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1144080" y="643320"/>
            <a:ext cx="9903600" cy="5570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" descr=""/>
          <p:cNvPicPr/>
          <p:nvPr/>
        </p:nvPicPr>
        <p:blipFill>
          <a:blip r:embed="rId1"/>
          <a:stretch/>
        </p:blipFill>
        <p:spPr>
          <a:xfrm>
            <a:off x="1793880" y="643320"/>
            <a:ext cx="8603640" cy="557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3" descr=""/>
          <p:cNvPicPr/>
          <p:nvPr/>
        </p:nvPicPr>
        <p:blipFill>
          <a:blip r:embed="rId1"/>
          <a:srcRect l="1313" t="0" r="6412" b="0"/>
          <a:stretch/>
        </p:blipFill>
        <p:spPr>
          <a:xfrm>
            <a:off x="5120640" y="1904400"/>
            <a:ext cx="6232680" cy="4272480"/>
          </a:xfrm>
          <a:prstGeom prst="rect">
            <a:avLst/>
          </a:prstGeom>
          <a:ln>
            <a:noFill/>
          </a:ln>
        </p:spPr>
      </p:pic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IoT Network 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456560"/>
            <a:ext cx="40381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understand IoT Networks let’s have a consider this picture.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WPAN (Wireless Personal Area Network) which include networks like ZigBee, Bluetooth, 6LowPAN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 slightly larger wireless network area scale, WLAN (Wireless Local Area Network) which includes Wi-Fi is to be used.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 larger scale, LoRa and the mobile communication technologies like 2G, 3G,4G, LTE remains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2160" y="-82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Networks for Iot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0" y="1012320"/>
            <a:ext cx="12191760" cy="58453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484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Wi-Fi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850320"/>
            <a:ext cx="10839960" cy="5662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Wi-Fi is a WLAN (Wireless Local Area Network) technology based on the IEEE 802.11 standards.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Wi-Fi Devices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Smartphones, Smart Devices, Laptop Computers, PC,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Applications Areas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Home, School, Computer Laboratory, Office Building,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Wi-Fi devices and APs (Access Points) have a wireless communication range of about 30 meters indoors.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Wi-Fi data rate is based on its protocol type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IEEE 802.11a can achieve up to 54 Mbps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IEEE 802.11b can achieve up to 11 Mbps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IEEE 802.11g can achieve up to 54 Mbps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IEEE 802.11n can achieve up to 150 Mbps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IEEE 802.11ac can achieve up to 866.7 Mbps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IEEE 802.11ad can achieve up to 7 Gbps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629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Bluetooth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994680"/>
            <a:ext cx="10515240" cy="550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Bluetooth is a WPAN (Wireless Personal Area Network) protocol designed by the Bluetooth SIG (Special Interest Group)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Replaces cables connecting many different types of devices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Mobile Phones &amp; Headsets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Heart Monitors &amp; Medical Equipment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Bluetooth’s standard PAN range is usually 10 meters (50 m in Bluetooth 4.0)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Bluetooth Low Energy (in Bluetooth 4.0) provides reduced power consumption and cost while maintaining a similar communication range.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Bluetooth 2.0 + EDR can achieve up to 2.1 Mbps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Bluetooth 3.0 + HS can achieve up to 24 Mbps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Bluetooth 4.0 can achieve up to 25 Mbps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Content Placeholder 4" descr=""/>
          <p:cNvPicPr/>
          <p:nvPr/>
        </p:nvPicPr>
        <p:blipFill>
          <a:blip r:embed="rId1"/>
          <a:srcRect l="18472" t="0" r="22753" b="0"/>
          <a:stretch/>
        </p:blipFill>
        <p:spPr>
          <a:xfrm>
            <a:off x="5791320" y="1187280"/>
            <a:ext cx="5658840" cy="4786560"/>
          </a:xfrm>
          <a:prstGeom prst="rect">
            <a:avLst/>
          </a:prstGeom>
          <a:ln>
            <a:noFill/>
          </a:ln>
        </p:spPr>
      </p:pic>
      <p:sp>
        <p:nvSpPr>
          <p:cNvPr id="136" name="TextShape 1"/>
          <p:cNvSpPr txBox="1"/>
          <p:nvPr/>
        </p:nvSpPr>
        <p:spPr>
          <a:xfrm>
            <a:off x="649080" y="49680"/>
            <a:ext cx="7147080" cy="1137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IEEE 802.15.4 Standard 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49080" y="1187280"/>
            <a:ext cx="5141880" cy="5325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Low-cost, low-speed, low-power WPAN (Wireless Personal Area Network) protocol.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IEEE 802.15.4 applications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ZigBee, 6LoWPAN (IPv6 over Low power Wireless Personal Area Networks)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789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ZigBee: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154880"/>
            <a:ext cx="10888200" cy="502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Supported by the ZigBee Alliance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Provides IEEE 802.15.4 higher layer protocols required for low powered radio system.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IEEE 802.15.4 defines the physical and MAC layers.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ZigBee provides the application and network layer protocols.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ZigBee works well in isolated network environments.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Zigbee network is made up of Coordinator (C) which is required to establish a network connection. ‘C’ establishes PAN, router (R) which provide the network connection to the end devices and End Device (E) which are the IoT devices connected to the network.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982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Zigbee Network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Content Placeholder 3" descr=""/>
          <p:cNvPicPr/>
          <p:nvPr/>
        </p:nvPicPr>
        <p:blipFill>
          <a:blip r:embed="rId1"/>
          <a:stretch/>
        </p:blipFill>
        <p:spPr>
          <a:xfrm>
            <a:off x="1078560" y="1825560"/>
            <a:ext cx="9307800" cy="42699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6LoWPAN (IPv6 over Low power Wireless Personal Area Networks) 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Supports IPv6 packets over IEEE 802.15.4 WPANs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Enables IPv6 IoT wireless network support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Low power design aspect included.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Good for battery operated IoT devices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6LoWPAN is an IETF (Internet Engineering Task Force) standard that uses the IEEE 802.15.4 WPAN technology.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Application>LibreOffice/6.0.7.3$Linux_X86_64 LibreOffice_project/00m0$Build-3</Application>
  <Words>642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2016-11-04T03:52:52Z</dcterms:created>
  <dc:creator>Tarun Bharani</dc:creator>
  <dc:description/>
  <dc:language>en-IN</dc:language>
  <cp:lastModifiedBy/>
  <dcterms:modified xsi:type="dcterms:W3CDTF">2022-05-24T10:38:30Z</dcterms:modified>
  <cp:revision>14</cp:revision>
  <dc:subject/>
  <dc:title>Network Model for IOT Needs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nabled">
    <vt:lpwstr>True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MSIP_Label_6b558183-044c-4105-8d9c-cea02a2a3d86_Name">
    <vt:lpwstr>Unrestricted</vt:lpwstr>
  </property>
  <property fmtid="{D5CDD505-2E9C-101B-9397-08002B2CF9AE}" pid="11" name="MSIP_Label_6b558183-044c-4105-8d9c-cea02a2a3d86_Owner">
    <vt:lpwstr>tbharani@nvidia.com</vt:lpwstr>
  </property>
  <property fmtid="{D5CDD505-2E9C-101B-9397-08002B2CF9AE}" pid="12" name="MSIP_Label_6b558183-044c-4105-8d9c-cea02a2a3d86_SetDate">
    <vt:lpwstr>2018-11-23T16:18:18.0079092Z</vt:lpwstr>
  </property>
  <property fmtid="{D5CDD505-2E9C-101B-9397-08002B2CF9AE}" pid="13" name="MSIP_Label_6b558183-044c-4105-8d9c-cea02a2a3d86_SiteId">
    <vt:lpwstr>43083d15-7273-40c1-b7db-39efd9ccc17a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ensitivity">
    <vt:lpwstr>Unrestricted</vt:lpwstr>
  </property>
  <property fmtid="{D5CDD505-2E9C-101B-9397-08002B2CF9AE}" pid="18" name="ShareDoc">
    <vt:bool>0</vt:bool>
  </property>
  <property fmtid="{D5CDD505-2E9C-101B-9397-08002B2CF9AE}" pid="19" name="Slides">
    <vt:i4>13</vt:i4>
  </property>
</Properties>
</file>