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67" r:id="rId14"/>
    <p:sldId id="268" r:id="rId15"/>
    <p:sldId id="271" r:id="rId16"/>
    <p:sldId id="272" r:id="rId17"/>
    <p:sldId id="273" r:id="rId18"/>
    <p:sldId id="276" r:id="rId19"/>
    <p:sldId id="274" r:id="rId20"/>
    <p:sldId id="275"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D308D5-41D9-466C-A522-39C4E2DA5133}"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308743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D308D5-41D9-466C-A522-39C4E2DA5133}"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339188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D308D5-41D9-466C-A522-39C4E2DA5133}"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88851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D308D5-41D9-466C-A522-39C4E2DA5133}"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153627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308D5-41D9-466C-A522-39C4E2DA5133}"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331388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D308D5-41D9-466C-A522-39C4E2DA5133}"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163520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D308D5-41D9-466C-A522-39C4E2DA5133}"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247830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D308D5-41D9-466C-A522-39C4E2DA5133}"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288113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308D5-41D9-466C-A522-39C4E2DA5133}"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268422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08D5-41D9-466C-A522-39C4E2DA5133}"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261404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08D5-41D9-466C-A522-39C4E2DA5133}"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49C4F-30CF-42DD-B5AC-DFF1C930164F}" type="slidenum">
              <a:rPr lang="en-US" smtClean="0"/>
              <a:t>‹#›</a:t>
            </a:fld>
            <a:endParaRPr lang="en-US"/>
          </a:p>
        </p:txBody>
      </p:sp>
    </p:spTree>
    <p:extLst>
      <p:ext uri="{BB962C8B-B14F-4D97-AF65-F5344CB8AC3E}">
        <p14:creationId xmlns:p14="http://schemas.microsoft.com/office/powerpoint/2010/main" val="217041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308D5-41D9-466C-A522-39C4E2DA5133}" type="datetimeFigureOut">
              <a:rPr lang="en-US" smtClean="0"/>
              <a:t>6/8/2018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49C4F-30CF-42DD-B5AC-DFF1C930164F}" type="slidenum">
              <a:rPr lang="en-US" smtClean="0"/>
              <a:t>‹#›</a:t>
            </a:fld>
            <a:endParaRPr lang="en-US"/>
          </a:p>
        </p:txBody>
      </p:sp>
    </p:spTree>
    <p:extLst>
      <p:ext uri="{BB962C8B-B14F-4D97-AF65-F5344CB8AC3E}">
        <p14:creationId xmlns:p14="http://schemas.microsoft.com/office/powerpoint/2010/main" val="2280047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luetooth.com/specifications/adopted-specifica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normAutofit/>
          </a:bodyPr>
          <a:lstStyle/>
          <a:p>
            <a:r>
              <a:rPr lang="en-US" sz="4000" b="1" u="sng" dirty="0">
                <a:solidFill>
                  <a:srgbClr val="0070C0"/>
                </a:solidFill>
                <a:latin typeface="Bahnschrift SemiBold" panose="020B0502040204020203" pitchFamily="34" charset="0"/>
              </a:rPr>
              <a:t>LE Codec PHY’s </a:t>
            </a:r>
          </a:p>
        </p:txBody>
      </p:sp>
      <p:sp>
        <p:nvSpPr>
          <p:cNvPr id="3" name="Content Placeholder 2"/>
          <p:cNvSpPr>
            <a:spLocks noGrp="1"/>
          </p:cNvSpPr>
          <p:nvPr>
            <p:ph idx="1"/>
          </p:nvPr>
        </p:nvSpPr>
        <p:spPr>
          <a:xfrm>
            <a:off x="557852" y="1392072"/>
            <a:ext cx="11076296" cy="5008728"/>
          </a:xfrm>
        </p:spPr>
        <p:txBody>
          <a:bodyPr>
            <a:normAutofit fontScale="70000" lnSpcReduction="20000"/>
          </a:bodyPr>
          <a:lstStyle/>
          <a:p>
            <a:r>
              <a:rPr lang="en-US" sz="2400" dirty="0"/>
              <a:t>The BLE5-Stack supports transferring data over the mandatory symbol rate of 1 mega symbol per second (</a:t>
            </a:r>
            <a:r>
              <a:rPr lang="en-US" sz="2400" dirty="0" err="1"/>
              <a:t>Msym</a:t>
            </a:r>
            <a:r>
              <a:rPr lang="en-US" sz="2400" dirty="0"/>
              <a:t>/s) where 1 symbol represents 1 bit. </a:t>
            </a:r>
          </a:p>
          <a:p>
            <a:r>
              <a:rPr lang="en-US" sz="2400" dirty="0"/>
              <a:t>This results in a bit rate of 1 megabit per second (Mb/s), which is referred to as LE 1M PHY. The stack also supports an optional symbol rate of 2 </a:t>
            </a:r>
            <a:r>
              <a:rPr lang="en-US" sz="2400" dirty="0" err="1"/>
              <a:t>Msym</a:t>
            </a:r>
            <a:r>
              <a:rPr lang="en-US" sz="2400" dirty="0"/>
              <a:t>/s, with bit rate of 2 Mb/s, which is referred to as LE 2M PHY. This LE 2M PHY feature is introduced in the </a:t>
            </a:r>
            <a:r>
              <a:rPr lang="en-US" sz="2400" dirty="0">
                <a:hlinkClick r:id="rId2"/>
              </a:rPr>
              <a:t>Bluetooth Core Specification Version 5.0</a:t>
            </a:r>
            <a:r>
              <a:rPr lang="en-US" sz="2400" dirty="0"/>
              <a:t> in addition to the LE 1M PHY previously supported.</a:t>
            </a:r>
            <a:endParaRPr lang="en-US" sz="2400" dirty="0">
              <a:latin typeface="Bahnschrift" panose="020B0502040204020203" pitchFamily="34" charset="0"/>
            </a:endParaRPr>
          </a:p>
          <a:p>
            <a:endParaRPr lang="en-US" sz="2400" dirty="0">
              <a:latin typeface="Bahnschrift" panose="020B0502040204020203" pitchFamily="34" charset="0"/>
            </a:endParaRPr>
          </a:p>
          <a:p>
            <a:r>
              <a:rPr lang="en-US" sz="2400" dirty="0">
                <a:latin typeface="Bahnschrift" panose="020B0502040204020203" pitchFamily="34" charset="0"/>
              </a:rPr>
              <a:t>In addition to the 2M PHY, Bluetooth 5 contains two additional optional PHYs called LE Coded </a:t>
            </a:r>
            <a:r>
              <a:rPr lang="en-US" sz="2400" dirty="0" err="1">
                <a:latin typeface="Bahnschrift" panose="020B0502040204020203" pitchFamily="34" charset="0"/>
              </a:rPr>
              <a:t>PHYs.</a:t>
            </a:r>
            <a:r>
              <a:rPr lang="en-US" sz="2400" dirty="0">
                <a:latin typeface="Bahnschrift" panose="020B0502040204020203" pitchFamily="34" charset="0"/>
              </a:rPr>
              <a:t> </a:t>
            </a:r>
          </a:p>
          <a:p>
            <a:endParaRPr lang="en-US" sz="2400" dirty="0">
              <a:latin typeface="Bahnschrift" panose="020B0502040204020203" pitchFamily="34" charset="0"/>
            </a:endParaRPr>
          </a:p>
          <a:p>
            <a:r>
              <a:rPr lang="en-US" sz="2400" dirty="0">
                <a:latin typeface="Bahnschrift" panose="020B0502040204020203" pitchFamily="34" charset="0"/>
              </a:rPr>
              <a:t>The LE Coded PHYs actually use the 1M PHY rate, but the actual payload is coded either with 500 kbps (S=2) or 125 kbps (S=8) rate, whereas the preamble and access address use the 1M coding. </a:t>
            </a:r>
          </a:p>
          <a:p>
            <a:pPr marL="0" indent="0">
              <a:buNone/>
            </a:pPr>
            <a:endParaRPr lang="en-US" sz="2400" dirty="0">
              <a:latin typeface="Bahnschrift" panose="020B0502040204020203" pitchFamily="34" charset="0"/>
            </a:endParaRPr>
          </a:p>
          <a:p>
            <a:r>
              <a:rPr lang="en-US" sz="2400" dirty="0">
                <a:latin typeface="Bahnschrift" panose="020B0502040204020203" pitchFamily="34" charset="0"/>
              </a:rPr>
              <a:t>LE Coded PHY’s also use a slightly different packet format versus the 1M and 2M </a:t>
            </a:r>
            <a:r>
              <a:rPr lang="en-US" sz="2400" dirty="0" err="1">
                <a:latin typeface="Bahnschrift" panose="020B0502040204020203" pitchFamily="34" charset="0"/>
              </a:rPr>
              <a:t>PHYs.</a:t>
            </a:r>
            <a:r>
              <a:rPr lang="en-US" sz="2400" dirty="0">
                <a:latin typeface="Bahnschrift" panose="020B0502040204020203" pitchFamily="34" charset="0"/>
              </a:rPr>
              <a:t> </a:t>
            </a:r>
          </a:p>
          <a:p>
            <a:endParaRPr lang="en-US" sz="2400" dirty="0">
              <a:latin typeface="Bahnschrift" panose="020B0502040204020203" pitchFamily="34" charset="0"/>
            </a:endParaRPr>
          </a:p>
          <a:p>
            <a:r>
              <a:rPr lang="en-US" sz="2400" dirty="0">
                <a:latin typeface="Bahnschrift" panose="020B0502040204020203" pitchFamily="34" charset="0"/>
              </a:rPr>
              <a:t>Using the coded PHYs improves the RX sensitivity, which also means improved range. </a:t>
            </a:r>
          </a:p>
          <a:p>
            <a:endParaRPr lang="en-US" sz="2400" dirty="0">
              <a:latin typeface="Bahnschrift" panose="020B0502040204020203" pitchFamily="34" charset="0"/>
            </a:endParaRPr>
          </a:p>
          <a:p>
            <a:r>
              <a:rPr lang="en-US" sz="2400" dirty="0">
                <a:latin typeface="Bahnschrift" panose="020B0502040204020203" pitchFamily="34" charset="0"/>
              </a:rPr>
              <a:t>Typically, a 4-6 dB RX sensitivity improvement can be achieved using either the 500 kbps or 125 kbps PHY and this usually converts to a 2-4x range improvement.</a:t>
            </a:r>
          </a:p>
          <a:p>
            <a:endParaRPr lang="en-US" dirty="0"/>
          </a:p>
        </p:txBody>
      </p:sp>
    </p:spTree>
    <p:extLst>
      <p:ext uri="{BB962C8B-B14F-4D97-AF65-F5344CB8AC3E}">
        <p14:creationId xmlns:p14="http://schemas.microsoft.com/office/powerpoint/2010/main" val="287875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97257" y="215000"/>
            <a:ext cx="10680510" cy="5189514"/>
          </a:xfrm>
          <a:prstGeom prst="rect">
            <a:avLst/>
          </a:prstGeom>
        </p:spPr>
      </p:pic>
      <p:sp>
        <p:nvSpPr>
          <p:cNvPr id="5" name="Rectangle 4"/>
          <p:cNvSpPr/>
          <p:nvPr/>
        </p:nvSpPr>
        <p:spPr>
          <a:xfrm>
            <a:off x="2664446" y="5673635"/>
            <a:ext cx="6946132" cy="461665"/>
          </a:xfrm>
          <a:prstGeom prst="rect">
            <a:avLst/>
          </a:prstGeom>
        </p:spPr>
        <p:txBody>
          <a:bodyPr wrap="none">
            <a:spAutoFit/>
          </a:bodyPr>
          <a:lstStyle/>
          <a:p>
            <a:r>
              <a:rPr lang="en-US" sz="2400" dirty="0">
                <a:latin typeface="Bahnschrift" panose="020B0502040204020203" pitchFamily="34" charset="0"/>
              </a:rPr>
              <a:t>Bluetooth 5 un-coded vs. coded PHY packet format</a:t>
            </a:r>
          </a:p>
        </p:txBody>
      </p:sp>
    </p:spTree>
    <p:extLst>
      <p:ext uri="{BB962C8B-B14F-4D97-AF65-F5344CB8AC3E}">
        <p14:creationId xmlns:p14="http://schemas.microsoft.com/office/powerpoint/2010/main" val="208111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EFDD44-B57A-4C95-AAE2-1406F32DDA93}"/>
              </a:ext>
            </a:extLst>
          </p:cNvPr>
          <p:cNvPicPr>
            <a:picLocks noGrp="1" noChangeAspect="1"/>
          </p:cNvPicPr>
          <p:nvPr>
            <p:ph idx="1"/>
          </p:nvPr>
        </p:nvPicPr>
        <p:blipFill>
          <a:blip r:embed="rId2"/>
          <a:stretch>
            <a:fillRect/>
          </a:stretch>
        </p:blipFill>
        <p:spPr>
          <a:xfrm>
            <a:off x="1138586" y="454023"/>
            <a:ext cx="9524979" cy="5125681"/>
          </a:xfrm>
          <a:prstGeom prst="rect">
            <a:avLst/>
          </a:prstGeom>
        </p:spPr>
      </p:pic>
      <p:sp>
        <p:nvSpPr>
          <p:cNvPr id="5" name="Rectangle 4">
            <a:extLst>
              <a:ext uri="{FF2B5EF4-FFF2-40B4-BE49-F238E27FC236}">
                <a16:creationId xmlns:a16="http://schemas.microsoft.com/office/drawing/2014/main" id="{A9BF50F4-5D54-40DE-943B-79BDCC1A3372}"/>
              </a:ext>
            </a:extLst>
          </p:cNvPr>
          <p:cNvSpPr/>
          <p:nvPr/>
        </p:nvSpPr>
        <p:spPr>
          <a:xfrm>
            <a:off x="1138586" y="5673010"/>
            <a:ext cx="9781592" cy="646331"/>
          </a:xfrm>
          <a:prstGeom prst="rect">
            <a:avLst/>
          </a:prstGeom>
        </p:spPr>
        <p:txBody>
          <a:bodyPr wrap="square">
            <a:spAutoFit/>
          </a:bodyPr>
          <a:lstStyle/>
          <a:p>
            <a:r>
              <a:rPr lang="en-US" dirty="0"/>
              <a:t>Comparing between 1Mbit PHY and LE Coded PHY (125kbps) the range is roughly double due to the sensitivity improvements.</a:t>
            </a:r>
          </a:p>
        </p:txBody>
      </p:sp>
    </p:spTree>
    <p:extLst>
      <p:ext uri="{BB962C8B-B14F-4D97-AF65-F5344CB8AC3E}">
        <p14:creationId xmlns:p14="http://schemas.microsoft.com/office/powerpoint/2010/main" val="71635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rgbClr val="0070C0"/>
                </a:solidFill>
                <a:latin typeface="Bahnschrift SemiBold" panose="020B0502040204020203" pitchFamily="34" charset="0"/>
              </a:rPr>
              <a:t>Forward Error Correction and Pattern Mapper </a:t>
            </a:r>
          </a:p>
        </p:txBody>
      </p:sp>
      <p:sp>
        <p:nvSpPr>
          <p:cNvPr id="3" name="Content Placeholder 2"/>
          <p:cNvSpPr>
            <a:spLocks noGrp="1"/>
          </p:cNvSpPr>
          <p:nvPr>
            <p:ph idx="1"/>
          </p:nvPr>
        </p:nvSpPr>
        <p:spPr>
          <a:xfrm>
            <a:off x="838200" y="1690687"/>
            <a:ext cx="10515600" cy="4641873"/>
          </a:xfrm>
        </p:spPr>
        <p:txBody>
          <a:bodyPr>
            <a:normAutofit fontScale="92500" lnSpcReduction="10000"/>
          </a:bodyPr>
          <a:lstStyle/>
          <a:p>
            <a:r>
              <a:rPr lang="en-US" dirty="0">
                <a:latin typeface="Bahnschrift" panose="020B0502040204020203" pitchFamily="34" charset="0"/>
              </a:rPr>
              <a:t>LE Coded PHYs also change the bit stream processing for TX and RX operations, and add two steps into the packet transmissions and reception. </a:t>
            </a:r>
          </a:p>
          <a:p>
            <a:endParaRPr lang="en-US" dirty="0">
              <a:latin typeface="Bahnschrift" panose="020B0502040204020203" pitchFamily="34" charset="0"/>
            </a:endParaRPr>
          </a:p>
          <a:p>
            <a:r>
              <a:rPr lang="en-US" dirty="0">
                <a:latin typeface="Bahnschrift" panose="020B0502040204020203" pitchFamily="34" charset="0"/>
              </a:rPr>
              <a:t>First of all, forward error correction is applied to the packet so that the receiver has a capability to correct bit errors upon reception of the packet and improve packet error rate. </a:t>
            </a:r>
          </a:p>
          <a:p>
            <a:endParaRPr lang="en-US" dirty="0">
              <a:latin typeface="Bahnschrift" panose="020B0502040204020203" pitchFamily="34" charset="0"/>
            </a:endParaRPr>
          </a:p>
          <a:p>
            <a:r>
              <a:rPr lang="en-US" dirty="0">
                <a:latin typeface="Bahnschrift" panose="020B0502040204020203" pitchFamily="34" charset="0"/>
              </a:rPr>
              <a:t>Secondly, a pattern mapper is applied to the packet to improve the efficiency of the communications. </a:t>
            </a:r>
          </a:p>
          <a:p>
            <a:endParaRPr lang="en-US" dirty="0">
              <a:latin typeface="Bahnschrift" panose="020B0502040204020203" pitchFamily="34" charset="0"/>
            </a:endParaRPr>
          </a:p>
          <a:p>
            <a:r>
              <a:rPr lang="en-US" dirty="0">
                <a:latin typeface="Bahnschrift" panose="020B0502040204020203" pitchFamily="34" charset="0"/>
              </a:rPr>
              <a:t>The figure shows the new bit stream PDU processing sequence.</a:t>
            </a:r>
          </a:p>
        </p:txBody>
      </p:sp>
    </p:spTree>
    <p:extLst>
      <p:ext uri="{BB962C8B-B14F-4D97-AF65-F5344CB8AC3E}">
        <p14:creationId xmlns:p14="http://schemas.microsoft.com/office/powerpoint/2010/main" val="96153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19014" y="955343"/>
            <a:ext cx="11568185" cy="3866197"/>
          </a:xfrm>
          <a:prstGeom prst="rect">
            <a:avLst/>
          </a:prstGeom>
        </p:spPr>
      </p:pic>
      <p:sp>
        <p:nvSpPr>
          <p:cNvPr id="5" name="Rectangle 4"/>
          <p:cNvSpPr/>
          <p:nvPr/>
        </p:nvSpPr>
        <p:spPr>
          <a:xfrm>
            <a:off x="3618351" y="5011648"/>
            <a:ext cx="4971233" cy="400110"/>
          </a:xfrm>
          <a:prstGeom prst="rect">
            <a:avLst/>
          </a:prstGeom>
        </p:spPr>
        <p:txBody>
          <a:bodyPr wrap="none">
            <a:spAutoFit/>
          </a:bodyPr>
          <a:lstStyle/>
          <a:p>
            <a:r>
              <a:rPr lang="en-US" sz="2000" dirty="0">
                <a:effectLst/>
                <a:latin typeface="Bahnschrift" panose="020B0502040204020203" pitchFamily="34" charset="0"/>
                <a:ea typeface="Calibri" panose="020F0502020204030204" pitchFamily="34" charset="0"/>
                <a:cs typeface="Mangal" panose="02040503050203030202" pitchFamily="18" charset="0"/>
              </a:rPr>
              <a:t>LE Coded PHY TX and RX packet processing</a:t>
            </a:r>
            <a:endParaRPr lang="en-US" sz="2000" dirty="0">
              <a:latin typeface="Bahnschrift" panose="020B0502040204020203" pitchFamily="34" charset="0"/>
            </a:endParaRPr>
          </a:p>
        </p:txBody>
      </p:sp>
    </p:spTree>
    <p:extLst>
      <p:ext uri="{BB962C8B-B14F-4D97-AF65-F5344CB8AC3E}">
        <p14:creationId xmlns:p14="http://schemas.microsoft.com/office/powerpoint/2010/main" val="192531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lstStyle/>
          <a:p>
            <a:r>
              <a:rPr lang="en-US" u="sng" dirty="0">
                <a:solidFill>
                  <a:srgbClr val="0070C0"/>
                </a:solidFill>
                <a:latin typeface="Bahnschrift SemiBold" panose="020B0502040204020203" pitchFamily="34" charset="0"/>
              </a:rPr>
              <a:t>Maximum Transmit Power</a:t>
            </a:r>
          </a:p>
        </p:txBody>
      </p:sp>
      <p:sp>
        <p:nvSpPr>
          <p:cNvPr id="3" name="Content Placeholder 2"/>
          <p:cNvSpPr>
            <a:spLocks noGrp="1"/>
          </p:cNvSpPr>
          <p:nvPr>
            <p:ph idx="1"/>
          </p:nvPr>
        </p:nvSpPr>
        <p:spPr>
          <a:xfrm>
            <a:off x="838200" y="1337480"/>
            <a:ext cx="10694158" cy="5295331"/>
          </a:xfrm>
        </p:spPr>
        <p:txBody>
          <a:bodyPr>
            <a:normAutofit fontScale="70000" lnSpcReduction="20000"/>
          </a:bodyPr>
          <a:lstStyle/>
          <a:p>
            <a:r>
              <a:rPr lang="en-US" dirty="0">
                <a:latin typeface="Bahnschrift" panose="020B0502040204020203" pitchFamily="34" charset="0"/>
              </a:rPr>
              <a:t>Maximum transmit power in Bluetooth 5 is defined to be +20 </a:t>
            </a:r>
            <a:r>
              <a:rPr lang="en-US" dirty="0" err="1">
                <a:latin typeface="Bahnschrift" panose="020B0502040204020203" pitchFamily="34" charset="0"/>
              </a:rPr>
              <a:t>dBm</a:t>
            </a:r>
            <a:r>
              <a:rPr lang="en-US" dirty="0">
                <a:latin typeface="Bahnschrift" panose="020B0502040204020203" pitchFamily="34" charset="0"/>
              </a:rPr>
              <a:t>, while in the Bluetooth 4 specification this level was defined at +10 </a:t>
            </a:r>
            <a:r>
              <a:rPr lang="en-US" dirty="0" err="1">
                <a:latin typeface="Bahnschrift" panose="020B0502040204020203" pitchFamily="34" charset="0"/>
              </a:rPr>
              <a:t>dBm</a:t>
            </a:r>
            <a:r>
              <a:rPr lang="en-US" dirty="0">
                <a:latin typeface="Bahnschrift" panose="020B0502040204020203" pitchFamily="34" charset="0"/>
              </a:rPr>
              <a:t>. </a:t>
            </a:r>
          </a:p>
          <a:p>
            <a:endParaRPr lang="en-US" dirty="0">
              <a:latin typeface="Bahnschrift" panose="020B0502040204020203" pitchFamily="34" charset="0"/>
            </a:endParaRPr>
          </a:p>
          <a:p>
            <a:r>
              <a:rPr lang="en-US" dirty="0">
                <a:latin typeface="Bahnschrift" panose="020B0502040204020203" pitchFamily="34" charset="0"/>
              </a:rPr>
              <a:t>Increasing the TX power by 10x of course can have a radical impact to the maximum range. </a:t>
            </a:r>
          </a:p>
          <a:p>
            <a:endParaRPr lang="en-US" dirty="0">
              <a:latin typeface="Bahnschrift" panose="020B0502040204020203" pitchFamily="34" charset="0"/>
            </a:endParaRPr>
          </a:p>
          <a:p>
            <a:r>
              <a:rPr lang="en-US" dirty="0">
                <a:latin typeface="Bahnschrift" panose="020B0502040204020203" pitchFamily="34" charset="0"/>
              </a:rPr>
              <a:t>Using a +20 </a:t>
            </a:r>
            <a:r>
              <a:rPr lang="en-US" dirty="0" err="1">
                <a:latin typeface="Bahnschrift" panose="020B0502040204020203" pitchFamily="34" charset="0"/>
              </a:rPr>
              <a:t>dBm</a:t>
            </a:r>
            <a:r>
              <a:rPr lang="en-US" dirty="0">
                <a:latin typeface="Bahnschrift" panose="020B0502040204020203" pitchFamily="34" charset="0"/>
              </a:rPr>
              <a:t> TX power with Bluetooth low energy technology is however not that straightforward.</a:t>
            </a:r>
          </a:p>
          <a:p>
            <a:endParaRPr lang="en-US" dirty="0">
              <a:latin typeface="Bahnschrift" panose="020B0502040204020203" pitchFamily="34" charset="0"/>
            </a:endParaRPr>
          </a:p>
          <a:p>
            <a:r>
              <a:rPr lang="en-US" dirty="0">
                <a:latin typeface="Bahnschrift" panose="020B0502040204020203" pitchFamily="34" charset="0"/>
              </a:rPr>
              <a:t>Different regulatory bodies do not allow transmit powers higher than 10 </a:t>
            </a:r>
            <a:r>
              <a:rPr lang="en-US" dirty="0" err="1">
                <a:latin typeface="Bahnschrift" panose="020B0502040204020203" pitchFamily="34" charset="0"/>
              </a:rPr>
              <a:t>dBm</a:t>
            </a:r>
            <a:r>
              <a:rPr lang="en-US" dirty="0">
                <a:latin typeface="Bahnschrift" panose="020B0502040204020203" pitchFamily="34" charset="0"/>
              </a:rPr>
              <a:t> due to the simplified hopping sequence and the small number of channels Bluetooth with low energy radios can use while advertising or in a connection. </a:t>
            </a:r>
          </a:p>
          <a:p>
            <a:endParaRPr lang="en-US" dirty="0">
              <a:latin typeface="Bahnschrift" panose="020B0502040204020203" pitchFamily="34" charset="0"/>
            </a:endParaRPr>
          </a:p>
          <a:p>
            <a:r>
              <a:rPr lang="en-US" dirty="0">
                <a:latin typeface="Bahnschrift" panose="020B0502040204020203" pitchFamily="34" charset="0"/>
              </a:rPr>
              <a:t>However, the Bluetooth 5 specification includes enhancements to both advertising and channel selection algorithms that make it possible to use more RF channels than Bluetooth 4. </a:t>
            </a:r>
          </a:p>
          <a:p>
            <a:endParaRPr lang="en-US" dirty="0">
              <a:latin typeface="Bahnschrift" panose="020B0502040204020203" pitchFamily="34" charset="0"/>
            </a:endParaRPr>
          </a:p>
          <a:p>
            <a:r>
              <a:rPr lang="en-US" dirty="0">
                <a:latin typeface="Bahnschrift" panose="020B0502040204020203" pitchFamily="34" charset="0"/>
              </a:rPr>
              <a:t>These enhancements may allow Bluetooth 5 devices to use higher than +10 </a:t>
            </a:r>
            <a:r>
              <a:rPr lang="en-US" dirty="0" err="1">
                <a:latin typeface="Bahnschrift" panose="020B0502040204020203" pitchFamily="34" charset="0"/>
              </a:rPr>
              <a:t>dBm</a:t>
            </a:r>
            <a:r>
              <a:rPr lang="en-US" dirty="0">
                <a:latin typeface="Bahnschrift" panose="020B0502040204020203" pitchFamily="34" charset="0"/>
              </a:rPr>
              <a:t> transmit power globally in the future, improving range and creating more robust connections.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803" y="178888"/>
            <a:ext cx="1063058" cy="1063058"/>
          </a:xfrm>
          <a:prstGeom prst="rect">
            <a:avLst/>
          </a:prstGeom>
        </p:spPr>
      </p:pic>
    </p:spTree>
    <p:extLst>
      <p:ext uri="{BB962C8B-B14F-4D97-AF65-F5344CB8AC3E}">
        <p14:creationId xmlns:p14="http://schemas.microsoft.com/office/powerpoint/2010/main" val="279562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4368"/>
          </a:xfrm>
        </p:spPr>
        <p:txBody>
          <a:bodyPr>
            <a:normAutofit/>
          </a:bodyPr>
          <a:lstStyle/>
          <a:p>
            <a:r>
              <a:rPr lang="en-US" sz="4000" u="sng" dirty="0">
                <a:solidFill>
                  <a:srgbClr val="0070C0"/>
                </a:solidFill>
                <a:latin typeface="Bahnschrift SemiBold" panose="020B0502040204020203" pitchFamily="34" charset="0"/>
              </a:rPr>
              <a:t>Channel Selection Algorithm #2 (CSA#2)</a:t>
            </a:r>
          </a:p>
        </p:txBody>
      </p:sp>
      <p:sp>
        <p:nvSpPr>
          <p:cNvPr id="3" name="Content Placeholder 2"/>
          <p:cNvSpPr>
            <a:spLocks noGrp="1"/>
          </p:cNvSpPr>
          <p:nvPr>
            <p:ph idx="1"/>
          </p:nvPr>
        </p:nvSpPr>
        <p:spPr/>
        <p:txBody>
          <a:bodyPr>
            <a:normAutofit/>
          </a:bodyPr>
          <a:lstStyle/>
          <a:p>
            <a:r>
              <a:rPr lang="en-US" sz="2400" dirty="0">
                <a:latin typeface="Bahnschrift" panose="020B0502040204020203" pitchFamily="34" charset="0"/>
              </a:rPr>
              <a:t>One of the new features is Channel Selection Algorithm #2 (CSA#2).</a:t>
            </a:r>
          </a:p>
          <a:p>
            <a:endParaRPr lang="en-US" sz="2400" dirty="0">
              <a:latin typeface="Bahnschrift" panose="020B0502040204020203" pitchFamily="34" charset="0"/>
            </a:endParaRPr>
          </a:p>
          <a:p>
            <a:r>
              <a:rPr lang="en-US" sz="2400" dirty="0">
                <a:latin typeface="Bahnschrift" panose="020B0502040204020203" pitchFamily="34" charset="0"/>
              </a:rPr>
              <a:t>It both improves the interference tolerance of the Bluetooth radio as well allows the radio to limit the minimum number of RF channels the radio can use in high interference environments. </a:t>
            </a:r>
          </a:p>
          <a:p>
            <a:endParaRPr lang="en-US" sz="2400" dirty="0">
              <a:latin typeface="Bahnschrift" panose="020B0502040204020203" pitchFamily="34" charset="0"/>
            </a:endParaRPr>
          </a:p>
          <a:p>
            <a:r>
              <a:rPr lang="en-US" sz="2400" dirty="0">
                <a:latin typeface="Bahnschrift" panose="020B0502040204020203" pitchFamily="34" charset="0"/>
              </a:rPr>
              <a:t>When limiting the minimum number of channels to 15 it should be possible to increase the TX power above the +10 </a:t>
            </a:r>
            <a:r>
              <a:rPr lang="en-US" sz="2400" dirty="0" err="1">
                <a:latin typeface="Bahnschrift" panose="020B0502040204020203" pitchFamily="34" charset="0"/>
              </a:rPr>
              <a:t>dBm</a:t>
            </a:r>
            <a:r>
              <a:rPr lang="en-US" sz="2400" dirty="0">
                <a:latin typeface="Bahnschrift" panose="020B0502040204020203" pitchFamily="34" charset="0"/>
              </a:rPr>
              <a:t> limit. </a:t>
            </a:r>
          </a:p>
        </p:txBody>
      </p:sp>
    </p:spTree>
    <p:extLst>
      <p:ext uri="{BB962C8B-B14F-4D97-AF65-F5344CB8AC3E}">
        <p14:creationId xmlns:p14="http://schemas.microsoft.com/office/powerpoint/2010/main" val="276687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r>
              <a:rPr lang="en-US" u="sng" dirty="0">
                <a:solidFill>
                  <a:srgbClr val="0070C0"/>
                </a:solidFill>
                <a:latin typeface="Bahnschrift SemiBold" panose="020B0502040204020203" pitchFamily="34" charset="0"/>
              </a:rPr>
              <a:t>8x Advertising Capacity</a:t>
            </a:r>
            <a:endParaRPr lang="en-US" dirty="0">
              <a:solidFill>
                <a:srgbClr val="0070C0"/>
              </a:solidFill>
              <a:latin typeface="Bahnschrift SemiBold" panose="020B0502040204020203" pitchFamily="34" charset="0"/>
            </a:endParaRPr>
          </a:p>
        </p:txBody>
      </p:sp>
      <p:sp>
        <p:nvSpPr>
          <p:cNvPr id="3" name="Content Placeholder 2"/>
          <p:cNvSpPr>
            <a:spLocks noGrp="1"/>
          </p:cNvSpPr>
          <p:nvPr>
            <p:ph idx="1"/>
          </p:nvPr>
        </p:nvSpPr>
        <p:spPr>
          <a:xfrm>
            <a:off x="838200" y="1569493"/>
            <a:ext cx="10515600" cy="4607470"/>
          </a:xfrm>
        </p:spPr>
        <p:txBody>
          <a:bodyPr>
            <a:normAutofit fontScale="92500" lnSpcReduction="10000"/>
          </a:bodyPr>
          <a:lstStyle/>
          <a:p>
            <a:r>
              <a:rPr lang="en-US" dirty="0">
                <a:latin typeface="Bahnschrift" panose="020B0502040204020203" pitchFamily="34" charset="0"/>
              </a:rPr>
              <a:t>One of the major areas of improvement in the Bluetooth 5 specification is how Bluetooth advertisement (beaconing) works.</a:t>
            </a:r>
          </a:p>
          <a:p>
            <a:endParaRPr lang="en-US" dirty="0">
              <a:latin typeface="Bahnschrift" panose="020B0502040204020203" pitchFamily="34" charset="0"/>
            </a:endParaRPr>
          </a:p>
          <a:p>
            <a:r>
              <a:rPr lang="en-US" dirty="0">
                <a:latin typeface="Bahnschrift" panose="020B0502040204020203" pitchFamily="34" charset="0"/>
              </a:rPr>
              <a:t>The new specification contains significant updates to beaconing capabilities compared to previous versions of the specification. </a:t>
            </a:r>
          </a:p>
          <a:p>
            <a:endParaRPr lang="en-US" dirty="0">
              <a:latin typeface="Bahnschrift" panose="020B0502040204020203" pitchFamily="34" charset="0"/>
            </a:endParaRPr>
          </a:p>
          <a:p>
            <a:r>
              <a:rPr lang="en-US" dirty="0">
                <a:latin typeface="Bahnschrift" panose="020B0502040204020203" pitchFamily="34" charset="0"/>
              </a:rPr>
              <a:t>One of the basic improvements in Bluetooth 5 advertising is the Advertising Data Sets feature.</a:t>
            </a:r>
          </a:p>
          <a:p>
            <a:endParaRPr lang="en-US" dirty="0">
              <a:latin typeface="Bahnschrift" panose="020B0502040204020203" pitchFamily="34" charset="0"/>
            </a:endParaRPr>
          </a:p>
          <a:p>
            <a:r>
              <a:rPr lang="en-US" dirty="0">
                <a:latin typeface="Bahnschrift" panose="020B0502040204020203" pitchFamily="34" charset="0"/>
              </a:rPr>
              <a:t>It allows a single Bluetooth 5 device to send out multiple individual advertisement data sets with unique intervals and advertisement data.</a:t>
            </a:r>
          </a:p>
          <a:p>
            <a:endParaRPr lang="en-US" dirty="0"/>
          </a:p>
        </p:txBody>
      </p:sp>
    </p:spTree>
    <p:extLst>
      <p:ext uri="{BB962C8B-B14F-4D97-AF65-F5344CB8AC3E}">
        <p14:creationId xmlns:p14="http://schemas.microsoft.com/office/powerpoint/2010/main" val="382342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70C0"/>
                </a:solidFill>
                <a:latin typeface="Bahnschrift SemiBold" panose="020B0502040204020203" pitchFamily="34" charset="0"/>
              </a:rPr>
              <a:t>Beacons</a:t>
            </a:r>
          </a:p>
        </p:txBody>
      </p:sp>
      <p:sp>
        <p:nvSpPr>
          <p:cNvPr id="3" name="Content Placeholder 2"/>
          <p:cNvSpPr>
            <a:spLocks noGrp="1"/>
          </p:cNvSpPr>
          <p:nvPr>
            <p:ph idx="1"/>
          </p:nvPr>
        </p:nvSpPr>
        <p:spPr/>
        <p:txBody>
          <a:bodyPr>
            <a:normAutofit/>
          </a:bodyPr>
          <a:lstStyle/>
          <a:p>
            <a:r>
              <a:rPr lang="en-US" dirty="0">
                <a:latin typeface="Bahnschrift" panose="020B0502040204020203" pitchFamily="34" charset="0"/>
              </a:rPr>
              <a:t>At a basic level, beaconing is a way to deliver very short messages and track Bluetooth-enabled devices over a short distance, without the need for pairing between the beacon and the device. </a:t>
            </a:r>
          </a:p>
          <a:p>
            <a:endParaRPr lang="en-US" dirty="0">
              <a:latin typeface="Bahnschrift" panose="020B0502040204020203" pitchFamily="34" charset="0"/>
            </a:endParaRPr>
          </a:p>
          <a:p>
            <a:r>
              <a:rPr lang="en-US" dirty="0">
                <a:latin typeface="Bahnschrift" panose="020B0502040204020203" pitchFamily="34" charset="0"/>
              </a:rPr>
              <a:t>The only requirement is that the device, typically an Apple or Android smartphone or tablet, has an installed app dedicated to beaconing.</a:t>
            </a:r>
          </a:p>
          <a:p>
            <a:pPr marL="0" indent="0">
              <a:buNone/>
            </a:pPr>
            <a:endParaRPr lang="en-US" dirty="0">
              <a:latin typeface="Bahnschrift" panose="020B0502040204020203" pitchFamily="34" charset="0"/>
            </a:endParaRPr>
          </a:p>
          <a:p>
            <a:r>
              <a:rPr lang="en-US" dirty="0">
                <a:latin typeface="Bahnschrift" panose="020B0502040204020203" pitchFamily="34" charset="0"/>
              </a:rPr>
              <a:t>The retail industry is currently the primary user of beaconing, so let’s use this is an application example.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1333" y="39474"/>
            <a:ext cx="2381534" cy="1786151"/>
          </a:xfrm>
          <a:prstGeom prst="rect">
            <a:avLst/>
          </a:prstGeom>
        </p:spPr>
      </p:pic>
    </p:spTree>
    <p:extLst>
      <p:ext uri="{BB962C8B-B14F-4D97-AF65-F5344CB8AC3E}">
        <p14:creationId xmlns:p14="http://schemas.microsoft.com/office/powerpoint/2010/main" val="379867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69492" y="297657"/>
            <a:ext cx="9539785" cy="6537278"/>
          </a:xfrm>
          <a:prstGeom prst="rect">
            <a:avLst/>
          </a:prstGeom>
        </p:spPr>
      </p:pic>
      <p:sp>
        <p:nvSpPr>
          <p:cNvPr id="5" name="Rectangle 4"/>
          <p:cNvSpPr/>
          <p:nvPr/>
        </p:nvSpPr>
        <p:spPr>
          <a:xfrm>
            <a:off x="1117979" y="112991"/>
            <a:ext cx="10387084" cy="369332"/>
          </a:xfrm>
          <a:prstGeom prst="rect">
            <a:avLst/>
          </a:prstGeom>
        </p:spPr>
        <p:txBody>
          <a:bodyPr wrap="square">
            <a:spAutoFit/>
          </a:bodyPr>
          <a:lstStyle/>
          <a:p>
            <a:r>
              <a:rPr lang="en-US" dirty="0">
                <a:effectLst/>
                <a:latin typeface="Bahnschrift" panose="020B0502040204020203" pitchFamily="34" charset="0"/>
                <a:ea typeface="Calibri" panose="020F0502020204030204" pitchFamily="34" charset="0"/>
                <a:cs typeface="Mangal" panose="02040503050203030202" pitchFamily="18" charset="0"/>
              </a:rPr>
              <a:t>A typical scenario for beacons shows how they can be placed anywhere, tracking where shoppers go.</a:t>
            </a:r>
            <a:endParaRPr lang="en-US" dirty="0">
              <a:latin typeface="Bahnschrift" panose="020B0502040204020203" pitchFamily="34" charset="0"/>
            </a:endParaRPr>
          </a:p>
        </p:txBody>
      </p:sp>
    </p:spTree>
    <p:extLst>
      <p:ext uri="{BB962C8B-B14F-4D97-AF65-F5344CB8AC3E}">
        <p14:creationId xmlns:p14="http://schemas.microsoft.com/office/powerpoint/2010/main" val="28283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059"/>
            <a:ext cx="10515600" cy="587051"/>
          </a:xfrm>
        </p:spPr>
        <p:txBody>
          <a:bodyPr>
            <a:normAutofit fontScale="90000"/>
          </a:bodyPr>
          <a:lstStyle/>
          <a:p>
            <a:pPr algn="ctr"/>
            <a:r>
              <a:rPr lang="en-US" b="1" u="sng" dirty="0">
                <a:solidFill>
                  <a:srgbClr val="0070C0"/>
                </a:solidFill>
                <a:latin typeface="Bahnschrift" panose="020B0502040204020203" pitchFamily="34" charset="0"/>
              </a:rPr>
              <a:t>Devices Connected to Internet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1528" y="1195345"/>
            <a:ext cx="1777684" cy="1794508"/>
          </a:xfrm>
        </p:spPr>
      </p:pic>
      <p:sp>
        <p:nvSpPr>
          <p:cNvPr id="7" name="Rectangle 6"/>
          <p:cNvSpPr/>
          <p:nvPr/>
        </p:nvSpPr>
        <p:spPr>
          <a:xfrm>
            <a:off x="393595" y="3402066"/>
            <a:ext cx="2356514" cy="369332"/>
          </a:xfrm>
          <a:prstGeom prst="rect">
            <a:avLst/>
          </a:prstGeom>
        </p:spPr>
        <p:txBody>
          <a:bodyPr wrap="square">
            <a:spAutoFit/>
          </a:bodyPr>
          <a:lstStyle/>
          <a:p>
            <a:pPr algn="ctr"/>
            <a:r>
              <a:rPr lang="en-US" dirty="0">
                <a:latin typeface="Bahnschrift" panose="020B0502040204020203" pitchFamily="34" charset="0"/>
              </a:rPr>
              <a:t>≃ 1 Billion Devices</a:t>
            </a:r>
          </a:p>
        </p:txBody>
      </p:sp>
      <p:sp>
        <p:nvSpPr>
          <p:cNvPr id="9" name="Rectangle 8"/>
          <p:cNvSpPr/>
          <p:nvPr/>
        </p:nvSpPr>
        <p:spPr>
          <a:xfrm>
            <a:off x="3891742" y="3393423"/>
            <a:ext cx="2607007" cy="646331"/>
          </a:xfrm>
          <a:prstGeom prst="rect">
            <a:avLst/>
          </a:prstGeom>
        </p:spPr>
        <p:txBody>
          <a:bodyPr wrap="square">
            <a:spAutoFit/>
          </a:bodyPr>
          <a:lstStyle/>
          <a:p>
            <a:pPr algn="ctr"/>
            <a:r>
              <a:rPr lang="en-US" dirty="0">
                <a:solidFill>
                  <a:srgbClr val="0070C0"/>
                </a:solidFill>
                <a:latin typeface="Bahnschrift SemiBold" panose="020B0502040204020203" pitchFamily="34" charset="0"/>
              </a:rPr>
              <a:t>Age of Smart Phones</a:t>
            </a:r>
          </a:p>
          <a:p>
            <a:pPr algn="ctr"/>
            <a:r>
              <a:rPr lang="en-US" dirty="0">
                <a:latin typeface="Bahnschrift SemiBold" panose="020B0502040204020203" pitchFamily="34" charset="0"/>
              </a:rPr>
              <a:t>≃ 2 Billion Devices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496" y="962833"/>
            <a:ext cx="2857500" cy="2190750"/>
          </a:xfrm>
          <a:prstGeom prst="rect">
            <a:avLst/>
          </a:prstGeom>
        </p:spPr>
      </p:pic>
      <p:sp>
        <p:nvSpPr>
          <p:cNvPr id="13" name="Rectangle 12"/>
          <p:cNvSpPr/>
          <p:nvPr/>
        </p:nvSpPr>
        <p:spPr>
          <a:xfrm>
            <a:off x="8508259" y="3496906"/>
            <a:ext cx="2356514" cy="646331"/>
          </a:xfrm>
          <a:prstGeom prst="rect">
            <a:avLst/>
          </a:prstGeom>
        </p:spPr>
        <p:txBody>
          <a:bodyPr wrap="square">
            <a:spAutoFit/>
          </a:bodyPr>
          <a:lstStyle/>
          <a:p>
            <a:pPr algn="ctr"/>
            <a:r>
              <a:rPr lang="en-US" dirty="0">
                <a:solidFill>
                  <a:srgbClr val="FF0000"/>
                </a:solidFill>
                <a:latin typeface="Bahnschrift SemiBold" panose="020B0502040204020203" pitchFamily="34" charset="0"/>
              </a:rPr>
              <a:t>Age of </a:t>
            </a:r>
            <a:r>
              <a:rPr lang="en-US" dirty="0" err="1">
                <a:solidFill>
                  <a:srgbClr val="FF0000"/>
                </a:solidFill>
                <a:latin typeface="Bahnschrift SemiBold" panose="020B0502040204020203" pitchFamily="34" charset="0"/>
              </a:rPr>
              <a:t>IoT</a:t>
            </a:r>
            <a:endParaRPr lang="en-US" dirty="0">
              <a:solidFill>
                <a:srgbClr val="FF0000"/>
              </a:solidFill>
              <a:latin typeface="Bahnschrift SemiBold" panose="020B0502040204020203" pitchFamily="34" charset="0"/>
            </a:endParaRPr>
          </a:p>
          <a:p>
            <a:pPr algn="ctr"/>
            <a:r>
              <a:rPr lang="en-US" dirty="0">
                <a:latin typeface="Bahnschrift SemiBold" panose="020B0502040204020203" pitchFamily="34" charset="0"/>
              </a:rPr>
              <a:t>≃ 48 Billion Devices</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232" y="952176"/>
            <a:ext cx="3334568" cy="2280845"/>
          </a:xfrm>
          <a:prstGeom prst="rect">
            <a:avLst/>
          </a:prstGeom>
        </p:spPr>
      </p:pic>
      <p:sp>
        <p:nvSpPr>
          <p:cNvPr id="15" name="Rectangle 14"/>
          <p:cNvSpPr/>
          <p:nvPr/>
        </p:nvSpPr>
        <p:spPr>
          <a:xfrm>
            <a:off x="452113" y="2989853"/>
            <a:ext cx="2356514" cy="461665"/>
          </a:xfrm>
          <a:prstGeom prst="rect">
            <a:avLst/>
          </a:prstGeom>
        </p:spPr>
        <p:txBody>
          <a:bodyPr wrap="square">
            <a:spAutoFit/>
          </a:bodyPr>
          <a:lstStyle/>
          <a:p>
            <a:pPr algn="ctr"/>
            <a:r>
              <a:rPr lang="en-US" sz="2400" b="1" dirty="0">
                <a:latin typeface="Bahnschrift SemiBold" panose="020B0502040204020203" pitchFamily="34" charset="0"/>
              </a:rPr>
              <a:t>1990s</a:t>
            </a:r>
          </a:p>
        </p:txBody>
      </p:sp>
      <p:sp>
        <p:nvSpPr>
          <p:cNvPr id="16" name="Rectangle 15"/>
          <p:cNvSpPr/>
          <p:nvPr/>
        </p:nvSpPr>
        <p:spPr>
          <a:xfrm>
            <a:off x="4016989" y="2989852"/>
            <a:ext cx="2356514" cy="461665"/>
          </a:xfrm>
          <a:prstGeom prst="rect">
            <a:avLst/>
          </a:prstGeom>
        </p:spPr>
        <p:txBody>
          <a:bodyPr wrap="square">
            <a:spAutoFit/>
          </a:bodyPr>
          <a:lstStyle/>
          <a:p>
            <a:pPr algn="ctr"/>
            <a:r>
              <a:rPr lang="en-US" sz="2400" b="1" dirty="0">
                <a:latin typeface="Bahnschrift" panose="020B0502040204020203" pitchFamily="34" charset="0"/>
              </a:rPr>
              <a:t>2000s</a:t>
            </a:r>
          </a:p>
        </p:txBody>
      </p:sp>
      <p:sp>
        <p:nvSpPr>
          <p:cNvPr id="17" name="Rectangle 16"/>
          <p:cNvSpPr/>
          <p:nvPr/>
        </p:nvSpPr>
        <p:spPr>
          <a:xfrm>
            <a:off x="8508260" y="3222675"/>
            <a:ext cx="2356514" cy="461665"/>
          </a:xfrm>
          <a:prstGeom prst="rect">
            <a:avLst/>
          </a:prstGeom>
        </p:spPr>
        <p:txBody>
          <a:bodyPr wrap="square">
            <a:spAutoFit/>
          </a:bodyPr>
          <a:lstStyle/>
          <a:p>
            <a:pPr algn="ctr"/>
            <a:r>
              <a:rPr lang="en-US" sz="2400" b="1" dirty="0">
                <a:latin typeface="Bahnschrift" panose="020B0502040204020203" pitchFamily="34" charset="0"/>
              </a:rPr>
              <a:t>2021</a:t>
            </a:r>
          </a:p>
        </p:txBody>
      </p:sp>
      <p:pic>
        <p:nvPicPr>
          <p:cNvPr id="18" name="Picture 1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59953" y="3586732"/>
            <a:ext cx="1253124" cy="2089474"/>
          </a:xfrm>
          <a:prstGeom prst="rect">
            <a:avLst/>
          </a:prstGeom>
        </p:spPr>
      </p:pic>
      <p:sp>
        <p:nvSpPr>
          <p:cNvPr id="19" name="Rectangle 18"/>
          <p:cNvSpPr/>
          <p:nvPr/>
        </p:nvSpPr>
        <p:spPr>
          <a:xfrm>
            <a:off x="7677469" y="5436321"/>
            <a:ext cx="4018093" cy="646331"/>
          </a:xfrm>
          <a:prstGeom prst="rect">
            <a:avLst/>
          </a:prstGeom>
        </p:spPr>
        <p:txBody>
          <a:bodyPr wrap="square">
            <a:spAutoFit/>
          </a:bodyPr>
          <a:lstStyle/>
          <a:p>
            <a:pPr algn="ctr"/>
            <a:r>
              <a:rPr lang="en-US" dirty="0">
                <a:latin typeface="Bahnschrift" panose="020B0502040204020203" pitchFamily="34" charset="0"/>
              </a:rPr>
              <a:t>≃ 30% devices are forecasted to include Bluetooth technology</a:t>
            </a:r>
          </a:p>
        </p:txBody>
      </p:sp>
      <p:sp>
        <p:nvSpPr>
          <p:cNvPr id="20" name="Rectangle 19"/>
          <p:cNvSpPr/>
          <p:nvPr/>
        </p:nvSpPr>
        <p:spPr>
          <a:xfrm>
            <a:off x="843741" y="4418989"/>
            <a:ext cx="6282031" cy="2031325"/>
          </a:xfrm>
          <a:prstGeom prst="rect">
            <a:avLst/>
          </a:prstGeom>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Bluetooth Low Energy (LE) has been actively evolved to make it a key enabler of the Internet of Things (</a:t>
            </a:r>
            <a:r>
              <a:rPr lang="en-US" dirty="0" err="1">
                <a:latin typeface="Bahnschrift" panose="020B0502040204020203" pitchFamily="34" charset="0"/>
              </a:rPr>
              <a:t>IoT</a:t>
            </a:r>
            <a:r>
              <a:rPr lang="en-US" dirty="0">
                <a:latin typeface="Bahnschrift" panose="020B0502040204020203" pitchFamily="34" charset="0"/>
              </a:rPr>
              <a:t>), focusing on the edge tier of </a:t>
            </a:r>
            <a:r>
              <a:rPr lang="en-US" dirty="0" err="1">
                <a:latin typeface="Bahnschrift" panose="020B0502040204020203" pitchFamily="34" charset="0"/>
              </a:rPr>
              <a:t>IoT</a:t>
            </a:r>
            <a:r>
              <a:rPr lang="en-US" dirty="0">
                <a:latin typeface="Bahnschrift" panose="020B0502040204020203" pitchFamily="34" charset="0"/>
              </a:rPr>
              <a:t> systems. </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Bluetooth 5 brings some major advances to the technology and makes it ideal for an even broader range of </a:t>
            </a:r>
            <a:r>
              <a:rPr lang="en-US" dirty="0" err="1">
                <a:latin typeface="Bahnschrift" panose="020B0502040204020203" pitchFamily="34" charset="0"/>
              </a:rPr>
              <a:t>IoT</a:t>
            </a:r>
            <a:r>
              <a:rPr lang="en-US" dirty="0">
                <a:latin typeface="Bahnschrift" panose="020B0502040204020203" pitchFamily="34" charset="0"/>
              </a:rPr>
              <a:t> scenarios.</a:t>
            </a:r>
          </a:p>
        </p:txBody>
      </p:sp>
    </p:spTree>
    <p:extLst>
      <p:ext uri="{BB962C8B-B14F-4D97-AF65-F5344CB8AC3E}">
        <p14:creationId xmlns:p14="http://schemas.microsoft.com/office/powerpoint/2010/main" val="4073424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93139" y="2244921"/>
            <a:ext cx="4697673" cy="4288369"/>
          </a:xfrm>
          <a:prstGeom prst="rect">
            <a:avLst/>
          </a:prstGeom>
        </p:spPr>
      </p:pic>
      <p:sp>
        <p:nvSpPr>
          <p:cNvPr id="3" name="Content Placeholder 2"/>
          <p:cNvSpPr>
            <a:spLocks noGrp="1"/>
          </p:cNvSpPr>
          <p:nvPr>
            <p:ph idx="1"/>
          </p:nvPr>
        </p:nvSpPr>
        <p:spPr>
          <a:xfrm>
            <a:off x="660778" y="174246"/>
            <a:ext cx="10762397" cy="4351338"/>
          </a:xfrm>
        </p:spPr>
        <p:txBody>
          <a:bodyPr>
            <a:normAutofit/>
          </a:bodyPr>
          <a:lstStyle/>
          <a:p>
            <a:r>
              <a:rPr lang="en-US" sz="2000" dirty="0">
                <a:latin typeface="Bahnschrift" panose="020B0502040204020203" pitchFamily="34" charset="0"/>
              </a:rPr>
              <a:t>As beacons transmit only, they do not gather personal information, which minimizes security issues. </a:t>
            </a:r>
          </a:p>
          <a:p>
            <a:r>
              <a:rPr lang="en-US" sz="2000" dirty="0">
                <a:latin typeface="Bahnschrift" panose="020B0502040204020203" pitchFamily="34" charset="0"/>
              </a:rPr>
              <a:t>The usefulness of beacons depends entirely on what the retailer or other organization chooses to do with the information they provide. </a:t>
            </a:r>
          </a:p>
          <a:p>
            <a:r>
              <a:rPr lang="en-US" sz="2000" dirty="0">
                <a:latin typeface="Bahnschrift" panose="020B0502040204020203" pitchFamily="34" charset="0"/>
              </a:rPr>
              <a:t>For example, a retailer can determine what products shoppers seemed most interested in, where they go in a store, and if they buy something (Figure). </a:t>
            </a:r>
          </a:p>
        </p:txBody>
      </p:sp>
      <p:sp>
        <p:nvSpPr>
          <p:cNvPr id="5" name="Rectangle 4"/>
          <p:cNvSpPr/>
          <p:nvPr/>
        </p:nvSpPr>
        <p:spPr>
          <a:xfrm>
            <a:off x="218364" y="6348624"/>
            <a:ext cx="11973635" cy="369332"/>
          </a:xfrm>
          <a:prstGeom prst="rect">
            <a:avLst/>
          </a:prstGeom>
        </p:spPr>
        <p:txBody>
          <a:bodyPr wrap="square">
            <a:spAutoFit/>
          </a:bodyPr>
          <a:lstStyle/>
          <a:p>
            <a:r>
              <a:rPr lang="en-US" dirty="0">
                <a:solidFill>
                  <a:srgbClr val="000000"/>
                </a:solidFill>
                <a:effectLst/>
                <a:latin typeface="Bahnschrift SemiBold" panose="020B0502040204020203" pitchFamily="34" charset="0"/>
                <a:ea typeface="Calibri" panose="020F0502020204030204" pitchFamily="34" charset="0"/>
                <a:cs typeface="Mangal" panose="02040503050203030202" pitchFamily="18" charset="0"/>
              </a:rPr>
              <a:t>A typical scenario for beacons shows how they can be placed inconspicuously anywhere, tracking where shoppers go</a:t>
            </a:r>
            <a:endParaRPr lang="en-US" dirty="0">
              <a:latin typeface="Bahnschrift SemiBold" panose="020B0502040204020203" pitchFamily="34" charset="0"/>
            </a:endParaRPr>
          </a:p>
        </p:txBody>
      </p:sp>
    </p:spTree>
    <p:extLst>
      <p:ext uri="{BB962C8B-B14F-4D97-AF65-F5344CB8AC3E}">
        <p14:creationId xmlns:p14="http://schemas.microsoft.com/office/powerpoint/2010/main" val="45203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3"/>
            <a:ext cx="10515600" cy="5016903"/>
          </a:xfrm>
        </p:spPr>
        <p:txBody>
          <a:bodyPr>
            <a:normAutofit/>
          </a:bodyPr>
          <a:lstStyle/>
          <a:p>
            <a:r>
              <a:rPr lang="en-US" dirty="0">
                <a:latin typeface="Bahnschrift" panose="020B0502040204020203" pitchFamily="34" charset="0"/>
              </a:rPr>
              <a:t>Unfortunately, until Bluetooth 5, the maximum message length that could be transmitted by a beacon was limited to 31 bytes—too small to even contain all the characters in most URLs or provide a text message long enough to convey any useful information. </a:t>
            </a:r>
          </a:p>
          <a:p>
            <a:endParaRPr lang="en-US" dirty="0">
              <a:latin typeface="Bahnschrift" panose="020B0502040204020203" pitchFamily="34" charset="0"/>
            </a:endParaRPr>
          </a:p>
          <a:p>
            <a:r>
              <a:rPr lang="en-US" dirty="0">
                <a:latin typeface="Bahnschrift" panose="020B0502040204020203" pitchFamily="34" charset="0"/>
              </a:rPr>
              <a:t>Bluetooth 5 solves this by increasing message length to 255 bytes so much more information can be accommodated. </a:t>
            </a:r>
          </a:p>
          <a:p>
            <a:endParaRPr lang="en-US" dirty="0">
              <a:latin typeface="Bahnschrift" panose="020B0502040204020203" pitchFamily="34" charset="0"/>
            </a:endParaRPr>
          </a:p>
          <a:p>
            <a:r>
              <a:rPr lang="en-US" dirty="0">
                <a:latin typeface="Bahnschrift" panose="020B0502040204020203" pitchFamily="34" charset="0"/>
              </a:rPr>
              <a:t>Bluetooth 5 also provides higher data rates that should benefit not only beaconing but many other applications as well.</a:t>
            </a:r>
          </a:p>
        </p:txBody>
      </p:sp>
    </p:spTree>
    <p:extLst>
      <p:ext uri="{BB962C8B-B14F-4D97-AF65-F5344CB8AC3E}">
        <p14:creationId xmlns:p14="http://schemas.microsoft.com/office/powerpoint/2010/main" val="72986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normAutofit/>
          </a:bodyPr>
          <a:lstStyle/>
          <a:p>
            <a:r>
              <a:rPr lang="en-US" u="sng" dirty="0">
                <a:solidFill>
                  <a:srgbClr val="0070C0"/>
                </a:solidFill>
                <a:latin typeface="Bahnschrift SemiBold" panose="020B0502040204020203" pitchFamily="34" charset="0"/>
              </a:rPr>
              <a:t>Slot Availability Masks</a:t>
            </a:r>
          </a:p>
        </p:txBody>
      </p:sp>
      <p:sp>
        <p:nvSpPr>
          <p:cNvPr id="3" name="Content Placeholder 2"/>
          <p:cNvSpPr>
            <a:spLocks noGrp="1"/>
          </p:cNvSpPr>
          <p:nvPr>
            <p:ph idx="1"/>
          </p:nvPr>
        </p:nvSpPr>
        <p:spPr>
          <a:xfrm>
            <a:off x="838199" y="1487606"/>
            <a:ext cx="10871579" cy="4689357"/>
          </a:xfrm>
        </p:spPr>
        <p:txBody>
          <a:bodyPr>
            <a:normAutofit fontScale="92500" lnSpcReduction="10000"/>
          </a:bodyPr>
          <a:lstStyle/>
          <a:p>
            <a:r>
              <a:rPr lang="en-US" dirty="0">
                <a:latin typeface="Bahnschrift" panose="020B0502040204020203" pitchFamily="34" charset="0"/>
              </a:rPr>
              <a:t>Bluetooth 5 made some changes to help improve coexistence with other radio technologies on devices such as smartphones. </a:t>
            </a:r>
          </a:p>
          <a:p>
            <a:endParaRPr lang="en-US" dirty="0">
              <a:latin typeface="Bahnschrift" panose="020B0502040204020203" pitchFamily="34" charset="0"/>
            </a:endParaRPr>
          </a:p>
          <a:p>
            <a:r>
              <a:rPr lang="en-US" dirty="0">
                <a:latin typeface="Bahnschrift" panose="020B0502040204020203" pitchFamily="34" charset="0"/>
              </a:rPr>
              <a:t>Bluetooth uses the 2.4GHz ISM band and this is immediately adjacent to the Mobile Wireless Standard (MWS) bands, such as are used for LTE. </a:t>
            </a:r>
          </a:p>
          <a:p>
            <a:endParaRPr lang="en-US" dirty="0">
              <a:latin typeface="Bahnschrift" panose="020B0502040204020203" pitchFamily="34" charset="0"/>
            </a:endParaRPr>
          </a:p>
          <a:p>
            <a:r>
              <a:rPr lang="en-US" dirty="0">
                <a:latin typeface="Bahnschrift" panose="020B0502040204020203" pitchFamily="34" charset="0"/>
              </a:rPr>
              <a:t>There’s potential for interference between the two systems, with transmissions from one desensitizing the receiver on the other. </a:t>
            </a:r>
          </a:p>
          <a:p>
            <a:endParaRPr lang="en-US" dirty="0">
              <a:latin typeface="Bahnschrift" panose="020B0502040204020203" pitchFamily="34" charset="0"/>
            </a:endParaRPr>
          </a:p>
          <a:p>
            <a:r>
              <a:rPr lang="en-US" dirty="0">
                <a:latin typeface="Bahnschrift" panose="020B0502040204020203" pitchFamily="34" charset="0"/>
              </a:rPr>
              <a:t>Bluetooth 5 introduces a system called Slot Availability Masks, which allows Bluetooth to indicate the availability of its time slots and to synchronize in an optimal manner with the use of the adjacent MWS bands.</a:t>
            </a:r>
          </a:p>
        </p:txBody>
      </p:sp>
    </p:spTree>
    <p:extLst>
      <p:ext uri="{BB962C8B-B14F-4D97-AF65-F5344CB8AC3E}">
        <p14:creationId xmlns:p14="http://schemas.microsoft.com/office/powerpoint/2010/main" val="273366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70C0"/>
                </a:solidFill>
                <a:latin typeface="Bahnschrift SemiBold" panose="020B0502040204020203" pitchFamily="34" charset="0"/>
              </a:rPr>
              <a:t>Conclusion</a:t>
            </a:r>
          </a:p>
        </p:txBody>
      </p:sp>
      <p:sp>
        <p:nvSpPr>
          <p:cNvPr id="3" name="Content Placeholder 2"/>
          <p:cNvSpPr>
            <a:spLocks noGrp="1"/>
          </p:cNvSpPr>
          <p:nvPr>
            <p:ph idx="1"/>
          </p:nvPr>
        </p:nvSpPr>
        <p:spPr>
          <a:xfrm>
            <a:off x="557852" y="1690688"/>
            <a:ext cx="11076296" cy="4351338"/>
          </a:xfrm>
        </p:spPr>
        <p:txBody>
          <a:bodyPr>
            <a:normAutofit/>
          </a:bodyPr>
          <a:lstStyle/>
          <a:p>
            <a:pPr marL="0" indent="0">
              <a:buNone/>
            </a:pPr>
            <a:r>
              <a:rPr lang="en-US" sz="2400" dirty="0">
                <a:latin typeface="Bahnschrift" panose="020B0502040204020203" pitchFamily="34" charset="0"/>
              </a:rPr>
              <a:t>Bluetooth 5 represents another step change in  Bluetooth technology. Its greater range, improved beacon support, higher data rate, greater message length, and dozens of other enhancements combined with frugal use of power, low implementation cost, and massive market penetration, ensure it will continue to be a highly competitive connectivity solution for years to come. Bluetooth 5 will have a substantial impact in many sectors and further position it as the low power wireless technology of choice for the </a:t>
            </a:r>
            <a:r>
              <a:rPr lang="en-US" sz="2400" dirty="0">
                <a:solidFill>
                  <a:srgbClr val="0070C0"/>
                </a:solidFill>
                <a:latin typeface="Bahnschrift" panose="020B0502040204020203" pitchFamily="34" charset="0"/>
              </a:rPr>
              <a:t>Internet of Things. </a:t>
            </a:r>
          </a:p>
          <a:p>
            <a:endParaRPr lang="en-US" sz="2400" dirty="0">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09" y="4142105"/>
            <a:ext cx="9116704" cy="2852372"/>
          </a:xfrm>
          <a:prstGeom prst="rect">
            <a:avLst/>
          </a:prstGeom>
          <a:effectLst>
            <a:softEdge rad="635000"/>
          </a:effectLst>
        </p:spPr>
      </p:pic>
    </p:spTree>
    <p:extLst>
      <p:ext uri="{BB962C8B-B14F-4D97-AF65-F5344CB8AC3E}">
        <p14:creationId xmlns:p14="http://schemas.microsoft.com/office/powerpoint/2010/main" val="392725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352"/>
            <a:ext cx="10515600" cy="1325563"/>
          </a:xfrm>
        </p:spPr>
        <p:txBody>
          <a:bodyPr/>
          <a:lstStyle/>
          <a:p>
            <a:pPr algn="ctr"/>
            <a:r>
              <a:rPr lang="en-US" u="sng" dirty="0">
                <a:solidFill>
                  <a:srgbClr val="0070C0"/>
                </a:solidFill>
                <a:latin typeface="Bahnschrift SemiBold" panose="020B0502040204020203" pitchFamily="34" charset="0"/>
              </a:rPr>
              <a:t>Introduction</a:t>
            </a:r>
          </a:p>
        </p:txBody>
      </p:sp>
      <p:sp>
        <p:nvSpPr>
          <p:cNvPr id="3" name="Content Placeholder 2"/>
          <p:cNvSpPr>
            <a:spLocks noGrp="1"/>
          </p:cNvSpPr>
          <p:nvPr>
            <p:ph idx="1"/>
          </p:nvPr>
        </p:nvSpPr>
        <p:spPr>
          <a:xfrm>
            <a:off x="838199" y="1526915"/>
            <a:ext cx="10994409" cy="4351338"/>
          </a:xfrm>
        </p:spPr>
        <p:txBody>
          <a:bodyPr/>
          <a:lstStyle/>
          <a:p>
            <a:r>
              <a:rPr lang="en-US" dirty="0">
                <a:latin typeface="Bahnschrift" panose="020B0502040204020203" pitchFamily="34" charset="0"/>
              </a:rPr>
              <a:t>Bluetooth has already existed for almost 20 years and is used today in approximately 8.2 billion devices, so it has already demonstrated its robustness and dependability. </a:t>
            </a:r>
          </a:p>
          <a:p>
            <a:endParaRPr lang="en-US" dirty="0">
              <a:latin typeface="Bahnschrift" panose="020B0502040204020203" pitchFamily="34" charset="0"/>
            </a:endParaRPr>
          </a:p>
          <a:p>
            <a:r>
              <a:rPr lang="en-US" dirty="0">
                <a:latin typeface="Bahnschrift" panose="020B0502040204020203" pitchFamily="34" charset="0"/>
              </a:rPr>
              <a:t>To fulfill requirements set forth by the new </a:t>
            </a:r>
            <a:r>
              <a:rPr lang="en-US" dirty="0" err="1">
                <a:latin typeface="Bahnschrift" panose="020B0502040204020203" pitchFamily="34" charset="0"/>
              </a:rPr>
              <a:t>IoT</a:t>
            </a:r>
            <a:r>
              <a:rPr lang="en-US" dirty="0">
                <a:latin typeface="Bahnschrift" panose="020B0502040204020203" pitchFamily="34" charset="0"/>
              </a:rPr>
              <a:t> scene, the Bluetooth SIG announced the Bluetooth 5 specification in December 2016. </a:t>
            </a:r>
          </a:p>
          <a:p>
            <a:endParaRPr lang="en-US" dirty="0">
              <a:latin typeface="Bahnschrift" panose="020B0502040204020203" pitchFamily="34" charset="0"/>
            </a:endParaRPr>
          </a:p>
          <a:p>
            <a:r>
              <a:rPr lang="en-US" dirty="0">
                <a:latin typeface="Bahnschrift" panose="020B0502040204020203" pitchFamily="34" charset="0"/>
              </a:rPr>
              <a:t>The latest Bluetooth standard improves </a:t>
            </a:r>
            <a:r>
              <a:rPr lang="en-US" dirty="0">
                <a:highlight>
                  <a:srgbClr val="FFFF00"/>
                </a:highlight>
                <a:latin typeface="Bahnschrift" panose="020B0502040204020203" pitchFamily="34" charset="0"/>
              </a:rPr>
              <a:t>bandwidth, range, broadcasting, and coexistence features.</a:t>
            </a:r>
          </a:p>
        </p:txBody>
      </p:sp>
    </p:spTree>
    <p:extLst>
      <p:ext uri="{BB962C8B-B14F-4D97-AF65-F5344CB8AC3E}">
        <p14:creationId xmlns:p14="http://schemas.microsoft.com/office/powerpoint/2010/main" val="83500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0070C0"/>
                </a:solidFill>
                <a:latin typeface="Bahnschrift SemiBold" panose="020B0502040204020203" pitchFamily="34" charset="0"/>
              </a:rPr>
              <a:t>Latest Devices </a:t>
            </a:r>
          </a:p>
        </p:txBody>
      </p:sp>
      <p:sp>
        <p:nvSpPr>
          <p:cNvPr id="3" name="Content Placeholder 2"/>
          <p:cNvSpPr>
            <a:spLocks noGrp="1"/>
          </p:cNvSpPr>
          <p:nvPr>
            <p:ph idx="1"/>
          </p:nvPr>
        </p:nvSpPr>
        <p:spPr>
          <a:xfrm>
            <a:off x="838200" y="1825625"/>
            <a:ext cx="10515600" cy="2719079"/>
          </a:xfrm>
        </p:spPr>
        <p:txBody>
          <a:bodyPr>
            <a:normAutofit fontScale="92500" lnSpcReduction="20000"/>
          </a:bodyPr>
          <a:lstStyle/>
          <a:p>
            <a:r>
              <a:rPr lang="en-US" dirty="0">
                <a:latin typeface="Bahnschrift" panose="020B0502040204020203" pitchFamily="34" charset="0"/>
              </a:rPr>
              <a:t>The Samsung Galaxy S8 launched with Bluetooth 5 support in April 2017.</a:t>
            </a:r>
          </a:p>
          <a:p>
            <a:pPr marL="0" indent="0">
              <a:buNone/>
            </a:pPr>
            <a:r>
              <a:rPr lang="en-US" dirty="0">
                <a:latin typeface="Bahnschrift" panose="020B0502040204020203" pitchFamily="34" charset="0"/>
              </a:rPr>
              <a:t> </a:t>
            </a:r>
          </a:p>
          <a:p>
            <a:r>
              <a:rPr lang="en-US" dirty="0">
                <a:latin typeface="Bahnschrift" panose="020B0502040204020203" pitchFamily="34" charset="0"/>
              </a:rPr>
              <a:t>In September 2017, the iPhone 8, 8 Plus and iPhone X launched with Bluetooth 5 support as well. </a:t>
            </a:r>
          </a:p>
          <a:p>
            <a:endParaRPr lang="en-US" dirty="0">
              <a:latin typeface="Bahnschrift" panose="020B0502040204020203" pitchFamily="34" charset="0"/>
            </a:endParaRPr>
          </a:p>
          <a:p>
            <a:r>
              <a:rPr lang="en-US" dirty="0">
                <a:latin typeface="Bahnschrift" panose="020B0502040204020203" pitchFamily="34" charset="0"/>
              </a:rPr>
              <a:t>Apple also integrated 'Bluetooth 5' in their new </a:t>
            </a:r>
            <a:r>
              <a:rPr lang="en-US" dirty="0" err="1">
                <a:latin typeface="Bahnschrift" panose="020B0502040204020203" pitchFamily="34" charset="0"/>
              </a:rPr>
              <a:t>HomePod</a:t>
            </a:r>
            <a:r>
              <a:rPr lang="en-US" dirty="0">
                <a:latin typeface="Bahnschrift" panose="020B0502040204020203" pitchFamily="34" charset="0"/>
              </a:rPr>
              <a:t> offering released on February 9, 2018. </a:t>
            </a:r>
          </a:p>
        </p:txBody>
      </p:sp>
    </p:spTree>
    <p:extLst>
      <p:ext uri="{BB962C8B-B14F-4D97-AF65-F5344CB8AC3E}">
        <p14:creationId xmlns:p14="http://schemas.microsoft.com/office/powerpoint/2010/main" val="31197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latin typeface="Bahnschrift SemiBold" panose="020B0502040204020203" pitchFamily="34" charset="0"/>
              </a:rPr>
              <a:t>Bluetooth 5 or Bluetooth 5.0 ?</a:t>
            </a:r>
          </a:p>
        </p:txBody>
      </p:sp>
      <p:sp>
        <p:nvSpPr>
          <p:cNvPr id="3" name="Content Placeholder 2"/>
          <p:cNvSpPr>
            <a:spLocks noGrp="1"/>
          </p:cNvSpPr>
          <p:nvPr>
            <p:ph idx="1"/>
          </p:nvPr>
        </p:nvSpPr>
        <p:spPr>
          <a:xfrm>
            <a:off x="673858" y="2158034"/>
            <a:ext cx="10844284" cy="1736441"/>
          </a:xfrm>
        </p:spPr>
        <p:txBody>
          <a:bodyPr>
            <a:noAutofit/>
          </a:bodyPr>
          <a:lstStyle/>
          <a:p>
            <a:pPr marL="0" indent="0" algn="ctr">
              <a:lnSpc>
                <a:spcPct val="120000"/>
              </a:lnSpc>
              <a:buNone/>
            </a:pPr>
            <a:r>
              <a:rPr lang="en-US" i="1" dirty="0">
                <a:latin typeface="Bahnschrift SemiBold" panose="020B0502040204020203" pitchFamily="34" charset="0"/>
              </a:rPr>
              <a:t>Marketing drops the point number; so that it is just "Bluetooth 5" (not 5.0 or LE like Bluetooth 4.0). </a:t>
            </a:r>
          </a:p>
          <a:p>
            <a:pPr marL="0" indent="0" algn="ctr">
              <a:lnSpc>
                <a:spcPct val="120000"/>
              </a:lnSpc>
              <a:buNone/>
            </a:pPr>
            <a:r>
              <a:rPr lang="en-US" i="1" dirty="0">
                <a:latin typeface="Bahnschrift SemiBold" panose="020B0502040204020203" pitchFamily="34" charset="0"/>
              </a:rPr>
              <a:t>The change is for the sake of "Simplifying our marketing, communicating user benefits more effectively and making it easier to signal significant technology updates to the market."</a:t>
            </a:r>
          </a:p>
        </p:txBody>
      </p:sp>
      <p:sp>
        <p:nvSpPr>
          <p:cNvPr id="4" name="Rectangle 3"/>
          <p:cNvSpPr/>
          <p:nvPr/>
        </p:nvSpPr>
        <p:spPr>
          <a:xfrm>
            <a:off x="8850810" y="5313842"/>
            <a:ext cx="2209259" cy="461665"/>
          </a:xfrm>
          <a:prstGeom prst="rect">
            <a:avLst/>
          </a:prstGeom>
        </p:spPr>
        <p:txBody>
          <a:bodyPr wrap="none">
            <a:spAutoFit/>
          </a:bodyPr>
          <a:lstStyle/>
          <a:p>
            <a:r>
              <a:rPr lang="en-US" sz="2400" i="1" dirty="0"/>
              <a:t>- </a:t>
            </a:r>
            <a:r>
              <a:rPr lang="en-US" sz="2400" i="1" dirty="0">
                <a:latin typeface="Bahnschrift Light" panose="020B0502040204020203" pitchFamily="34" charset="0"/>
              </a:rPr>
              <a:t>Bluetooth SIG</a:t>
            </a:r>
          </a:p>
        </p:txBody>
      </p:sp>
    </p:spTree>
    <p:extLst>
      <p:ext uri="{BB962C8B-B14F-4D97-AF65-F5344CB8AC3E}">
        <p14:creationId xmlns:p14="http://schemas.microsoft.com/office/powerpoint/2010/main" val="28910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70C0"/>
                </a:solidFill>
                <a:latin typeface="Bahnschrift SemiBold" panose="020B0502040204020203" pitchFamily="34" charset="0"/>
              </a:rPr>
              <a:t>Major Improvements </a:t>
            </a:r>
          </a:p>
        </p:txBody>
      </p:sp>
      <p:sp>
        <p:nvSpPr>
          <p:cNvPr id="3" name="Content Placeholder 2"/>
          <p:cNvSpPr>
            <a:spLocks noGrp="1"/>
          </p:cNvSpPr>
          <p:nvPr>
            <p:ph idx="1"/>
          </p:nvPr>
        </p:nvSpPr>
        <p:spPr>
          <a:xfrm>
            <a:off x="1637730" y="1825625"/>
            <a:ext cx="9716069" cy="4351338"/>
          </a:xfrm>
        </p:spPr>
        <p:txBody>
          <a:bodyPr/>
          <a:lstStyle/>
          <a:p>
            <a:r>
              <a:rPr lang="en-US" dirty="0">
                <a:latin typeface="Bahnschrift" panose="020B0502040204020203" pitchFamily="34" charset="0"/>
              </a:rPr>
              <a:t>2x Speed</a:t>
            </a:r>
          </a:p>
          <a:p>
            <a:r>
              <a:rPr lang="en-US" dirty="0">
                <a:latin typeface="Bahnschrift" panose="020B0502040204020203" pitchFamily="34" charset="0"/>
              </a:rPr>
              <a:t>4x Range</a:t>
            </a:r>
          </a:p>
          <a:p>
            <a:r>
              <a:rPr lang="en-US" dirty="0">
                <a:latin typeface="Bahnschrift" panose="020B0502040204020203" pitchFamily="34" charset="0"/>
              </a:rPr>
              <a:t>Maximum Transmit Power</a:t>
            </a:r>
          </a:p>
          <a:p>
            <a:r>
              <a:rPr lang="en-US" dirty="0">
                <a:latin typeface="Bahnschrift" panose="020B0502040204020203" pitchFamily="34" charset="0"/>
              </a:rPr>
              <a:t>Low Energy Channel Selection Algorithm #2</a:t>
            </a:r>
          </a:p>
          <a:p>
            <a:r>
              <a:rPr lang="en-US" dirty="0">
                <a:latin typeface="Bahnschrift" panose="020B0502040204020203" pitchFamily="34" charset="0"/>
              </a:rPr>
              <a:t>8x Advertising Capacity</a:t>
            </a:r>
          </a:p>
          <a:p>
            <a:r>
              <a:rPr lang="en-US" dirty="0">
                <a:latin typeface="Bahnschrift" panose="020B0502040204020203" pitchFamily="34" charset="0"/>
              </a:rPr>
              <a:t>High Duty Cycle Non-Connectable Advertising</a:t>
            </a:r>
          </a:p>
          <a:p>
            <a:r>
              <a:rPr lang="en-US" dirty="0">
                <a:latin typeface="Bahnschrift" panose="020B0502040204020203" pitchFamily="34" charset="0"/>
              </a:rPr>
              <a:t>Slot Availability Mask (SAM)</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977" y="2762760"/>
            <a:ext cx="2190750" cy="2057400"/>
          </a:xfrm>
          <a:prstGeom prst="rect">
            <a:avLst/>
          </a:prstGeom>
        </p:spPr>
      </p:pic>
    </p:spTree>
    <p:extLst>
      <p:ext uri="{BB962C8B-B14F-4D97-AF65-F5344CB8AC3E}">
        <p14:creationId xmlns:p14="http://schemas.microsoft.com/office/powerpoint/2010/main" val="268533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70C0"/>
                </a:solidFill>
                <a:latin typeface="Bahnschrift SemiBold" panose="020B0502040204020203" pitchFamily="34" charset="0"/>
              </a:rPr>
              <a:t>2x Speed</a:t>
            </a:r>
          </a:p>
        </p:txBody>
      </p:sp>
      <p:sp>
        <p:nvSpPr>
          <p:cNvPr id="3" name="Content Placeholder 2"/>
          <p:cNvSpPr>
            <a:spLocks noGrp="1"/>
          </p:cNvSpPr>
          <p:nvPr>
            <p:ph idx="1"/>
          </p:nvPr>
        </p:nvSpPr>
        <p:spPr/>
        <p:txBody>
          <a:bodyPr>
            <a:normAutofit fontScale="92500"/>
          </a:bodyPr>
          <a:lstStyle/>
          <a:p>
            <a:r>
              <a:rPr lang="en-US" dirty="0">
                <a:latin typeface="Bahnschrift" panose="020B0502040204020203" pitchFamily="34" charset="0"/>
              </a:rPr>
              <a:t>One of the major features in Bluetooth 5 is a new 2 Mbps PHY.</a:t>
            </a:r>
          </a:p>
          <a:p>
            <a:r>
              <a:rPr lang="en-US" dirty="0">
                <a:latin typeface="Bahnschrift" panose="020B0502040204020203" pitchFamily="34" charset="0"/>
              </a:rPr>
              <a:t>Bluetooth 4.x devices only support a single 1 Mbps PHY rate, but Bluetooth 5 devices are capable of supporting either the 1 Mbps or 2 Mbps PHY rates. </a:t>
            </a:r>
          </a:p>
          <a:p>
            <a:r>
              <a:rPr lang="en-US" dirty="0">
                <a:latin typeface="Bahnschrift" panose="020B0502040204020203" pitchFamily="34" charset="0"/>
              </a:rPr>
              <a:t>By doubling the PHY rate, the amount of data that devices can transfer is almost doubled as shown in the table on next slide. </a:t>
            </a:r>
          </a:p>
          <a:p>
            <a:r>
              <a:rPr lang="en-US" dirty="0">
                <a:latin typeface="Bahnschrift" panose="020B0502040204020203" pitchFamily="34" charset="0"/>
              </a:rPr>
              <a:t>Another benefit of the faster PHY is the reduced time required for transmitting and receiving data, which translates to a lower average current consumption. </a:t>
            </a:r>
          </a:p>
          <a:p>
            <a:r>
              <a:rPr lang="en-US" dirty="0">
                <a:latin typeface="Bahnschrift" panose="020B0502040204020203" pitchFamily="34" charset="0"/>
              </a:rPr>
              <a:t>This is explained by the fact that more time can be spent in low-power sleep modes.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0382" y="169863"/>
            <a:ext cx="1854665" cy="1520825"/>
          </a:xfrm>
          <a:prstGeom prst="rect">
            <a:avLst/>
          </a:prstGeom>
        </p:spPr>
      </p:pic>
    </p:spTree>
    <p:extLst>
      <p:ext uri="{BB962C8B-B14F-4D97-AF65-F5344CB8AC3E}">
        <p14:creationId xmlns:p14="http://schemas.microsoft.com/office/powerpoint/2010/main" val="422943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u="sng" dirty="0">
                <a:latin typeface="Bahnschrift SemiBold" panose="020B0502040204020203" pitchFamily="34" charset="0"/>
              </a:rPr>
              <a:t>Comparison of 1M and 2M Bluetooth low energy PHYs</a:t>
            </a:r>
            <a:endParaRPr lang="en-US" sz="3200" u="sng" dirty="0">
              <a:latin typeface="Bahnschrift SemiBold" panose="020B0502040204020203"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0121528"/>
              </p:ext>
            </p:extLst>
          </p:nvPr>
        </p:nvGraphicFramePr>
        <p:xfrm>
          <a:off x="659642" y="1581506"/>
          <a:ext cx="10735099" cy="2661314"/>
        </p:xfrm>
        <a:graphic>
          <a:graphicData uri="http://schemas.openxmlformats.org/drawingml/2006/table">
            <a:tbl>
              <a:tblPr firstRow="1" firstCol="1" bandRow="1">
                <a:tableStyleId>{7DF18680-E054-41AD-8BC1-D1AEF772440D}</a:tableStyleId>
              </a:tblPr>
              <a:tblGrid>
                <a:gridCol w="816847">
                  <a:extLst>
                    <a:ext uri="{9D8B030D-6E8A-4147-A177-3AD203B41FA5}">
                      <a16:colId xmlns:a16="http://schemas.microsoft.com/office/drawing/2014/main" val="20000"/>
                    </a:ext>
                  </a:extLst>
                </a:gridCol>
                <a:gridCol w="1771078">
                  <a:extLst>
                    <a:ext uri="{9D8B030D-6E8A-4147-A177-3AD203B41FA5}">
                      <a16:colId xmlns:a16="http://schemas.microsoft.com/office/drawing/2014/main" val="20001"/>
                    </a:ext>
                  </a:extLst>
                </a:gridCol>
                <a:gridCol w="1246038">
                  <a:extLst>
                    <a:ext uri="{9D8B030D-6E8A-4147-A177-3AD203B41FA5}">
                      <a16:colId xmlns:a16="http://schemas.microsoft.com/office/drawing/2014/main" val="20002"/>
                    </a:ext>
                  </a:extLst>
                </a:gridCol>
                <a:gridCol w="1341888">
                  <a:extLst>
                    <a:ext uri="{9D8B030D-6E8A-4147-A177-3AD203B41FA5}">
                      <a16:colId xmlns:a16="http://schemas.microsoft.com/office/drawing/2014/main" val="20003"/>
                    </a:ext>
                  </a:extLst>
                </a:gridCol>
                <a:gridCol w="1240714">
                  <a:extLst>
                    <a:ext uri="{9D8B030D-6E8A-4147-A177-3AD203B41FA5}">
                      <a16:colId xmlns:a16="http://schemas.microsoft.com/office/drawing/2014/main" val="20004"/>
                    </a:ext>
                  </a:extLst>
                </a:gridCol>
                <a:gridCol w="1341888">
                  <a:extLst>
                    <a:ext uri="{9D8B030D-6E8A-4147-A177-3AD203B41FA5}">
                      <a16:colId xmlns:a16="http://schemas.microsoft.com/office/drawing/2014/main" val="20005"/>
                    </a:ext>
                  </a:extLst>
                </a:gridCol>
                <a:gridCol w="1443061">
                  <a:extLst>
                    <a:ext uri="{9D8B030D-6E8A-4147-A177-3AD203B41FA5}">
                      <a16:colId xmlns:a16="http://schemas.microsoft.com/office/drawing/2014/main" val="20006"/>
                    </a:ext>
                  </a:extLst>
                </a:gridCol>
                <a:gridCol w="1533585">
                  <a:extLst>
                    <a:ext uri="{9D8B030D-6E8A-4147-A177-3AD203B41FA5}">
                      <a16:colId xmlns:a16="http://schemas.microsoft.com/office/drawing/2014/main" val="20007"/>
                    </a:ext>
                  </a:extLst>
                </a:gridCol>
              </a:tblGrid>
              <a:tr h="1525594">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PHY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nchor="ctr"/>
                </a:tc>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Symbol rate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nchor="ctr"/>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Error detection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Range multiplier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PDU Length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nchor="ctr"/>
                </a:tc>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Minimum packet time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Maximum packet time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Maximum throughput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extLst>
                  <a:ext uri="{0D108BD9-81ED-4DB2-BD59-A6C34878D82A}">
                    <a16:rowId xmlns:a16="http://schemas.microsoft.com/office/drawing/2014/main" val="10000"/>
                  </a:ext>
                </a:extLst>
              </a:tr>
              <a:tr h="567860">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1M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1M symbols/s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CRC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1 x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0 - 257 B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80 µs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2.12 ms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800 kbps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extLst>
                  <a:ext uri="{0D108BD9-81ED-4DB2-BD59-A6C34878D82A}">
                    <a16:rowId xmlns:a16="http://schemas.microsoft.com/office/drawing/2014/main" val="10001"/>
                  </a:ext>
                </a:extLst>
              </a:tr>
              <a:tr h="567860">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2M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1 M symbols/s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CRC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0.8 x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0 - 257 B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44 µs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a:effectLst/>
                          <a:latin typeface="Bahnschrift SemiBold" panose="020B0502040204020203" pitchFamily="34" charset="0"/>
                        </a:rPr>
                        <a:t>1.064 ms </a:t>
                      </a:r>
                      <a:endParaRPr lang="en-US" sz="200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tc>
                  <a:txBody>
                    <a:bodyPr/>
                    <a:lstStyle/>
                    <a:p>
                      <a:pPr marL="0" marR="0" algn="just">
                        <a:lnSpc>
                          <a:spcPct val="107000"/>
                        </a:lnSpc>
                        <a:spcBef>
                          <a:spcPts val="0"/>
                        </a:spcBef>
                        <a:spcAft>
                          <a:spcPts val="800"/>
                        </a:spcAft>
                      </a:pPr>
                      <a:r>
                        <a:rPr lang="en-US" sz="2000" dirty="0">
                          <a:effectLst/>
                          <a:latin typeface="Bahnschrift SemiBold" panose="020B0502040204020203" pitchFamily="34" charset="0"/>
                        </a:rPr>
                        <a:t>1438 kbps </a:t>
                      </a:r>
                      <a:endParaRPr lang="en-US" sz="2000" dirty="0">
                        <a:effectLst/>
                        <a:latin typeface="Bahnschrift SemiBold" panose="020B0502040204020203" pitchFamily="34" charset="0"/>
                        <a:ea typeface="Calibri" panose="020F0502020204030204" pitchFamily="34" charset="0"/>
                        <a:cs typeface="Mangal" panose="02040503050203030202" pitchFamily="18" charset="0"/>
                      </a:endParaRPr>
                    </a:p>
                  </a:txBody>
                  <a:tcPr marL="118745" marR="73025" marT="41275" marB="0"/>
                </a:tc>
                <a:extLst>
                  <a:ext uri="{0D108BD9-81ED-4DB2-BD59-A6C34878D82A}">
                    <a16:rowId xmlns:a16="http://schemas.microsoft.com/office/drawing/2014/main" val="10002"/>
                  </a:ext>
                </a:extLst>
              </a:tr>
            </a:tbl>
          </a:graphicData>
        </a:graphic>
      </p:graphicFrame>
      <p:sp>
        <p:nvSpPr>
          <p:cNvPr id="5" name="Rectangle 4"/>
          <p:cNvSpPr/>
          <p:nvPr/>
        </p:nvSpPr>
        <p:spPr>
          <a:xfrm>
            <a:off x="700584" y="4476900"/>
            <a:ext cx="10653216" cy="2215991"/>
          </a:xfrm>
          <a:prstGeom prst="rect">
            <a:avLst/>
          </a:prstGeom>
        </p:spPr>
        <p:txBody>
          <a:bodyPr wrap="square">
            <a:spAutoFit/>
          </a:bodyPr>
          <a:lstStyle/>
          <a:p>
            <a:pPr marL="342900" indent="-342900">
              <a:buFont typeface="Arial" panose="020B0604020202020204" pitchFamily="34" charset="0"/>
              <a:buChar char="•"/>
            </a:pPr>
            <a:r>
              <a:rPr lang="en-US" sz="2000" dirty="0">
                <a:latin typeface="Bahnschrift SemiBold" panose="020B0502040204020203" pitchFamily="34" charset="0"/>
              </a:rPr>
              <a:t>Doubling the throughput while providing low-power consumption will allow applications to provide faster data transfers for use cases like over-the-air (OTA) firmware upgrades or transmitting of days’ worth of collected data from a sensor.</a:t>
            </a:r>
          </a:p>
          <a:p>
            <a:pPr marL="342900" indent="-342900">
              <a:buFont typeface="Arial" panose="020B0604020202020204" pitchFamily="34" charset="0"/>
              <a:buChar char="•"/>
            </a:pPr>
            <a:endParaRPr lang="en-US" sz="2000" dirty="0">
              <a:latin typeface="Bahnschrift SemiBold" panose="020B0502040204020203" pitchFamily="34" charset="0"/>
            </a:endParaRPr>
          </a:p>
          <a:p>
            <a:pPr marL="342900" indent="-342900">
              <a:buFont typeface="Arial" panose="020B0604020202020204" pitchFamily="34" charset="0"/>
              <a:buChar char="•"/>
            </a:pPr>
            <a:r>
              <a:rPr lang="en-US" sz="2000" dirty="0">
                <a:latin typeface="Bahnschrift SemiBold" panose="020B0502040204020203" pitchFamily="34" charset="0"/>
              </a:rPr>
              <a:t>It will also improve latency and responsiveness for time critical applications such as medical devices and security systems. </a:t>
            </a:r>
          </a:p>
          <a:p>
            <a:pPr marL="285750" indent="-285750">
              <a:buFont typeface="Arial" panose="020B0604020202020204" pitchFamily="34" charset="0"/>
              <a:buChar char="•"/>
            </a:pPr>
            <a:endParaRPr lang="en-US" dirty="0">
              <a:latin typeface="Bahnschrift SemiBold" panose="020B0502040204020203" pitchFamily="34" charset="0"/>
            </a:endParaRPr>
          </a:p>
        </p:txBody>
      </p:sp>
    </p:spTree>
    <p:extLst>
      <p:ext uri="{BB962C8B-B14F-4D97-AF65-F5344CB8AC3E}">
        <p14:creationId xmlns:p14="http://schemas.microsoft.com/office/powerpoint/2010/main" val="89259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70C0"/>
                </a:solidFill>
                <a:latin typeface="Bahnschrift" panose="020B0502040204020203" pitchFamily="34" charset="0"/>
              </a:rPr>
              <a:t>4x Range</a:t>
            </a:r>
          </a:p>
        </p:txBody>
      </p:sp>
      <p:sp>
        <p:nvSpPr>
          <p:cNvPr id="3" name="Content Placeholder 2"/>
          <p:cNvSpPr>
            <a:spLocks noGrp="1"/>
          </p:cNvSpPr>
          <p:nvPr>
            <p:ph idx="1"/>
          </p:nvPr>
        </p:nvSpPr>
        <p:spPr/>
        <p:txBody>
          <a:bodyPr/>
          <a:lstStyle/>
          <a:p>
            <a:r>
              <a:rPr lang="en-US" dirty="0">
                <a:latin typeface="Bahnschrift" panose="020B0502040204020203" pitchFamily="34" charset="0"/>
              </a:rPr>
              <a:t>The LE long range feature of Bluetooth 5 can quadruple the range and deliver robust and reliable connections. </a:t>
            </a:r>
          </a:p>
          <a:p>
            <a:r>
              <a:rPr lang="en-US" dirty="0">
                <a:latin typeface="Bahnschrift" panose="020B0502040204020203" pitchFamily="34" charset="0"/>
              </a:rPr>
              <a:t>This means that whole-house and building coverage, as well as new use cases for outdoor, industrial, and commercial applications will become a reality. </a:t>
            </a:r>
          </a:p>
          <a:p>
            <a:r>
              <a:rPr lang="en-US" dirty="0">
                <a:latin typeface="Bahnschrift" panose="020B0502040204020203" pitchFamily="34" charset="0"/>
              </a:rPr>
              <a:t>Those are something Bluetooth has not been able to address earlier, or when it has, the range has been limited.</a:t>
            </a:r>
          </a:p>
          <a:p>
            <a:pPr marL="0" indent="0" algn="ctr">
              <a:buNone/>
            </a:pPr>
            <a:endParaRPr lang="en-US" sz="3200" i="1" dirty="0">
              <a:latin typeface="Bahnschrift" panose="020B0502040204020203" pitchFamily="34" charset="0"/>
            </a:endParaRPr>
          </a:p>
          <a:p>
            <a:pPr marL="0" indent="0" algn="ctr">
              <a:buNone/>
            </a:pPr>
            <a:r>
              <a:rPr lang="en-US" sz="3200" i="1" dirty="0">
                <a:solidFill>
                  <a:srgbClr val="0070C0"/>
                </a:solidFill>
                <a:latin typeface="Bahnschrift SemiBold" panose="020B0502040204020203" pitchFamily="34" charset="0"/>
              </a:rPr>
              <a:t>So, how can Bluetooth 5 provide 4x the range?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692" y="0"/>
            <a:ext cx="3230254" cy="2084035"/>
          </a:xfrm>
          <a:prstGeom prst="rect">
            <a:avLst/>
          </a:prstGeom>
        </p:spPr>
      </p:pic>
    </p:spTree>
    <p:extLst>
      <p:ext uri="{BB962C8B-B14F-4D97-AF65-F5344CB8AC3E}">
        <p14:creationId xmlns:p14="http://schemas.microsoft.com/office/powerpoint/2010/main" val="419252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1796</Words>
  <Application>Microsoft Office PowerPoint</Application>
  <PresentationFormat>Widescreen</PresentationFormat>
  <Paragraphs>153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Bahnschrift</vt:lpstr>
      <vt:lpstr>Bahnschrift Light</vt:lpstr>
      <vt:lpstr>Bahnschrift SemiBold</vt:lpstr>
      <vt:lpstr>Calibri</vt:lpstr>
      <vt:lpstr>Calibri Light</vt:lpstr>
      <vt:lpstr>Mangal</vt:lpstr>
      <vt:lpstr>Office Theme</vt:lpstr>
      <vt:lpstr>PowerPoint Presentation</vt:lpstr>
      <vt:lpstr>Devices Connected to Internet</vt:lpstr>
      <vt:lpstr>Introduction</vt:lpstr>
      <vt:lpstr>Latest Devices </vt:lpstr>
      <vt:lpstr>Bluetooth 5 or Bluetooth 5.0 ?</vt:lpstr>
      <vt:lpstr>Major Improvements </vt:lpstr>
      <vt:lpstr>2x Speed</vt:lpstr>
      <vt:lpstr>Comparison of 1M and 2M Bluetooth low energy PHYs</vt:lpstr>
      <vt:lpstr>4x Range</vt:lpstr>
      <vt:lpstr>LE Codec PHY’s </vt:lpstr>
      <vt:lpstr>PowerPoint Presentation</vt:lpstr>
      <vt:lpstr>PowerPoint Presentation</vt:lpstr>
      <vt:lpstr>Forward Error Correction and Pattern Mapper </vt:lpstr>
      <vt:lpstr>PowerPoint Presentation</vt:lpstr>
      <vt:lpstr>Maximum Transmit Power</vt:lpstr>
      <vt:lpstr>Channel Selection Algorithm #2 (CSA#2)</vt:lpstr>
      <vt:lpstr>8x Advertising Capacity</vt:lpstr>
      <vt:lpstr>Beacons</vt:lpstr>
      <vt:lpstr>PowerPoint Presentation</vt:lpstr>
      <vt:lpstr>PowerPoint Presentation</vt:lpstr>
      <vt:lpstr>PowerPoint Presentation</vt:lpstr>
      <vt:lpstr>Slot Availability Masks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2018-03-06T15:54:07Z</dcterms:created>
  <dcterms:modified xsi:type="dcterms:W3CDTF">2018-06-08T12:11:41Z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Ref">
    <vt:lpwstr>https://api.informationprotection.azure.com/api/43083d15-7273-40c1-b7db-39efd9ccc17a</vt:lpwstr>
  </property>
  <property fmtid="{D5CDD505-2E9C-101B-9397-08002B2CF9AE}" pid="5" name="MSIP_Label_6b558183-044c-4105-8d9c-cea02a2a3d86_Owner">
    <vt:lpwstr>tbharani@nvidia.com</vt:lpwstr>
  </property>
  <property fmtid="{D5CDD505-2E9C-101B-9397-08002B2CF9AE}" pid="6" name="MSIP_Label_6b558183-044c-4105-8d9c-cea02a2a3d86_SetDate">
    <vt:lpwstr>2018-06-08T17:41:40.5774222+05:30</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