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4" r:id="rId2"/>
    <p:sldId id="376" r:id="rId3"/>
    <p:sldId id="378" r:id="rId4"/>
    <p:sldId id="379" r:id="rId5"/>
    <p:sldId id="380" r:id="rId6"/>
    <p:sldId id="674" r:id="rId7"/>
    <p:sldId id="381" r:id="rId8"/>
    <p:sldId id="382" r:id="rId9"/>
    <p:sldId id="675" r:id="rId10"/>
    <p:sldId id="383" r:id="rId11"/>
    <p:sldId id="384" r:id="rId12"/>
    <p:sldId id="385" r:id="rId13"/>
    <p:sldId id="386" r:id="rId14"/>
    <p:sldId id="387" r:id="rId15"/>
    <p:sldId id="388" r:id="rId16"/>
    <p:sldId id="389" r:id="rId17"/>
    <p:sldId id="673" r:id="rId18"/>
    <p:sldId id="391" r:id="rId19"/>
    <p:sldId id="392" r:id="rId20"/>
    <p:sldId id="393" r:id="rId21"/>
    <p:sldId id="394" r:id="rId22"/>
    <p:sldId id="395" r:id="rId23"/>
    <p:sldId id="396" r:id="rId24"/>
    <p:sldId id="397" r:id="rId25"/>
    <p:sldId id="403" r:id="rId26"/>
    <p:sldId id="404" r:id="rId27"/>
    <p:sldId id="405" r:id="rId28"/>
    <p:sldId id="406" r:id="rId29"/>
    <p:sldId id="407" r:id="rId30"/>
    <p:sldId id="418" r:id="rId31"/>
    <p:sldId id="419" r:id="rId32"/>
    <p:sldId id="420" r:id="rId33"/>
    <p:sldId id="421" r:id="rId34"/>
    <p:sldId id="425" r:id="rId35"/>
    <p:sldId id="669" r:id="rId3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68970" autoAdjust="0"/>
  </p:normalViewPr>
  <p:slideViewPr>
    <p:cSldViewPr>
      <p:cViewPr varScale="1">
        <p:scale>
          <a:sx n="49" d="100"/>
          <a:sy n="49" d="100"/>
        </p:scale>
        <p:origin x="-111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94A6A06-E1D6-4BFC-8356-AA0BBDE2162F}" type="datetimeFigureOut">
              <a:rPr lang="en-US" smtClean="0"/>
              <a:pPr/>
              <a:t>11/12/2019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350E98A-5F93-4621-829B-381BC3E180C8}" type="slidenum">
              <a:rPr lang="en-US" smtClean="0"/>
              <a:pPr/>
              <a:t>‹#›</a:t>
            </a:fld>
            <a:endParaRPr lang="en-US"/>
          </a:p>
        </p:txBody>
      </p:sp>
    </p:spTree>
    <p:extLst>
      <p:ext uri="{BB962C8B-B14F-4D97-AF65-F5344CB8AC3E}">
        <p14:creationId xmlns="" xmlns:p14="http://schemas.microsoft.com/office/powerpoint/2010/main" val="87471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Bluetooth_profile"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en.wikipedia.org/wiki/Universally_Unique_Identifier" TargetMode="External"/><Relationship Id="rId4" Type="http://schemas.openxmlformats.org/officeDocument/2006/relationships/hyperlink" Target="https://en.wikipedia.org/wiki/Advanced_Audio_Distribution_Profil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ubnetwork_Access_Protoco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0E98A-5F93-4621-829B-381BC3E180C8}" type="slidenum">
              <a:rPr lang="en-US" smtClean="0"/>
              <a:pPr/>
              <a:t>6</a:t>
            </a:fld>
            <a:endParaRPr lang="en-US"/>
          </a:p>
        </p:txBody>
      </p:sp>
    </p:spTree>
    <p:extLst>
      <p:ext uri="{BB962C8B-B14F-4D97-AF65-F5344CB8AC3E}">
        <p14:creationId xmlns="" xmlns:p14="http://schemas.microsoft.com/office/powerpoint/2010/main" val="346179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0E98A-5F93-4621-829B-381BC3E180C8}" type="slidenum">
              <a:rPr lang="en-US" smtClean="0"/>
              <a:pPr/>
              <a:t>10</a:t>
            </a:fld>
            <a:endParaRPr lang="en-US"/>
          </a:p>
        </p:txBody>
      </p:sp>
    </p:spTree>
    <p:extLst>
      <p:ext uri="{BB962C8B-B14F-4D97-AF65-F5344CB8AC3E}">
        <p14:creationId xmlns="" xmlns:p14="http://schemas.microsoft.com/office/powerpoint/2010/main" val="3397055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Radio</a:t>
            </a:r>
            <a:r>
              <a:rPr lang="en-US" dirty="0"/>
              <a:t>: This protocol specification defines </a:t>
            </a:r>
            <a:r>
              <a:rPr lang="en-US" i="1" u="sng" dirty="0"/>
              <a:t>air interface, frequency bands, frequency hopping </a:t>
            </a:r>
            <a:r>
              <a:rPr lang="en-US" dirty="0"/>
              <a:t>specifications, modulation technique used and transmit power classes.</a:t>
            </a:r>
            <a:br>
              <a:rPr lang="en-US" dirty="0"/>
            </a:br>
            <a:endParaRPr lang="en-US" dirty="0"/>
          </a:p>
          <a:p>
            <a:r>
              <a:rPr lang="en-US" b="1" dirty="0"/>
              <a:t>Baseband</a:t>
            </a:r>
            <a:r>
              <a:rPr lang="en-US" dirty="0"/>
              <a:t>: Addressing scheme, </a:t>
            </a:r>
            <a:r>
              <a:rPr lang="en-US" i="1" u="sng" dirty="0"/>
              <a:t>packet frame format , timing and power control algorithms required </a:t>
            </a:r>
            <a:r>
              <a:rPr lang="en-US" dirty="0"/>
              <a:t>for establishing connection between bluetooth devices within </a:t>
            </a:r>
            <a:r>
              <a:rPr lang="en-US" dirty="0" err="1"/>
              <a:t>piconet</a:t>
            </a:r>
            <a:r>
              <a:rPr lang="en-US" dirty="0"/>
              <a:t> defined in this part of protocol specification.</a:t>
            </a:r>
          </a:p>
          <a:p>
            <a:endParaRPr lang="en-US" dirty="0"/>
          </a:p>
          <a:p>
            <a:r>
              <a:rPr lang="en-US" b="1" dirty="0"/>
              <a:t>Link Manager protocol</a:t>
            </a:r>
            <a:r>
              <a:rPr lang="en-US" dirty="0"/>
              <a:t>: It is responsible to </a:t>
            </a:r>
            <a:r>
              <a:rPr lang="en-US" b="0" i="1" u="sng" dirty="0"/>
              <a:t>establish link </a:t>
            </a:r>
            <a:r>
              <a:rPr lang="en-US" dirty="0"/>
              <a:t>between bluetooth devices and to </a:t>
            </a:r>
            <a:r>
              <a:rPr lang="en-US" i="1" u="sng" dirty="0"/>
              <a:t>maintain the link </a:t>
            </a:r>
            <a:r>
              <a:rPr lang="en-US" dirty="0"/>
              <a:t>between them. This protocol also includes </a:t>
            </a:r>
            <a:r>
              <a:rPr lang="en-US" b="0" i="1" u="sng" dirty="0"/>
              <a:t>authentication and encryption </a:t>
            </a:r>
            <a:r>
              <a:rPr lang="en-US" dirty="0"/>
              <a:t>specifications. Negotiation of packet sizes between devices can be taken care by this.</a:t>
            </a:r>
          </a:p>
          <a:p>
            <a:endParaRPr lang="en-US" dirty="0"/>
          </a:p>
          <a:p>
            <a:r>
              <a:rPr lang="en-US" b="1" dirty="0"/>
              <a:t>Logical link control and adaptation protocol</a:t>
            </a:r>
            <a:r>
              <a:rPr lang="en-US" dirty="0"/>
              <a:t>: This L2CAP protocol </a:t>
            </a:r>
            <a:r>
              <a:rPr lang="en-US" i="1" u="sng" dirty="0"/>
              <a:t>adapts upper layer frame to baseband layer frame format and vice versa</a:t>
            </a:r>
            <a:r>
              <a:rPr lang="en-US" dirty="0"/>
              <a:t>. L2CAP take care of both connection oriented and connectionless services.</a:t>
            </a:r>
          </a:p>
          <a:p>
            <a:endParaRPr lang="en-US" dirty="0"/>
          </a:p>
          <a:p>
            <a:r>
              <a:rPr lang="en-US" b="1" dirty="0"/>
              <a:t>Service discovery protocol</a:t>
            </a:r>
            <a:r>
              <a:rPr lang="en-US" dirty="0"/>
              <a:t>: Service related </a:t>
            </a:r>
            <a:r>
              <a:rPr lang="en-US" i="1" u="sng" dirty="0"/>
              <a:t>queries including device information </a:t>
            </a:r>
            <a:r>
              <a:rPr lang="en-US" dirty="0"/>
              <a:t>can be taken care at this protocol so that connection can be established between bluetooth devices. </a:t>
            </a:r>
          </a:p>
          <a:p>
            <a:endParaRPr lang="en-US" dirty="0"/>
          </a:p>
          <a:p>
            <a:r>
              <a:rPr lang="en-US" b="1" dirty="0"/>
              <a:t>RFCOMM :Cable replacement protocol</a:t>
            </a:r>
          </a:p>
          <a:p>
            <a:r>
              <a:rPr lang="en-US" dirty="0"/>
              <a:t>Serial ports are popular to provide serial communication between devices. Bluetooth uses RFCOMM as cable replacement protocol. RFCOMM functions as virtual serial port and does transport of binary digital data bits. It basically emulates RS232 specifications over bluetooth physical layer. </a:t>
            </a:r>
          </a:p>
          <a:p>
            <a:endParaRPr lang="en-US" dirty="0"/>
          </a:p>
          <a:p>
            <a:r>
              <a:rPr lang="en-US" b="1" dirty="0"/>
              <a:t>Telephony Control Protocols</a:t>
            </a:r>
          </a:p>
          <a:p>
            <a:r>
              <a:rPr lang="en-US" dirty="0"/>
              <a:t>TCS-BIN is the protocol used here which is a bit oriented one. It specifies call control signals and mobility management procedures. These signals take care of establishing speech and data calls. </a:t>
            </a:r>
          </a:p>
          <a:p>
            <a:endParaRPr lang="en-US" dirty="0"/>
          </a:p>
          <a:p>
            <a:r>
              <a:rPr lang="en-US" b="1" dirty="0"/>
              <a:t>Adopted protocols</a:t>
            </a:r>
          </a:p>
          <a:p>
            <a:r>
              <a:rPr lang="en-US" dirty="0"/>
              <a:t>These protocols are already defined by other standard bodies which are incorporate without any change in the bluetooth protocol stack architecture. The protocols are PPP,TCP/UDP/IP,OBEX and WAE/WAP. </a:t>
            </a:r>
          </a:p>
          <a:p>
            <a:r>
              <a:rPr lang="en-US" dirty="0"/>
              <a:t>PPP is a point to point protocol used to transfer IP datagrams.</a:t>
            </a:r>
            <a:br>
              <a:rPr lang="en-US" dirty="0"/>
            </a:br>
            <a:r>
              <a:rPr lang="en-US" dirty="0"/>
              <a:t/>
            </a:r>
            <a:br>
              <a:rPr lang="en-US" dirty="0"/>
            </a:br>
            <a:r>
              <a:rPr lang="en-US" dirty="0"/>
              <a:t>TCP/UDP and IP are part of basic TCP/IP model, for more refer our article on </a:t>
            </a:r>
            <a:r>
              <a:rPr lang="en-US" sz="1200" kern="1200" dirty="0">
                <a:solidFill>
                  <a:schemeClr val="tx1"/>
                </a:solidFill>
                <a:latin typeface="+mn-lt"/>
                <a:ea typeface="+mn-ea"/>
                <a:cs typeface="+mn-cs"/>
              </a:rPr>
              <a:t>Basics of OSI and TCPIP layers.</a:t>
            </a:r>
            <a:r>
              <a:rPr lang="en-US" dirty="0"/>
              <a:t/>
            </a:r>
            <a:br>
              <a:rPr lang="en-US" dirty="0"/>
            </a:br>
            <a:r>
              <a:rPr lang="en-US" dirty="0"/>
              <a:t/>
            </a:r>
            <a:br>
              <a:rPr lang="en-US" dirty="0"/>
            </a:br>
            <a:r>
              <a:rPr lang="en-US" dirty="0"/>
              <a:t>OBEX is a object exchange protocol developed by IrDA and it is similar to HTTP. It is a session level protocol.</a:t>
            </a:r>
            <a:br>
              <a:rPr lang="en-US" dirty="0"/>
            </a:br>
            <a:r>
              <a:rPr lang="en-US" dirty="0"/>
              <a:t/>
            </a:r>
            <a:br>
              <a:rPr lang="en-US" dirty="0"/>
            </a:br>
            <a:r>
              <a:rPr lang="en-US" dirty="0"/>
              <a:t>WAE and WAP provides Wireless Application Environment and WAP provides Wireless Application Protocol. </a:t>
            </a:r>
          </a:p>
          <a:p>
            <a:endParaRPr lang="en-US" dirty="0"/>
          </a:p>
          <a:p>
            <a:endParaRPr lang="en-US" b="1" dirty="0"/>
          </a:p>
        </p:txBody>
      </p:sp>
      <p:sp>
        <p:nvSpPr>
          <p:cNvPr id="4" name="Slide Number Placeholder 3"/>
          <p:cNvSpPr>
            <a:spLocks noGrp="1"/>
          </p:cNvSpPr>
          <p:nvPr>
            <p:ph type="sldNum" sz="quarter" idx="10"/>
          </p:nvPr>
        </p:nvSpPr>
        <p:spPr/>
        <p:txBody>
          <a:bodyPr/>
          <a:lstStyle/>
          <a:p>
            <a:fld id="{F350E98A-5F93-4621-829B-381BC3E180C8}" type="slidenum">
              <a:rPr lang="en-US" smtClean="0"/>
              <a:pPr/>
              <a:t>18</a:t>
            </a:fld>
            <a:endParaRPr lang="en-US"/>
          </a:p>
        </p:txBody>
      </p:sp>
    </p:spTree>
    <p:extLst>
      <p:ext uri="{BB962C8B-B14F-4D97-AF65-F5344CB8AC3E}">
        <p14:creationId xmlns="" xmlns:p14="http://schemas.microsoft.com/office/powerpoint/2010/main" val="32839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50E98A-5F93-4621-829B-381BC3E180C8}" type="slidenum">
              <a:rPr lang="en-US" smtClean="0"/>
              <a:pPr/>
              <a:t>19</a:t>
            </a:fld>
            <a:endParaRPr lang="en-US"/>
          </a:p>
        </p:txBody>
      </p:sp>
    </p:spTree>
    <p:extLst>
      <p:ext uri="{BB962C8B-B14F-4D97-AF65-F5344CB8AC3E}">
        <p14:creationId xmlns="" xmlns:p14="http://schemas.microsoft.com/office/powerpoint/2010/main" val="72758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Obex</a:t>
            </a:r>
            <a:r>
              <a:rPr lang="en-US" b="1" dirty="0"/>
              <a:t>= object exchange</a:t>
            </a:r>
          </a:p>
          <a:p>
            <a:r>
              <a:rPr lang="en-US" sz="1200" b="0" i="0" kern="1200" dirty="0">
                <a:solidFill>
                  <a:schemeClr val="tx1"/>
                </a:solidFill>
                <a:effectLst/>
                <a:latin typeface="+mn-lt"/>
                <a:ea typeface="+mn-ea"/>
                <a:cs typeface="+mn-cs"/>
              </a:rPr>
              <a:t>Session-layer protocol for the exchange of objects, providing a model for object and operation representation</a:t>
            </a:r>
            <a:endParaRPr lang="en-US" dirty="0"/>
          </a:p>
          <a:p>
            <a:r>
              <a:rPr lang="en-US" sz="1200" b="1" i="0" kern="1200" dirty="0">
                <a:solidFill>
                  <a:schemeClr val="tx1"/>
                </a:solidFill>
                <a:effectLst/>
                <a:latin typeface="+mn-lt"/>
                <a:ea typeface="+mn-ea"/>
                <a:cs typeface="+mn-cs"/>
              </a:rPr>
              <a:t>SDP</a:t>
            </a: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Service Discovery Protocol</a:t>
            </a:r>
            <a:r>
              <a:rPr lang="en-US" sz="1200" b="0" i="0" kern="1200" dirty="0">
                <a:solidFill>
                  <a:schemeClr val="tx1"/>
                </a:solidFill>
                <a:effectLst/>
                <a:latin typeface="+mn-lt"/>
                <a:ea typeface="+mn-ea"/>
                <a:cs typeface="+mn-cs"/>
              </a:rPr>
              <a:t> (SDP) allows a device to discover services offered by other devices, and their associated parameters. For example, when you use a mobile phone with a Bluetooth headset, the phone uses SDP to determine which </a:t>
            </a:r>
            <a:r>
              <a:rPr lang="en-US" sz="1200" b="0" i="0" u="none" strike="noStrike" kern="1200" dirty="0">
                <a:solidFill>
                  <a:schemeClr val="tx1"/>
                </a:solidFill>
                <a:effectLst/>
                <a:latin typeface="+mn-lt"/>
                <a:ea typeface="+mn-ea"/>
                <a:cs typeface="+mn-cs"/>
                <a:hlinkClick r:id="rId3" tooltip="Bluetooth profile"/>
              </a:rPr>
              <a:t>Bluetooth profiles</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headset can use (Headset Profile, Hands Free Profile, </a:t>
            </a:r>
            <a:r>
              <a:rPr lang="en-US" dirty="0">
                <a:hlinkClick r:id="rId4" tooltip="Advanced Audio Distribution Profile"/>
              </a:rPr>
              <a:t>Advanced Audio Distribution </a:t>
            </a:r>
            <a:r>
              <a:rPr lang="en-US" sz="1200" b="0" i="0" kern="1200" dirty="0">
                <a:solidFill>
                  <a:schemeClr val="tx1"/>
                </a:solidFill>
                <a:effectLst/>
                <a:latin typeface="+mn-lt"/>
                <a:ea typeface="+mn-ea"/>
                <a:cs typeface="+mn-cs"/>
                <a:hlinkClick r:id="rId4" tooltip="Advanced Audio Distribution Profile"/>
              </a:rPr>
              <a:t>Profile (A2DP)</a:t>
            </a:r>
            <a:r>
              <a:rPr lang="en-US" sz="1200" b="0" i="0" kern="1200" dirty="0">
                <a:solidFill>
                  <a:schemeClr val="tx1"/>
                </a:solidFill>
                <a:effectLst/>
                <a:latin typeface="+mn-lt"/>
                <a:ea typeface="+mn-ea"/>
                <a:cs typeface="+mn-cs"/>
              </a:rPr>
              <a:t> etc.) and the protocol multiplexer settings needed for the phone to connect to the headset using each of them. Each service is identified by a </a:t>
            </a:r>
            <a:r>
              <a:rPr lang="en-US" sz="1200" b="0" i="0" u="none" strike="noStrike" kern="1200" dirty="0">
                <a:solidFill>
                  <a:schemeClr val="tx1"/>
                </a:solidFill>
                <a:effectLst/>
                <a:latin typeface="+mn-lt"/>
                <a:ea typeface="+mn-ea"/>
                <a:cs typeface="+mn-cs"/>
                <a:hlinkClick r:id="rId5" tooltip="Universally Unique Identifier"/>
              </a:rPr>
              <a:t>Universally Unique Identifier</a:t>
            </a:r>
            <a:r>
              <a:rPr lang="en-US" sz="1200" b="0" i="0" kern="1200" dirty="0">
                <a:solidFill>
                  <a:schemeClr val="tx1"/>
                </a:solidFill>
                <a:effectLst/>
                <a:latin typeface="+mn-lt"/>
                <a:ea typeface="+mn-ea"/>
                <a:cs typeface="+mn-cs"/>
              </a:rPr>
              <a:t> (UUID), with official services (Bluetooth profiles) assigned a short form UUID (16 bits rather than the full 128).</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TCS</a:t>
            </a: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Telephony Control Protocol – Binary</a:t>
            </a:r>
            <a:r>
              <a:rPr lang="en-US" sz="1200" b="0" i="0" kern="1200" dirty="0">
                <a:solidFill>
                  <a:schemeClr val="tx1"/>
                </a:solidFill>
                <a:effectLst/>
                <a:latin typeface="+mn-lt"/>
                <a:ea typeface="+mn-ea"/>
                <a:cs typeface="+mn-cs"/>
              </a:rPr>
              <a:t> (TCS BIN) is the bit-oriented protocol that defines the call control signaling for the establishment of voice and data calls between Bluetooth devices. Additionally, "TCS BIN defines mobility management procedures for handling groups of Bluetooth TCS devices."</a:t>
            </a:r>
          </a:p>
          <a:p>
            <a:endParaRPr lang="en-US" dirty="0"/>
          </a:p>
        </p:txBody>
      </p:sp>
      <p:sp>
        <p:nvSpPr>
          <p:cNvPr id="4" name="Slide Number Placeholder 3"/>
          <p:cNvSpPr>
            <a:spLocks noGrp="1"/>
          </p:cNvSpPr>
          <p:nvPr>
            <p:ph type="sldNum" sz="quarter" idx="10"/>
          </p:nvPr>
        </p:nvSpPr>
        <p:spPr/>
        <p:txBody>
          <a:bodyPr/>
          <a:lstStyle/>
          <a:p>
            <a:fld id="{F350E98A-5F93-4621-829B-381BC3E180C8}" type="slidenum">
              <a:rPr lang="en-US" smtClean="0"/>
              <a:pPr/>
              <a:t>27</a:t>
            </a:fld>
            <a:endParaRPr lang="en-US"/>
          </a:p>
        </p:txBody>
      </p:sp>
    </p:spTree>
    <p:extLst>
      <p:ext uri="{BB962C8B-B14F-4D97-AF65-F5344CB8AC3E}">
        <p14:creationId xmlns="" xmlns:p14="http://schemas.microsoft.com/office/powerpoint/2010/main" val="1527489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BNEP</a:t>
            </a: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Bluetooth Network Encapsulation Protocol</a:t>
            </a:r>
            <a:r>
              <a:rPr lang="en-US" sz="1200" b="0" i="0" kern="1200" dirty="0">
                <a:solidFill>
                  <a:schemeClr val="tx1"/>
                </a:solidFill>
                <a:effectLst/>
                <a:latin typeface="+mn-lt"/>
                <a:ea typeface="+mn-ea"/>
                <a:cs typeface="+mn-cs"/>
              </a:rPr>
              <a:t> (BNEP) is used for transferring another protocol stack's data via an L2CAP channel. Its main purpose is the transmission of IP packets in the Personal Area Networking Profile. BNEP performs a similar function to </a:t>
            </a:r>
            <a:r>
              <a:rPr lang="en-US" sz="1200" b="0" i="0" u="none" strike="noStrike" kern="1200" dirty="0">
                <a:solidFill>
                  <a:schemeClr val="tx1"/>
                </a:solidFill>
                <a:effectLst/>
                <a:latin typeface="+mn-lt"/>
                <a:ea typeface="+mn-ea"/>
                <a:cs typeface="+mn-cs"/>
                <a:hlinkClick r:id="rId3" tooltip="Subnetwork Access Protocol"/>
              </a:rPr>
              <a:t>SNAP</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Wireless LAN.</a:t>
            </a:r>
          </a:p>
          <a:p>
            <a:endParaRPr lang="en-US" dirty="0"/>
          </a:p>
        </p:txBody>
      </p:sp>
      <p:sp>
        <p:nvSpPr>
          <p:cNvPr id="4" name="Slide Number Placeholder 3"/>
          <p:cNvSpPr>
            <a:spLocks noGrp="1"/>
          </p:cNvSpPr>
          <p:nvPr>
            <p:ph type="sldNum" sz="quarter" idx="10"/>
          </p:nvPr>
        </p:nvSpPr>
        <p:spPr/>
        <p:txBody>
          <a:bodyPr/>
          <a:lstStyle/>
          <a:p>
            <a:fld id="{F350E98A-5F93-4621-829B-381BC3E180C8}" type="slidenum">
              <a:rPr lang="en-US" smtClean="0"/>
              <a:pPr/>
              <a:t>29</a:t>
            </a:fld>
            <a:endParaRPr lang="en-US"/>
          </a:p>
        </p:txBody>
      </p:sp>
    </p:spTree>
    <p:extLst>
      <p:ext uri="{BB962C8B-B14F-4D97-AF65-F5344CB8AC3E}">
        <p14:creationId xmlns="" xmlns:p14="http://schemas.microsoft.com/office/powerpoint/2010/main" val="100035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4540" y="1409588"/>
            <a:ext cx="7614919" cy="1094940"/>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11/12/2019</a:t>
            </a:fld>
            <a:endParaRPr lang="en-US"/>
          </a:p>
        </p:txBody>
      </p:sp>
      <p:sp>
        <p:nvSpPr>
          <p:cNvPr id="6" name="Holder 6"/>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pPr marL="114935">
                <a:lnSpc>
                  <a:spcPct val="100000"/>
                </a:lnSpc>
              </a:pPr>
              <a:t>‹#›</a:t>
            </a:fld>
            <a:endParaRPr sz="1400">
              <a:latin typeface="Times New Roman"/>
              <a:cs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11/12/2019</a:t>
            </a:fld>
            <a:endParaRPr lang="en-US"/>
          </a:p>
        </p:txBody>
      </p:sp>
      <p:sp>
        <p:nvSpPr>
          <p:cNvPr id="6" name="Holder 6"/>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pPr marL="114935">
                <a:lnSpc>
                  <a:spcPct val="100000"/>
                </a:lnSpc>
              </a:pPr>
              <a:t>‹#›</a:t>
            </a:fld>
            <a:endParaRPr sz="1400">
              <a:latin typeface="Times New Roman"/>
              <a:cs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11/12/2019</a:t>
            </a:fld>
            <a:endParaRPr lang="en-US"/>
          </a:p>
        </p:txBody>
      </p:sp>
      <p:sp>
        <p:nvSpPr>
          <p:cNvPr id="7" name="Holder 7"/>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pPr marL="114935">
                <a:lnSpc>
                  <a:spcPct val="100000"/>
                </a:lnSpc>
              </a:pPr>
              <a:t>‹#›</a:t>
            </a:fld>
            <a:endParaRPr sz="1400">
              <a:latin typeface="Times New Roman"/>
              <a:cs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11/12/2019</a:t>
            </a:fld>
            <a:endParaRPr lang="en-US"/>
          </a:p>
        </p:txBody>
      </p:sp>
      <p:sp>
        <p:nvSpPr>
          <p:cNvPr id="5" name="Holder 5"/>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pPr marL="114935">
                <a:lnSpc>
                  <a:spcPct val="100000"/>
                </a:lnSpc>
              </a:pPr>
              <a:t>‹#›</a:t>
            </a:fld>
            <a:endParaRPr sz="1400">
              <a:latin typeface="Times New Roman"/>
              <a:cs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11/12/2019</a:t>
            </a:fld>
            <a:endParaRPr lang="en-US"/>
          </a:p>
        </p:txBody>
      </p:sp>
      <p:sp>
        <p:nvSpPr>
          <p:cNvPr id="4" name="Holder 4"/>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pPr marL="114935">
                <a:lnSpc>
                  <a:spcPct val="100000"/>
                </a:lnSpc>
              </a:pPr>
              <a:t>‹#›</a:t>
            </a:fld>
            <a:endParaRPr sz="1400">
              <a:latin typeface="Times New Roman"/>
              <a:cs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092950" y="115951"/>
            <a:ext cx="1884426" cy="492125"/>
          </a:xfrm>
          <a:prstGeom prst="rect">
            <a:avLst/>
          </a:prstGeom>
          <a:blipFill>
            <a:blip r:embed="rId7" cstate="print"/>
            <a:stretch>
              <a:fillRect/>
            </a:stretch>
          </a:blipFill>
        </p:spPr>
        <p:txBody>
          <a:bodyPr wrap="square" lIns="0" tIns="0" rIns="0" bIns="0" rtlCol="0">
            <a:noAutofit/>
          </a:bodyPr>
          <a:lstStyle/>
          <a:p>
            <a:endParaRPr/>
          </a:p>
        </p:txBody>
      </p:sp>
      <p:sp>
        <p:nvSpPr>
          <p:cNvPr id="2" name="Holder 2"/>
          <p:cNvSpPr>
            <a:spLocks noGrp="1"/>
          </p:cNvSpPr>
          <p:nvPr>
            <p:ph type="title"/>
          </p:nvPr>
        </p:nvSpPr>
        <p:spPr>
          <a:xfrm>
            <a:off x="1611249" y="742441"/>
            <a:ext cx="5921501" cy="543924"/>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764540" y="1601978"/>
            <a:ext cx="7614919" cy="4386941"/>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3626358" y="6518350"/>
            <a:ext cx="1737966" cy="225328"/>
          </a:xfrm>
          <a:prstGeom prst="rect">
            <a:avLst/>
          </a:prstGeom>
        </p:spPr>
        <p:txBody>
          <a:bodyPr wrap="square" lIns="0" tIns="0" rIns="0" bIns="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noAutofit/>
          </a:bodyPr>
          <a:lstStyle>
            <a:lvl1pPr algn="l">
              <a:defRPr>
                <a:solidFill>
                  <a:schemeClr val="tx1">
                    <a:tint val="75000"/>
                  </a:schemeClr>
                </a:solidFill>
              </a:defRPr>
            </a:lvl1pPr>
          </a:lstStyle>
          <a:p>
            <a:fld id="{1D8BD707-D9CF-40AE-B4C6-C98DA3205C09}" type="datetimeFigureOut">
              <a:rPr lang="en-US" smtClean="0"/>
              <a:pPr/>
              <a:t>11/12/2019</a:t>
            </a:fld>
            <a:endParaRPr lang="en-US"/>
          </a:p>
        </p:txBody>
      </p:sp>
      <p:sp>
        <p:nvSpPr>
          <p:cNvPr id="6" name="Holder 6"/>
          <p:cNvSpPr>
            <a:spLocks noGrp="1"/>
          </p:cNvSpPr>
          <p:nvPr>
            <p:ph type="sldNum" sz="quarter" idx="7"/>
          </p:nvPr>
        </p:nvSpPr>
        <p:spPr>
          <a:xfrm>
            <a:off x="8071611" y="6289751"/>
            <a:ext cx="320548" cy="225328"/>
          </a:xfrm>
          <a:prstGeom prst="rect">
            <a:avLst/>
          </a:prstGeom>
        </p:spPr>
        <p:txBody>
          <a:bodyPr wrap="square" lIns="0" tIns="0" rIns="0" bIns="0">
            <a:noAutofit/>
          </a:bodyPr>
          <a:lstStyle/>
          <a:p>
            <a:pPr marL="114935">
              <a:lnSpc>
                <a:spcPct val="100000"/>
              </a:lnSpc>
            </a:pPr>
            <a:fld id="{81D60167-4931-47E6-BA6A-407CBD079E47}" type="slidenum">
              <a:rPr sz="1400" dirty="0" smtClean="0">
                <a:latin typeface="Times New Roman"/>
                <a:cs typeface="Times New Roman"/>
              </a:rPr>
              <a:pPr marL="114935">
                <a:lnSpc>
                  <a:spcPct val="100000"/>
                </a:lnSpc>
              </a:pPr>
              <a:t>‹#›</a:t>
            </a:fld>
            <a:endParaRPr sz="1400">
              <a:latin typeface="Times New Roman"/>
              <a:cs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92829" y="2571622"/>
            <a:ext cx="1957070" cy="556895"/>
          </a:xfrm>
          <a:prstGeom prst="rect">
            <a:avLst/>
          </a:prstGeom>
        </p:spPr>
        <p:txBody>
          <a:bodyPr vert="horz" wrap="square" lIns="0" tIns="0" rIns="0" bIns="0" rtlCol="0">
            <a:noAutofit/>
          </a:bodyPr>
          <a:lstStyle/>
          <a:p>
            <a:pPr marL="12700">
              <a:lnSpc>
                <a:spcPct val="100000"/>
              </a:lnSpc>
            </a:pPr>
            <a:r>
              <a:rPr sz="3600" dirty="0">
                <a:solidFill>
                  <a:srgbClr val="116B8F"/>
                </a:solidFill>
                <a:latin typeface="Arial"/>
                <a:cs typeface="Arial"/>
              </a:rPr>
              <a:t>Bluetooth</a:t>
            </a:r>
            <a:endParaRPr sz="36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145</a:t>
            </a:r>
            <a:endParaRPr sz="1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80538" y="742441"/>
            <a:ext cx="3583304" cy="544195"/>
          </a:xfrm>
          <a:prstGeom prst="rect">
            <a:avLst/>
          </a:prstGeom>
        </p:spPr>
        <p:txBody>
          <a:bodyPr vert="horz" wrap="square" lIns="0" tIns="0" rIns="0" bIns="0" rtlCol="0">
            <a:noAutofit/>
          </a:bodyPr>
          <a:lstStyle/>
          <a:p>
            <a:pPr marL="12700">
              <a:lnSpc>
                <a:spcPts val="4285"/>
              </a:lnSpc>
              <a:tabLst>
                <a:tab pos="1511300" algn="l"/>
                <a:tab pos="2019935" algn="l"/>
              </a:tabLst>
            </a:pPr>
            <a:r>
              <a:rPr sz="3600" dirty="0">
                <a:solidFill>
                  <a:srgbClr val="116B8F"/>
                </a:solidFill>
                <a:latin typeface="Arial"/>
                <a:cs typeface="Arial"/>
              </a:rPr>
              <a:t>Modes	of	devices</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154</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428865" cy="4021454"/>
          </a:xfrm>
          <a:prstGeom prst="rect">
            <a:avLst/>
          </a:prstGeom>
        </p:spPr>
        <p:txBody>
          <a:bodyPr vert="horz" wrap="square" lIns="0" tIns="0" rIns="0" bIns="0" rtlCol="0">
            <a:noAutofit/>
          </a:bodyPr>
          <a:lstStyle/>
          <a:p>
            <a:pPr marL="355600" marR="289560" indent="-343535" algn="ctr">
              <a:lnSpc>
                <a:spcPct val="100000"/>
              </a:lnSpc>
              <a:buFont typeface="Arial"/>
              <a:buChar char="•"/>
              <a:tabLst>
                <a:tab pos="342900" algn="l"/>
              </a:tabLst>
            </a:pPr>
            <a:r>
              <a:rPr sz="2400" dirty="0">
                <a:latin typeface="Arial"/>
                <a:cs typeface="Arial"/>
              </a:rPr>
              <a:t>Devices</a:t>
            </a:r>
            <a:r>
              <a:rPr sz="2400" spc="25" dirty="0">
                <a:latin typeface="Arial"/>
                <a:cs typeface="Arial"/>
              </a:rPr>
              <a:t> </a:t>
            </a:r>
            <a:r>
              <a:rPr sz="2400" spc="0" dirty="0">
                <a:latin typeface="Arial"/>
                <a:cs typeface="Arial"/>
              </a:rPr>
              <a:t>in a Piconet</a:t>
            </a:r>
            <a:r>
              <a:rPr sz="2400" spc="15" dirty="0">
                <a:latin typeface="Arial"/>
                <a:cs typeface="Arial"/>
              </a:rPr>
              <a:t> </a:t>
            </a:r>
            <a:r>
              <a:rPr sz="2400" spc="0" dirty="0">
                <a:latin typeface="Arial"/>
                <a:cs typeface="Arial"/>
              </a:rPr>
              <a:t>can be</a:t>
            </a:r>
            <a:r>
              <a:rPr sz="2400" spc="5" dirty="0">
                <a:latin typeface="Arial"/>
                <a:cs typeface="Arial"/>
              </a:rPr>
              <a:t> </a:t>
            </a:r>
            <a:r>
              <a:rPr sz="2400" spc="0" dirty="0">
                <a:latin typeface="Arial"/>
                <a:cs typeface="Arial"/>
              </a:rPr>
              <a:t>in one</a:t>
            </a:r>
            <a:r>
              <a:rPr sz="2400" spc="10" dirty="0">
                <a:latin typeface="Arial"/>
                <a:cs typeface="Arial"/>
              </a:rPr>
              <a:t> </a:t>
            </a:r>
            <a:r>
              <a:rPr sz="2400" spc="0" dirty="0">
                <a:latin typeface="Arial"/>
                <a:cs typeface="Arial"/>
              </a:rPr>
              <a:t>of five dif</a:t>
            </a:r>
            <a:r>
              <a:rPr sz="2400" spc="5" dirty="0">
                <a:latin typeface="Arial"/>
                <a:cs typeface="Arial"/>
              </a:rPr>
              <a:t>f</a:t>
            </a:r>
            <a:r>
              <a:rPr sz="2400" spc="0" dirty="0">
                <a:latin typeface="Arial"/>
                <a:cs typeface="Arial"/>
              </a:rPr>
              <a:t>erent</a:t>
            </a:r>
            <a:endParaRPr sz="2400" dirty="0">
              <a:latin typeface="Arial"/>
              <a:cs typeface="Arial"/>
            </a:endParaRPr>
          </a:p>
          <a:p>
            <a:pPr marL="355600">
              <a:lnSpc>
                <a:spcPct val="100000"/>
              </a:lnSpc>
            </a:pPr>
            <a:r>
              <a:rPr sz="2400" dirty="0">
                <a:latin typeface="Arial"/>
                <a:cs typeface="Arial"/>
              </a:rPr>
              <a:t>modes</a:t>
            </a:r>
          </a:p>
          <a:p>
            <a:pPr>
              <a:lnSpc>
                <a:spcPts val="550"/>
              </a:lnSpc>
              <a:spcBef>
                <a:spcPts val="25"/>
              </a:spcBef>
            </a:pPr>
            <a:endParaRPr sz="550" dirty="0"/>
          </a:p>
          <a:p>
            <a:pPr marL="756285" lvl="1" indent="-287020">
              <a:lnSpc>
                <a:spcPct val="100000"/>
              </a:lnSpc>
              <a:buFont typeface="Arial"/>
              <a:buChar char="–"/>
              <a:tabLst>
                <a:tab pos="756285" algn="l"/>
              </a:tabLst>
            </a:pPr>
            <a:r>
              <a:rPr sz="2400" spc="0" dirty="0">
                <a:latin typeface="Arial"/>
                <a:cs typeface="Arial"/>
              </a:rPr>
              <a:t>Standb</a:t>
            </a:r>
            <a:r>
              <a:rPr sz="2400" spc="-10" dirty="0">
                <a:latin typeface="Arial"/>
                <a:cs typeface="Arial"/>
              </a:rPr>
              <a:t>y</a:t>
            </a:r>
            <a:r>
              <a:rPr sz="2400" spc="0" dirty="0">
                <a:latin typeface="Arial"/>
                <a:cs typeface="Arial"/>
              </a:rPr>
              <a:t>—wa</a:t>
            </a:r>
            <a:r>
              <a:rPr sz="2400" spc="-10" dirty="0">
                <a:latin typeface="Arial"/>
                <a:cs typeface="Arial"/>
              </a:rPr>
              <a:t>i</a:t>
            </a:r>
            <a:r>
              <a:rPr sz="2400" spc="0" dirty="0">
                <a:latin typeface="Arial"/>
                <a:cs typeface="Arial"/>
              </a:rPr>
              <a:t>ting</a:t>
            </a:r>
            <a:r>
              <a:rPr sz="2400" spc="50" dirty="0">
                <a:latin typeface="Arial"/>
                <a:cs typeface="Arial"/>
              </a:rPr>
              <a:t> </a:t>
            </a:r>
            <a:r>
              <a:rPr sz="2400" spc="0" dirty="0">
                <a:latin typeface="Arial"/>
                <a:cs typeface="Arial"/>
              </a:rPr>
              <a:t>to</a:t>
            </a:r>
            <a:r>
              <a:rPr sz="2400" spc="-15" dirty="0">
                <a:latin typeface="Arial"/>
                <a:cs typeface="Arial"/>
              </a:rPr>
              <a:t> </a:t>
            </a:r>
            <a:r>
              <a:rPr sz="2400" spc="0" dirty="0">
                <a:latin typeface="Arial"/>
                <a:cs typeface="Arial"/>
              </a:rPr>
              <a:t>join</a:t>
            </a:r>
            <a:r>
              <a:rPr sz="2400" spc="5" dirty="0">
                <a:latin typeface="Arial"/>
                <a:cs typeface="Arial"/>
              </a:rPr>
              <a:t> </a:t>
            </a:r>
            <a:r>
              <a:rPr sz="2400" spc="0" dirty="0">
                <a:latin typeface="Arial"/>
                <a:cs typeface="Arial"/>
              </a:rPr>
              <a:t>a Piconet</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Inquir</a:t>
            </a:r>
            <a:r>
              <a:rPr sz="2400" spc="-5" dirty="0">
                <a:latin typeface="Arial"/>
                <a:cs typeface="Arial"/>
              </a:rPr>
              <a:t>e</a:t>
            </a:r>
            <a:r>
              <a:rPr sz="2400" spc="0" dirty="0">
                <a:latin typeface="Arial"/>
                <a:cs typeface="Arial"/>
              </a:rPr>
              <a:t>—look</a:t>
            </a:r>
            <a:r>
              <a:rPr sz="2400" spc="-10" dirty="0">
                <a:latin typeface="Arial"/>
                <a:cs typeface="Arial"/>
              </a:rPr>
              <a:t>i</a:t>
            </a:r>
            <a:r>
              <a:rPr sz="2400" spc="0" dirty="0">
                <a:latin typeface="Arial"/>
                <a:cs typeface="Arial"/>
              </a:rPr>
              <a:t>ng</a:t>
            </a:r>
            <a:r>
              <a:rPr sz="2400" spc="50"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o</a:t>
            </a:r>
            <a:r>
              <a:rPr sz="2400" spc="0" dirty="0">
                <a:latin typeface="Arial"/>
                <a:cs typeface="Arial"/>
              </a:rPr>
              <a:t>ther</a:t>
            </a:r>
            <a:r>
              <a:rPr sz="2400" spc="5" dirty="0">
                <a:latin typeface="Arial"/>
                <a:cs typeface="Arial"/>
              </a:rPr>
              <a:t> </a:t>
            </a:r>
            <a:r>
              <a:rPr sz="2400" spc="-10" dirty="0">
                <a:latin typeface="Arial"/>
                <a:cs typeface="Arial"/>
              </a:rPr>
              <a:t>d</a:t>
            </a:r>
            <a:r>
              <a:rPr sz="2400" spc="0" dirty="0">
                <a:latin typeface="Arial"/>
                <a:cs typeface="Arial"/>
              </a:rPr>
              <a:t>evices</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Pag</a:t>
            </a:r>
            <a:r>
              <a:rPr sz="2400" spc="-15" dirty="0">
                <a:latin typeface="Arial"/>
                <a:cs typeface="Arial"/>
              </a:rPr>
              <a:t>e</a:t>
            </a:r>
            <a:r>
              <a:rPr sz="2400" spc="0" dirty="0">
                <a:latin typeface="Arial"/>
                <a:cs typeface="Arial"/>
              </a:rPr>
              <a:t>—master</a:t>
            </a:r>
            <a:r>
              <a:rPr sz="2400" spc="5" dirty="0">
                <a:latin typeface="Arial"/>
                <a:cs typeface="Arial"/>
              </a:rPr>
              <a:t> </a:t>
            </a:r>
            <a:r>
              <a:rPr sz="2400" spc="0" dirty="0">
                <a:latin typeface="Arial"/>
                <a:cs typeface="Arial"/>
              </a:rPr>
              <a:t>device</a:t>
            </a:r>
            <a:r>
              <a:rPr sz="2400" spc="20" dirty="0">
                <a:latin typeface="Arial"/>
                <a:cs typeface="Arial"/>
              </a:rPr>
              <a:t> </a:t>
            </a:r>
            <a:r>
              <a:rPr sz="2400" spc="0" dirty="0">
                <a:latin typeface="Arial"/>
                <a:cs typeface="Arial"/>
              </a:rPr>
              <a:t>is asking</a:t>
            </a:r>
            <a:r>
              <a:rPr sz="2400" spc="5" dirty="0">
                <a:latin typeface="Arial"/>
                <a:cs typeface="Arial"/>
              </a:rPr>
              <a:t> </a:t>
            </a:r>
            <a:r>
              <a:rPr sz="2400" spc="0" dirty="0">
                <a:latin typeface="Arial"/>
                <a:cs typeface="Arial"/>
              </a:rPr>
              <a:t>to connect </a:t>
            </a:r>
            <a:r>
              <a:rPr sz="2400" spc="5" dirty="0">
                <a:latin typeface="Arial"/>
                <a:cs typeface="Arial"/>
              </a:rPr>
              <a:t>t</a:t>
            </a:r>
            <a:r>
              <a:rPr sz="2400" spc="0" dirty="0">
                <a:latin typeface="Arial"/>
                <a:cs typeface="Arial"/>
              </a:rPr>
              <a:t>o</a:t>
            </a:r>
            <a:endParaRPr sz="2400" dirty="0">
              <a:latin typeface="Arial"/>
              <a:cs typeface="Arial"/>
            </a:endParaRPr>
          </a:p>
          <a:p>
            <a:pPr marL="756285">
              <a:lnSpc>
                <a:spcPct val="100000"/>
              </a:lnSpc>
            </a:pPr>
            <a:r>
              <a:rPr sz="2400" dirty="0">
                <a:latin typeface="Arial"/>
                <a:cs typeface="Arial"/>
              </a:rPr>
              <a:t>specifi</a:t>
            </a:r>
            <a:r>
              <a:rPr sz="2400" spc="-10" dirty="0">
                <a:latin typeface="Arial"/>
                <a:cs typeface="Arial"/>
              </a:rPr>
              <a:t>e</a:t>
            </a:r>
            <a:r>
              <a:rPr sz="2400" spc="0" dirty="0">
                <a:latin typeface="Arial"/>
                <a:cs typeface="Arial"/>
              </a:rPr>
              <a:t>d</a:t>
            </a:r>
            <a:r>
              <a:rPr sz="2400" spc="20" dirty="0">
                <a:latin typeface="Arial"/>
                <a:cs typeface="Arial"/>
              </a:rPr>
              <a:t> </a:t>
            </a:r>
            <a:r>
              <a:rPr sz="2400" spc="0" dirty="0">
                <a:latin typeface="Arial"/>
                <a:cs typeface="Arial"/>
              </a:rPr>
              <a:t>slave</a:t>
            </a:r>
            <a:endParaRPr sz="2400" dirty="0">
              <a:latin typeface="Arial"/>
              <a:cs typeface="Arial"/>
            </a:endParaRPr>
          </a:p>
          <a:p>
            <a:pPr>
              <a:lnSpc>
                <a:spcPts val="550"/>
              </a:lnSpc>
              <a:spcBef>
                <a:spcPts val="25"/>
              </a:spcBef>
            </a:pPr>
            <a:endParaRPr sz="550" dirty="0"/>
          </a:p>
          <a:p>
            <a:pPr marL="756285" marR="769620" lvl="1" indent="-287020">
              <a:lnSpc>
                <a:spcPct val="100000"/>
              </a:lnSpc>
              <a:buFont typeface="Arial"/>
              <a:buChar char="–"/>
              <a:tabLst>
                <a:tab pos="756285" algn="l"/>
              </a:tabLst>
            </a:pPr>
            <a:r>
              <a:rPr sz="2400" spc="0" dirty="0">
                <a:latin typeface="Arial"/>
                <a:cs typeface="Arial"/>
              </a:rPr>
              <a:t>Connecte</a:t>
            </a:r>
            <a:r>
              <a:rPr sz="2400" spc="-15" dirty="0">
                <a:latin typeface="Arial"/>
                <a:cs typeface="Arial"/>
              </a:rPr>
              <a:t>d</a:t>
            </a:r>
            <a:r>
              <a:rPr sz="2400" spc="0" dirty="0">
                <a:latin typeface="Arial"/>
                <a:cs typeface="Arial"/>
              </a:rPr>
              <a:t>—either</a:t>
            </a:r>
            <a:r>
              <a:rPr sz="2400" spc="40" dirty="0">
                <a:latin typeface="Arial"/>
                <a:cs typeface="Arial"/>
              </a:rPr>
              <a:t> </a:t>
            </a:r>
            <a:r>
              <a:rPr sz="2400" spc="0" dirty="0">
                <a:latin typeface="Arial"/>
                <a:cs typeface="Arial"/>
              </a:rPr>
              <a:t>active slave</a:t>
            </a:r>
            <a:r>
              <a:rPr sz="2400" spc="15" dirty="0">
                <a:latin typeface="Arial"/>
                <a:cs typeface="Arial"/>
              </a:rPr>
              <a:t> </a:t>
            </a:r>
            <a:r>
              <a:rPr sz="2400" spc="0" dirty="0">
                <a:latin typeface="Arial"/>
                <a:cs typeface="Arial"/>
              </a:rPr>
              <a:t>or mas</a:t>
            </a:r>
            <a:r>
              <a:rPr sz="2400" spc="5" dirty="0">
                <a:latin typeface="Arial"/>
                <a:cs typeface="Arial"/>
              </a:rPr>
              <a:t>t</a:t>
            </a:r>
            <a:r>
              <a:rPr sz="2400" spc="0" dirty="0">
                <a:latin typeface="Arial"/>
                <a:cs typeface="Arial"/>
              </a:rPr>
              <a:t>er </a:t>
            </a:r>
            <a:r>
              <a:rPr sz="2400" spc="-10" dirty="0">
                <a:latin typeface="Arial"/>
                <a:cs typeface="Arial"/>
              </a:rPr>
              <a:t>i</a:t>
            </a:r>
            <a:r>
              <a:rPr sz="2400" spc="0" dirty="0">
                <a:latin typeface="Arial"/>
                <a:cs typeface="Arial"/>
              </a:rPr>
              <a:t>s connec</a:t>
            </a:r>
            <a:r>
              <a:rPr sz="2400" spc="5" dirty="0">
                <a:latin typeface="Arial"/>
                <a:cs typeface="Arial"/>
              </a:rPr>
              <a:t>t</a:t>
            </a:r>
            <a:r>
              <a:rPr sz="2400" spc="0" dirty="0">
                <a:latin typeface="Arial"/>
                <a:cs typeface="Arial"/>
              </a:rPr>
              <a:t>ed</a:t>
            </a:r>
            <a:endParaRPr sz="2400" dirty="0">
              <a:latin typeface="Arial"/>
              <a:cs typeface="Arial"/>
            </a:endParaRPr>
          </a:p>
          <a:p>
            <a:pPr lvl="1">
              <a:lnSpc>
                <a:spcPts val="550"/>
              </a:lnSpc>
              <a:spcBef>
                <a:spcPts val="23"/>
              </a:spcBef>
              <a:buFont typeface="Arial"/>
              <a:buChar char="–"/>
            </a:pPr>
            <a:endParaRPr sz="550" dirty="0"/>
          </a:p>
          <a:p>
            <a:pPr marL="756285" marR="12700" lvl="1" indent="-287020">
              <a:lnSpc>
                <a:spcPct val="100099"/>
              </a:lnSpc>
              <a:buFont typeface="Arial"/>
              <a:buChar char="–"/>
              <a:tabLst>
                <a:tab pos="756285" algn="l"/>
              </a:tabLst>
            </a:pPr>
            <a:r>
              <a:rPr sz="2400" spc="0" dirty="0">
                <a:latin typeface="Arial"/>
                <a:cs typeface="Arial"/>
              </a:rPr>
              <a:t>Park</a:t>
            </a:r>
            <a:r>
              <a:rPr sz="2400" spc="5" dirty="0">
                <a:latin typeface="Arial"/>
                <a:cs typeface="Arial"/>
              </a:rPr>
              <a:t>/</a:t>
            </a:r>
            <a:r>
              <a:rPr sz="2400" spc="0" dirty="0">
                <a:latin typeface="Arial"/>
                <a:cs typeface="Arial"/>
              </a:rPr>
              <a:t>Ho</a:t>
            </a:r>
            <a:r>
              <a:rPr sz="2400" spc="-10" dirty="0">
                <a:latin typeface="Arial"/>
                <a:cs typeface="Arial"/>
              </a:rPr>
              <a:t>ld</a:t>
            </a:r>
            <a:r>
              <a:rPr sz="2400" spc="0" dirty="0">
                <a:latin typeface="Arial"/>
                <a:cs typeface="Arial"/>
              </a:rPr>
              <a:t>—device</a:t>
            </a:r>
            <a:r>
              <a:rPr sz="2400" spc="50" dirty="0">
                <a:latin typeface="Arial"/>
                <a:cs typeface="Arial"/>
              </a:rPr>
              <a:t> </a:t>
            </a:r>
            <a:r>
              <a:rPr sz="2400" spc="0" dirty="0">
                <a:latin typeface="Arial"/>
                <a:cs typeface="Arial"/>
              </a:rPr>
              <a:t>is part of</a:t>
            </a:r>
            <a:r>
              <a:rPr sz="2400" spc="-20" dirty="0">
                <a:latin typeface="Arial"/>
                <a:cs typeface="Arial"/>
              </a:rPr>
              <a:t> </a:t>
            </a:r>
            <a:r>
              <a:rPr sz="2400" spc="0" dirty="0" err="1">
                <a:latin typeface="Arial"/>
                <a:cs typeface="Arial"/>
              </a:rPr>
              <a:t>piconet</a:t>
            </a:r>
            <a:r>
              <a:rPr sz="2400" spc="0" dirty="0">
                <a:latin typeface="Arial"/>
                <a:cs typeface="Arial"/>
              </a:rPr>
              <a:t>,</a:t>
            </a:r>
            <a:r>
              <a:rPr sz="2400" spc="15" dirty="0">
                <a:latin typeface="Arial"/>
                <a:cs typeface="Arial"/>
              </a:rPr>
              <a:t> </a:t>
            </a:r>
            <a:r>
              <a:rPr sz="2400" spc="0" dirty="0">
                <a:latin typeface="Arial"/>
                <a:cs typeface="Arial"/>
              </a:rPr>
              <a:t>but </a:t>
            </a:r>
            <a:r>
              <a:rPr sz="2400" spc="-10" dirty="0">
                <a:latin typeface="Arial"/>
                <a:cs typeface="Arial"/>
              </a:rPr>
              <a:t>i</a:t>
            </a:r>
            <a:r>
              <a:rPr sz="2400" spc="0" dirty="0">
                <a:latin typeface="Arial"/>
                <a:cs typeface="Arial"/>
              </a:rPr>
              <a:t>n a</a:t>
            </a:r>
            <a:r>
              <a:rPr sz="2400" spc="5" dirty="0">
                <a:latin typeface="Arial"/>
                <a:cs typeface="Arial"/>
              </a:rPr>
              <a:t> </a:t>
            </a:r>
            <a:r>
              <a:rPr sz="2400" spc="0" dirty="0">
                <a:latin typeface="Arial"/>
                <a:cs typeface="Arial"/>
              </a:rPr>
              <a:t>lo</a:t>
            </a:r>
            <a:r>
              <a:rPr sz="2400" spc="-40" dirty="0">
                <a:latin typeface="Arial"/>
                <a:cs typeface="Arial"/>
              </a:rPr>
              <a:t>w</a:t>
            </a:r>
            <a:r>
              <a:rPr sz="2400" spc="0" dirty="0">
                <a:latin typeface="Arial"/>
                <a:cs typeface="Arial"/>
              </a:rPr>
              <a:t>- power</a:t>
            </a:r>
            <a:r>
              <a:rPr sz="2400" spc="15" dirty="0">
                <a:latin typeface="Arial"/>
                <a:cs typeface="Arial"/>
              </a:rPr>
              <a:t> </a:t>
            </a:r>
            <a:r>
              <a:rPr sz="2400" spc="0" dirty="0">
                <a:latin typeface="Arial"/>
                <a:cs typeface="Arial"/>
              </a:rPr>
              <a:t>sta</a:t>
            </a:r>
            <a:r>
              <a:rPr sz="2400" spc="5" dirty="0">
                <a:latin typeface="Arial"/>
                <a:cs typeface="Arial"/>
              </a:rPr>
              <a:t>t</a:t>
            </a:r>
            <a:r>
              <a:rPr sz="2400" spc="0" dirty="0">
                <a:latin typeface="Arial"/>
                <a:cs typeface="Arial"/>
              </a:rPr>
              <a:t>e</a:t>
            </a:r>
            <a:endParaRPr sz="2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919605">
              <a:lnSpc>
                <a:spcPct val="100000"/>
              </a:lnSpc>
            </a:pPr>
            <a:r>
              <a:rPr sz="3600" dirty="0">
                <a:solidFill>
                  <a:srgbClr val="116B8F"/>
                </a:solidFill>
                <a:latin typeface="Arial"/>
                <a:cs typeface="Arial"/>
              </a:rPr>
              <a:t>Scatternet</a:t>
            </a:r>
            <a:endParaRPr sz="3600">
              <a:latin typeface="Arial"/>
              <a:cs typeface="Arial"/>
            </a:endParaRPr>
          </a:p>
        </p:txBody>
      </p:sp>
      <p:sp>
        <p:nvSpPr>
          <p:cNvPr id="3" name="object 3"/>
          <p:cNvSpPr/>
          <p:nvPr/>
        </p:nvSpPr>
        <p:spPr>
          <a:xfrm>
            <a:off x="1371600" y="1773301"/>
            <a:ext cx="5410200" cy="4059174"/>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1476375" y="5589587"/>
            <a:ext cx="2735326" cy="279400"/>
          </a:xfrm>
          <a:custGeom>
            <a:avLst/>
            <a:gdLst/>
            <a:ahLst/>
            <a:cxnLst/>
            <a:rect l="l" t="t" r="r" b="b"/>
            <a:pathLst>
              <a:path w="2735326" h="279400">
                <a:moveTo>
                  <a:pt x="0" y="279400"/>
                </a:moveTo>
                <a:lnTo>
                  <a:pt x="2735326" y="279400"/>
                </a:lnTo>
                <a:lnTo>
                  <a:pt x="2735326" y="0"/>
                </a:lnTo>
                <a:lnTo>
                  <a:pt x="0" y="0"/>
                </a:lnTo>
                <a:lnTo>
                  <a:pt x="0" y="279400"/>
                </a:lnTo>
                <a:close/>
              </a:path>
            </a:pathLst>
          </a:custGeom>
          <a:solidFill>
            <a:srgbClr val="FFFFFF"/>
          </a:solidFill>
        </p:spPr>
        <p:txBody>
          <a:bodyPr wrap="square" lIns="0" tIns="0" rIns="0" bIns="0" rtlCol="0">
            <a:noAutofit/>
          </a:bodyPr>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155</a:t>
            </a:r>
            <a:endParaRPr sz="14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919605">
              <a:lnSpc>
                <a:spcPts val="4285"/>
              </a:lnSpc>
            </a:pPr>
            <a:r>
              <a:rPr sz="3600" dirty="0">
                <a:solidFill>
                  <a:srgbClr val="116B8F"/>
                </a:solidFill>
                <a:latin typeface="Arial"/>
                <a:cs typeface="Arial"/>
              </a:rPr>
              <a:t>Scatternet</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156</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548880" cy="3948429"/>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Multip</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piconets</a:t>
            </a:r>
            <a:r>
              <a:rPr sz="2400" spc="15" dirty="0">
                <a:latin typeface="Arial"/>
                <a:cs typeface="Arial"/>
              </a:rPr>
              <a:t> </a:t>
            </a:r>
            <a:r>
              <a:rPr sz="2400" spc="0" dirty="0">
                <a:latin typeface="Arial"/>
                <a:cs typeface="Arial"/>
              </a:rPr>
              <a:t>can </a:t>
            </a:r>
            <a:r>
              <a:rPr sz="2400" spc="5" dirty="0">
                <a:latin typeface="Arial"/>
                <a:cs typeface="Arial"/>
              </a:rPr>
              <a:t>c</a:t>
            </a:r>
            <a:r>
              <a:rPr sz="2400" spc="0" dirty="0">
                <a:latin typeface="Arial"/>
                <a:cs typeface="Arial"/>
              </a:rPr>
              <a:t>over same a</a:t>
            </a:r>
            <a:r>
              <a:rPr sz="2400" spc="5" dirty="0">
                <a:latin typeface="Arial"/>
                <a:cs typeface="Arial"/>
              </a:rPr>
              <a:t>r</a:t>
            </a:r>
            <a:r>
              <a:rPr sz="2400" spc="0" dirty="0">
                <a:latin typeface="Arial"/>
                <a:cs typeface="Arial"/>
              </a:rPr>
              <a:t>ea with diffe</a:t>
            </a:r>
            <a:r>
              <a:rPr sz="2400" spc="5" dirty="0">
                <a:latin typeface="Arial"/>
                <a:cs typeface="Arial"/>
              </a:rPr>
              <a:t>r</a:t>
            </a:r>
            <a:r>
              <a:rPr sz="2400" spc="0" dirty="0">
                <a:latin typeface="Arial"/>
                <a:cs typeface="Arial"/>
              </a:rPr>
              <a:t>ent</a:t>
            </a:r>
            <a:endParaRPr sz="2400" dirty="0">
              <a:latin typeface="Arial"/>
              <a:cs typeface="Arial"/>
            </a:endParaRPr>
          </a:p>
          <a:p>
            <a:pPr marL="355600">
              <a:lnSpc>
                <a:spcPct val="100000"/>
              </a:lnSpc>
            </a:pPr>
            <a:r>
              <a:rPr sz="2400" dirty="0">
                <a:latin typeface="Arial"/>
                <a:cs typeface="Arial"/>
              </a:rPr>
              <a:t>mas</a:t>
            </a:r>
            <a:r>
              <a:rPr sz="2400" spc="5" dirty="0">
                <a:latin typeface="Arial"/>
                <a:cs typeface="Arial"/>
              </a:rPr>
              <a:t>t</a:t>
            </a:r>
            <a:r>
              <a:rPr sz="2400" spc="0" dirty="0">
                <a:latin typeface="Arial"/>
                <a:cs typeface="Arial"/>
              </a:rPr>
              <a:t>er a</a:t>
            </a:r>
            <a:r>
              <a:rPr sz="2400" spc="-10" dirty="0">
                <a:latin typeface="Arial"/>
                <a:cs typeface="Arial"/>
              </a:rPr>
              <a:t>n</a:t>
            </a:r>
            <a:r>
              <a:rPr sz="2400" spc="0" dirty="0">
                <a:latin typeface="Arial"/>
                <a:cs typeface="Arial"/>
              </a:rPr>
              <a:t>d hop</a:t>
            </a:r>
            <a:r>
              <a:rPr sz="2400" spc="10" dirty="0">
                <a:latin typeface="Arial"/>
                <a:cs typeface="Arial"/>
              </a:rPr>
              <a:t> </a:t>
            </a:r>
            <a:r>
              <a:rPr sz="2400" spc="0" dirty="0">
                <a:latin typeface="Arial"/>
                <a:cs typeface="Arial"/>
              </a:rPr>
              <a:t>sequences</a:t>
            </a:r>
            <a:endParaRPr sz="2400" dirty="0">
              <a:latin typeface="Arial"/>
              <a:cs typeface="Arial"/>
            </a:endParaRPr>
          </a:p>
          <a:p>
            <a:pPr>
              <a:lnSpc>
                <a:spcPts val="550"/>
              </a:lnSpc>
              <a:spcBef>
                <a:spcPts val="25"/>
              </a:spcBef>
            </a:pPr>
            <a:endParaRPr sz="550" dirty="0"/>
          </a:p>
          <a:p>
            <a:pPr marL="355600" marR="1765300" indent="-343535">
              <a:lnSpc>
                <a:spcPct val="100000"/>
              </a:lnSpc>
              <a:buFont typeface="Arial"/>
              <a:buChar char="•"/>
              <a:tabLst>
                <a:tab pos="355600" algn="l"/>
              </a:tabLst>
            </a:pPr>
            <a:r>
              <a:rPr sz="2400" dirty="0">
                <a:latin typeface="Arial"/>
                <a:cs typeface="Arial"/>
              </a:rPr>
              <a:t>Device</a:t>
            </a:r>
            <a:r>
              <a:rPr sz="2400" spc="20" dirty="0">
                <a:latin typeface="Arial"/>
                <a:cs typeface="Arial"/>
              </a:rPr>
              <a:t> </a:t>
            </a:r>
            <a:r>
              <a:rPr sz="2400" spc="0" dirty="0">
                <a:latin typeface="Arial"/>
                <a:cs typeface="Arial"/>
              </a:rPr>
              <a:t>can be</a:t>
            </a:r>
            <a:r>
              <a:rPr sz="2400" spc="5" dirty="0">
                <a:latin typeface="Arial"/>
                <a:cs typeface="Arial"/>
              </a:rPr>
              <a:t> </a:t>
            </a:r>
            <a:r>
              <a:rPr sz="2400" spc="0" dirty="0">
                <a:latin typeface="Arial"/>
                <a:cs typeface="Arial"/>
              </a:rPr>
              <a:t>a </a:t>
            </a:r>
            <a:r>
              <a:rPr sz="2400" spc="5" dirty="0">
                <a:latin typeface="Arial"/>
                <a:cs typeface="Arial"/>
              </a:rPr>
              <a:t>m</a:t>
            </a:r>
            <a:r>
              <a:rPr sz="2400" spc="0" dirty="0">
                <a:latin typeface="Arial"/>
                <a:cs typeface="Arial"/>
              </a:rPr>
              <a:t>ember of two or more overlayi</a:t>
            </a:r>
            <a:r>
              <a:rPr sz="2400" spc="-10" dirty="0">
                <a:latin typeface="Arial"/>
                <a:cs typeface="Arial"/>
              </a:rPr>
              <a:t>n</a:t>
            </a:r>
            <a:r>
              <a:rPr sz="2400" spc="0" dirty="0">
                <a:latin typeface="Arial"/>
                <a:cs typeface="Arial"/>
              </a:rPr>
              <a:t>g</a:t>
            </a:r>
            <a:r>
              <a:rPr sz="2400" spc="35" dirty="0">
                <a:latin typeface="Arial"/>
                <a:cs typeface="Arial"/>
              </a:rPr>
              <a:t> </a:t>
            </a:r>
            <a:r>
              <a:rPr sz="2400" spc="0" dirty="0">
                <a:latin typeface="Arial"/>
                <a:cs typeface="Arial"/>
              </a:rPr>
              <a:t>piconets</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G</a:t>
            </a:r>
            <a:r>
              <a:rPr sz="2400" spc="5" dirty="0">
                <a:latin typeface="Arial"/>
                <a:cs typeface="Arial"/>
              </a:rPr>
              <a:t>r</a:t>
            </a:r>
            <a:r>
              <a:rPr sz="2400" spc="0" dirty="0">
                <a:latin typeface="Arial"/>
                <a:cs typeface="Arial"/>
              </a:rPr>
              <a:t>oup</a:t>
            </a:r>
            <a:r>
              <a:rPr sz="2400" spc="-10" dirty="0">
                <a:latin typeface="Arial"/>
                <a:cs typeface="Arial"/>
              </a:rPr>
              <a:t> </a:t>
            </a:r>
            <a:r>
              <a:rPr sz="2400" spc="0" dirty="0">
                <a:latin typeface="Arial"/>
                <a:cs typeface="Arial"/>
              </a:rPr>
              <a:t>of p</a:t>
            </a:r>
            <a:r>
              <a:rPr sz="2400" spc="-10" dirty="0">
                <a:latin typeface="Arial"/>
                <a:cs typeface="Arial"/>
              </a:rPr>
              <a:t>i</a:t>
            </a:r>
            <a:r>
              <a:rPr sz="2400" spc="0" dirty="0">
                <a:latin typeface="Arial"/>
                <a:cs typeface="Arial"/>
              </a:rPr>
              <a:t>conets</a:t>
            </a:r>
            <a:r>
              <a:rPr sz="2400" spc="20" dirty="0">
                <a:latin typeface="Arial"/>
                <a:cs typeface="Arial"/>
              </a:rPr>
              <a:t> </a:t>
            </a:r>
            <a:r>
              <a:rPr sz="2400" spc="0" dirty="0">
                <a:latin typeface="Arial"/>
                <a:cs typeface="Arial"/>
              </a:rPr>
              <a:t>connec</a:t>
            </a:r>
            <a:r>
              <a:rPr sz="2400" spc="5" dirty="0">
                <a:latin typeface="Arial"/>
                <a:cs typeface="Arial"/>
              </a:rPr>
              <a:t>t</a:t>
            </a:r>
            <a:r>
              <a:rPr sz="2400" spc="0" dirty="0">
                <a:latin typeface="Arial"/>
                <a:cs typeface="Arial"/>
              </a:rPr>
              <a:t>ed</a:t>
            </a:r>
            <a:r>
              <a:rPr sz="2400" spc="25" dirty="0">
                <a:latin typeface="Arial"/>
                <a:cs typeface="Arial"/>
              </a:rPr>
              <a:t> </a:t>
            </a:r>
            <a:r>
              <a:rPr sz="2400" spc="0" dirty="0">
                <a:latin typeface="Arial"/>
                <a:cs typeface="Arial"/>
              </a:rPr>
              <a:t>toge</a:t>
            </a:r>
            <a:r>
              <a:rPr sz="2400" spc="5" dirty="0">
                <a:latin typeface="Arial"/>
                <a:cs typeface="Arial"/>
              </a:rPr>
              <a:t>t</a:t>
            </a:r>
            <a:r>
              <a:rPr sz="2400" spc="0" dirty="0">
                <a:latin typeface="Arial"/>
                <a:cs typeface="Arial"/>
              </a:rPr>
              <a:t>her is cal</a:t>
            </a:r>
            <a:r>
              <a:rPr sz="2400" spc="-10" dirty="0">
                <a:latin typeface="Arial"/>
                <a:cs typeface="Arial"/>
              </a:rPr>
              <a:t>l</a:t>
            </a:r>
            <a:r>
              <a:rPr sz="2400" spc="0" dirty="0">
                <a:latin typeface="Arial"/>
                <a:cs typeface="Arial"/>
              </a:rPr>
              <a:t>ed</a:t>
            </a:r>
            <a:endParaRPr sz="2400" dirty="0">
              <a:latin typeface="Arial"/>
              <a:cs typeface="Arial"/>
            </a:endParaRPr>
          </a:p>
          <a:p>
            <a:pPr marL="355600">
              <a:lnSpc>
                <a:spcPct val="100000"/>
              </a:lnSpc>
            </a:pPr>
            <a:r>
              <a:rPr sz="2400" dirty="0">
                <a:latin typeface="Arial"/>
                <a:cs typeface="Arial"/>
              </a:rPr>
              <a:t>a scatternet</a:t>
            </a:r>
          </a:p>
          <a:p>
            <a:pPr>
              <a:lnSpc>
                <a:spcPts val="550"/>
              </a:lnSpc>
              <a:spcBef>
                <a:spcPts val="25"/>
              </a:spcBef>
            </a:pPr>
            <a:endParaRPr sz="550" dirty="0"/>
          </a:p>
          <a:p>
            <a:pPr marL="355600" marR="12700" indent="-343535">
              <a:lnSpc>
                <a:spcPct val="100000"/>
              </a:lnSpc>
              <a:buFont typeface="Arial"/>
              <a:buChar char="•"/>
              <a:tabLst>
                <a:tab pos="355600" algn="l"/>
              </a:tabLst>
            </a:pPr>
            <a:r>
              <a:rPr sz="2400" dirty="0">
                <a:latin typeface="Arial"/>
                <a:cs typeface="Arial"/>
              </a:rPr>
              <a:t>Com</a:t>
            </a:r>
            <a:r>
              <a:rPr sz="2400" spc="5" dirty="0">
                <a:latin typeface="Arial"/>
                <a:cs typeface="Arial"/>
              </a:rPr>
              <a:t>m</a:t>
            </a:r>
            <a:r>
              <a:rPr sz="2400" spc="0" dirty="0">
                <a:latin typeface="Arial"/>
                <a:cs typeface="Arial"/>
              </a:rPr>
              <a:t>unication</a:t>
            </a:r>
            <a:r>
              <a:rPr sz="2400" spc="35" dirty="0">
                <a:latin typeface="Arial"/>
                <a:cs typeface="Arial"/>
              </a:rPr>
              <a:t> </a:t>
            </a:r>
            <a:r>
              <a:rPr sz="2400" spc="0" dirty="0">
                <a:latin typeface="Arial"/>
                <a:cs typeface="Arial"/>
              </a:rPr>
              <a:t>among</a:t>
            </a:r>
            <a:r>
              <a:rPr sz="2400" spc="10" dirty="0">
                <a:latin typeface="Arial"/>
                <a:cs typeface="Arial"/>
              </a:rPr>
              <a:t> </a:t>
            </a:r>
            <a:r>
              <a:rPr sz="2400" spc="0" dirty="0">
                <a:latin typeface="Arial"/>
                <a:cs typeface="Arial"/>
              </a:rPr>
              <a:t>piconets</a:t>
            </a:r>
            <a:r>
              <a:rPr sz="2400" spc="15" dirty="0">
                <a:latin typeface="Arial"/>
                <a:cs typeface="Arial"/>
              </a:rPr>
              <a:t> </a:t>
            </a:r>
            <a:r>
              <a:rPr sz="2400" spc="0" dirty="0">
                <a:latin typeface="Arial"/>
                <a:cs typeface="Arial"/>
              </a:rPr>
              <a:t>occu</a:t>
            </a:r>
            <a:r>
              <a:rPr sz="2400" spc="5" dirty="0">
                <a:latin typeface="Arial"/>
                <a:cs typeface="Arial"/>
              </a:rPr>
              <a:t>r</a:t>
            </a:r>
            <a:r>
              <a:rPr sz="2400" spc="0" dirty="0">
                <a:latin typeface="Arial"/>
                <a:cs typeface="Arial"/>
              </a:rPr>
              <a:t>s us</a:t>
            </a:r>
            <a:r>
              <a:rPr sz="2400" spc="-10" dirty="0">
                <a:latin typeface="Arial"/>
                <a:cs typeface="Arial"/>
              </a:rPr>
              <a:t>i</a:t>
            </a:r>
            <a:r>
              <a:rPr sz="2400" spc="0" dirty="0">
                <a:latin typeface="Arial"/>
                <a:cs typeface="Arial"/>
              </a:rPr>
              <a:t>ng</a:t>
            </a:r>
            <a:r>
              <a:rPr sz="2400" spc="25" dirty="0">
                <a:latin typeface="Arial"/>
                <a:cs typeface="Arial"/>
              </a:rPr>
              <a:t> </a:t>
            </a:r>
            <a:r>
              <a:rPr sz="2400" spc="0" dirty="0">
                <a:latin typeface="Arial"/>
                <a:cs typeface="Arial"/>
              </a:rPr>
              <a:t>master device</a:t>
            </a:r>
            <a:r>
              <a:rPr sz="2400" spc="10" dirty="0">
                <a:latin typeface="Arial"/>
                <a:cs typeface="Arial"/>
              </a:rPr>
              <a:t> </a:t>
            </a:r>
            <a:r>
              <a:rPr sz="2400" spc="0" dirty="0">
                <a:latin typeface="Arial"/>
                <a:cs typeface="Arial"/>
              </a:rPr>
              <a:t>address</a:t>
            </a:r>
            <a:r>
              <a:rPr sz="2400" spc="15"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clock for</a:t>
            </a:r>
            <a:r>
              <a:rPr sz="2400" spc="5" dirty="0">
                <a:latin typeface="Arial"/>
                <a:cs typeface="Arial"/>
              </a:rPr>
              <a:t> </a:t>
            </a:r>
            <a:r>
              <a:rPr sz="2400" spc="-10" dirty="0">
                <a:latin typeface="Arial"/>
                <a:cs typeface="Arial"/>
              </a:rPr>
              <a:t>e</a:t>
            </a:r>
            <a:r>
              <a:rPr sz="2400" spc="0" dirty="0">
                <a:latin typeface="Arial"/>
                <a:cs typeface="Arial"/>
              </a:rPr>
              <a:t>ach </a:t>
            </a:r>
            <a:r>
              <a:rPr sz="2400" spc="0" dirty="0" err="1">
                <a:latin typeface="Arial"/>
                <a:cs typeface="Arial"/>
              </a:rPr>
              <a:t>piconet</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Bluetooth</a:t>
            </a:r>
            <a:r>
              <a:rPr sz="2400" spc="15" dirty="0">
                <a:latin typeface="Arial"/>
                <a:cs typeface="Arial"/>
              </a:rPr>
              <a:t> </a:t>
            </a:r>
            <a:r>
              <a:rPr sz="2400" spc="0" dirty="0">
                <a:latin typeface="Arial"/>
                <a:cs typeface="Arial"/>
              </a:rPr>
              <a:t>device</a:t>
            </a:r>
            <a:r>
              <a:rPr sz="2400" spc="10" dirty="0">
                <a:latin typeface="Arial"/>
                <a:cs typeface="Arial"/>
              </a:rPr>
              <a:t> </a:t>
            </a:r>
            <a:r>
              <a:rPr sz="2400" spc="0" dirty="0">
                <a:latin typeface="Arial"/>
                <a:cs typeface="Arial"/>
              </a:rPr>
              <a:t>can</a:t>
            </a:r>
            <a:r>
              <a:rPr sz="2400" spc="15" dirty="0">
                <a:latin typeface="Arial"/>
                <a:cs typeface="Arial"/>
              </a:rPr>
              <a:t> </a:t>
            </a:r>
            <a:r>
              <a:rPr sz="2400" spc="0" dirty="0">
                <a:latin typeface="Arial"/>
                <a:cs typeface="Arial"/>
              </a:rPr>
              <a:t>be a slave</a:t>
            </a:r>
            <a:r>
              <a:rPr sz="2400" spc="1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seve</a:t>
            </a:r>
            <a:r>
              <a:rPr sz="2400" spc="5" dirty="0">
                <a:latin typeface="Arial"/>
                <a:cs typeface="Arial"/>
              </a:rPr>
              <a:t>r</a:t>
            </a:r>
            <a:r>
              <a:rPr sz="2400" spc="0" dirty="0">
                <a:latin typeface="Arial"/>
                <a:cs typeface="Arial"/>
              </a:rPr>
              <a:t>al</a:t>
            </a:r>
            <a:r>
              <a:rPr sz="2400" spc="5" dirty="0">
                <a:latin typeface="Arial"/>
                <a:cs typeface="Arial"/>
              </a:rPr>
              <a:t> </a:t>
            </a:r>
            <a:r>
              <a:rPr sz="2400" spc="0" dirty="0">
                <a:latin typeface="Arial"/>
                <a:cs typeface="Arial"/>
              </a:rPr>
              <a:t>piconets,</a:t>
            </a:r>
            <a:endParaRPr sz="2400" dirty="0">
              <a:latin typeface="Arial"/>
              <a:cs typeface="Arial"/>
            </a:endParaRPr>
          </a:p>
          <a:p>
            <a:pPr marL="355600">
              <a:lnSpc>
                <a:spcPts val="2855"/>
              </a:lnSpc>
            </a:pPr>
            <a:r>
              <a:rPr sz="2400" dirty="0">
                <a:latin typeface="Arial"/>
                <a:cs typeface="Arial"/>
              </a:rPr>
              <a:t>but master </a:t>
            </a:r>
            <a:r>
              <a:rPr sz="2400" spc="-10" dirty="0">
                <a:latin typeface="Arial"/>
                <a:cs typeface="Arial"/>
              </a:rPr>
              <a:t>i</a:t>
            </a:r>
            <a:r>
              <a:rPr sz="2400" spc="0" dirty="0">
                <a:latin typeface="Arial"/>
                <a:cs typeface="Arial"/>
              </a:rPr>
              <a:t>n only</a:t>
            </a:r>
            <a:r>
              <a:rPr sz="2400" spc="10" dirty="0">
                <a:latin typeface="Arial"/>
                <a:cs typeface="Arial"/>
              </a:rPr>
              <a:t> </a:t>
            </a:r>
            <a:r>
              <a:rPr sz="2400" spc="0" dirty="0">
                <a:latin typeface="Arial"/>
                <a:cs typeface="Arial"/>
              </a:rPr>
              <a:t>one</a:t>
            </a:r>
            <a:endParaRPr sz="24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310005">
              <a:lnSpc>
                <a:spcPts val="4285"/>
              </a:lnSpc>
            </a:pPr>
            <a:r>
              <a:rPr sz="3600" dirty="0">
                <a:solidFill>
                  <a:srgbClr val="116B8F"/>
                </a:solidFill>
                <a:latin typeface="Arial"/>
                <a:cs typeface="Arial"/>
              </a:rPr>
              <a:t>Hop</a:t>
            </a:r>
            <a:r>
              <a:rPr sz="3600" spc="5" dirty="0">
                <a:solidFill>
                  <a:srgbClr val="116B8F"/>
                </a:solidFill>
                <a:latin typeface="Arial"/>
                <a:cs typeface="Arial"/>
              </a:rPr>
              <a:t>p</a:t>
            </a:r>
            <a:r>
              <a:rPr sz="3600" spc="0" dirty="0">
                <a:solidFill>
                  <a:srgbClr val="116B8F"/>
                </a:solidFill>
                <a:latin typeface="Arial"/>
                <a:cs typeface="Arial"/>
              </a:rPr>
              <a:t>ing</a:t>
            </a:r>
            <a:r>
              <a:rPr sz="3600" spc="-20" dirty="0">
                <a:solidFill>
                  <a:srgbClr val="116B8F"/>
                </a:solidFill>
                <a:latin typeface="Arial"/>
                <a:cs typeface="Arial"/>
              </a:rPr>
              <a:t> </a:t>
            </a:r>
            <a:r>
              <a:rPr sz="3600" spc="0" dirty="0">
                <a:solidFill>
                  <a:srgbClr val="116B8F"/>
                </a:solidFill>
                <a:latin typeface="Arial"/>
                <a:cs typeface="Arial"/>
              </a:rPr>
              <a:t>Pattern</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157</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507605" cy="438721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Devices</a:t>
            </a:r>
            <a:r>
              <a:rPr sz="2400" spc="25" dirty="0">
                <a:latin typeface="Arial"/>
                <a:cs typeface="Arial"/>
              </a:rPr>
              <a:t> </a:t>
            </a:r>
            <a:r>
              <a:rPr sz="2400" spc="0" dirty="0">
                <a:latin typeface="Arial"/>
                <a:cs typeface="Arial"/>
              </a:rPr>
              <a:t>in a </a:t>
            </a:r>
            <a:r>
              <a:rPr sz="2400" spc="0" dirty="0" err="1">
                <a:latin typeface="Arial"/>
                <a:cs typeface="Arial"/>
              </a:rPr>
              <a:t>piconet</a:t>
            </a:r>
            <a:r>
              <a:rPr sz="2400" spc="20" dirty="0">
                <a:latin typeface="Arial"/>
                <a:cs typeface="Arial"/>
              </a:rPr>
              <a:t> </a:t>
            </a:r>
            <a:r>
              <a:rPr sz="2400" spc="0" dirty="0">
                <a:latin typeface="Arial"/>
                <a:cs typeface="Arial"/>
              </a:rPr>
              <a:t>use a specific</a:t>
            </a:r>
            <a:r>
              <a:rPr sz="2400" spc="10"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equency</a:t>
            </a:r>
            <a:endParaRPr sz="2400" dirty="0">
              <a:latin typeface="Arial"/>
              <a:cs typeface="Arial"/>
            </a:endParaRPr>
          </a:p>
          <a:p>
            <a:pPr marL="355600">
              <a:lnSpc>
                <a:spcPct val="100000"/>
              </a:lnSpc>
            </a:pPr>
            <a:r>
              <a:rPr sz="2400" dirty="0">
                <a:latin typeface="Arial"/>
                <a:cs typeface="Arial"/>
              </a:rPr>
              <a:t>hopp</a:t>
            </a:r>
            <a:r>
              <a:rPr sz="2400" spc="-10" dirty="0">
                <a:latin typeface="Arial"/>
                <a:cs typeface="Arial"/>
              </a:rPr>
              <a:t>i</a:t>
            </a:r>
            <a:r>
              <a:rPr sz="2400" spc="0" dirty="0">
                <a:latin typeface="Arial"/>
                <a:cs typeface="Arial"/>
              </a:rPr>
              <a:t>ng</a:t>
            </a:r>
            <a:r>
              <a:rPr sz="2400" spc="35" dirty="0">
                <a:latin typeface="Arial"/>
                <a:cs typeface="Arial"/>
              </a:rPr>
              <a:t> </a:t>
            </a:r>
            <a:r>
              <a:rPr sz="2400" spc="0" dirty="0">
                <a:latin typeface="Arial"/>
                <a:cs typeface="Arial"/>
              </a:rPr>
              <a:t>pattern</a:t>
            </a:r>
            <a:endParaRPr sz="2400" dirty="0">
              <a:latin typeface="Arial"/>
              <a:cs typeface="Arial"/>
            </a:endParaRPr>
          </a:p>
          <a:p>
            <a:pPr>
              <a:lnSpc>
                <a:spcPts val="550"/>
              </a:lnSpc>
              <a:spcBef>
                <a:spcPts val="25"/>
              </a:spcBef>
            </a:pPr>
            <a:endParaRPr sz="550" dirty="0"/>
          </a:p>
          <a:p>
            <a:pPr marL="355600" indent="-343535">
              <a:lnSpc>
                <a:spcPct val="100000"/>
              </a:lnSpc>
              <a:buFont typeface="Arial"/>
              <a:buChar char="•"/>
              <a:tabLst>
                <a:tab pos="355600" algn="l"/>
              </a:tabLst>
            </a:pPr>
            <a:r>
              <a:rPr sz="2400" dirty="0">
                <a:latin typeface="Arial"/>
                <a:cs typeface="Arial"/>
              </a:rPr>
              <a:t>Patte</a:t>
            </a:r>
            <a:r>
              <a:rPr sz="2400" spc="5" dirty="0">
                <a:latin typeface="Arial"/>
                <a:cs typeface="Arial"/>
              </a:rPr>
              <a:t>r</a:t>
            </a:r>
            <a:r>
              <a:rPr sz="2400" spc="0" dirty="0">
                <a:latin typeface="Arial"/>
                <a:cs typeface="Arial"/>
              </a:rPr>
              <a:t>n</a:t>
            </a:r>
            <a:r>
              <a:rPr sz="2400" spc="-10" dirty="0">
                <a:latin typeface="Arial"/>
                <a:cs typeface="Arial"/>
              </a:rPr>
              <a:t> </a:t>
            </a:r>
            <a:r>
              <a:rPr sz="2400" spc="0" dirty="0">
                <a:latin typeface="Arial"/>
                <a:cs typeface="Arial"/>
              </a:rPr>
              <a:t>is algorith</a:t>
            </a:r>
            <a:r>
              <a:rPr sz="2400" spc="5" dirty="0">
                <a:latin typeface="Arial"/>
                <a:cs typeface="Arial"/>
              </a:rPr>
              <a:t>m</a:t>
            </a:r>
            <a:r>
              <a:rPr sz="2400" spc="0" dirty="0">
                <a:latin typeface="Arial"/>
                <a:cs typeface="Arial"/>
              </a:rPr>
              <a:t>ica</a:t>
            </a:r>
            <a:r>
              <a:rPr sz="2400" spc="-10" dirty="0">
                <a:latin typeface="Arial"/>
                <a:cs typeface="Arial"/>
              </a:rPr>
              <a:t>l</a:t>
            </a:r>
            <a:r>
              <a:rPr sz="2400" spc="0" dirty="0">
                <a:latin typeface="Arial"/>
                <a:cs typeface="Arial"/>
              </a:rPr>
              <a:t>ly</a:t>
            </a:r>
            <a:r>
              <a:rPr sz="2400" spc="45" dirty="0">
                <a:latin typeface="Arial"/>
                <a:cs typeface="Arial"/>
              </a:rPr>
              <a:t> </a:t>
            </a:r>
            <a:r>
              <a:rPr sz="2400" spc="0" dirty="0">
                <a:latin typeface="Arial"/>
                <a:cs typeface="Arial"/>
              </a:rPr>
              <a:t>dete</a:t>
            </a:r>
            <a:r>
              <a:rPr sz="2400" spc="5" dirty="0">
                <a:latin typeface="Arial"/>
                <a:cs typeface="Arial"/>
              </a:rPr>
              <a:t>r</a:t>
            </a:r>
            <a:r>
              <a:rPr sz="2400" spc="0" dirty="0">
                <a:latin typeface="Arial"/>
                <a:cs typeface="Arial"/>
              </a:rPr>
              <a:t>mined</a:t>
            </a:r>
            <a:r>
              <a:rPr sz="2400" spc="15" dirty="0">
                <a:latin typeface="Arial"/>
                <a:cs typeface="Arial"/>
              </a:rPr>
              <a:t> </a:t>
            </a:r>
            <a:r>
              <a:rPr sz="2400" spc="0" dirty="0">
                <a:latin typeface="Arial"/>
                <a:cs typeface="Arial"/>
              </a:rPr>
              <a:t>by certain </a:t>
            </a:r>
            <a:r>
              <a:rPr sz="2400" spc="5" dirty="0">
                <a:latin typeface="Arial"/>
                <a:cs typeface="Arial"/>
              </a:rPr>
              <a:t>f</a:t>
            </a:r>
            <a:r>
              <a:rPr sz="2400" spc="0" dirty="0">
                <a:latin typeface="Arial"/>
                <a:cs typeface="Arial"/>
              </a:rPr>
              <a:t>ie</a:t>
            </a:r>
            <a:r>
              <a:rPr sz="2400" spc="-10" dirty="0">
                <a:latin typeface="Arial"/>
                <a:cs typeface="Arial"/>
              </a:rPr>
              <a:t>l</a:t>
            </a:r>
            <a:r>
              <a:rPr sz="2400" spc="0" dirty="0">
                <a:latin typeface="Arial"/>
                <a:cs typeface="Arial"/>
              </a:rPr>
              <a:t>ds</a:t>
            </a:r>
            <a:endParaRPr sz="2400" dirty="0">
              <a:latin typeface="Arial"/>
              <a:cs typeface="Arial"/>
            </a:endParaRPr>
          </a:p>
          <a:p>
            <a:pPr>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address</a:t>
            </a:r>
            <a:r>
              <a:rPr sz="2400" spc="15" dirty="0">
                <a:latin typeface="Arial"/>
                <a:cs typeface="Arial"/>
              </a:rPr>
              <a:t> </a:t>
            </a:r>
            <a:r>
              <a:rPr sz="2400" spc="0" dirty="0">
                <a:latin typeface="Arial"/>
                <a:cs typeface="Arial"/>
              </a:rPr>
              <a:t>and clock</a:t>
            </a:r>
            <a:r>
              <a:rPr sz="2400" spc="20" dirty="0">
                <a:latin typeface="Arial"/>
                <a:cs typeface="Arial"/>
              </a:rPr>
              <a:t> </a:t>
            </a:r>
            <a:r>
              <a:rPr sz="2400" spc="0" dirty="0">
                <a:latin typeface="Arial"/>
                <a:cs typeface="Arial"/>
              </a:rPr>
              <a:t>of the mas</a:t>
            </a:r>
            <a:r>
              <a:rPr sz="2400" spc="5" dirty="0">
                <a:latin typeface="Arial"/>
                <a:cs typeface="Arial"/>
              </a:rPr>
              <a:t>t</a:t>
            </a:r>
            <a:r>
              <a:rPr sz="2400" spc="0" dirty="0">
                <a:latin typeface="Arial"/>
                <a:cs typeface="Arial"/>
              </a:rPr>
              <a:t>er.</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It</a:t>
            </a:r>
            <a:r>
              <a:rPr sz="2400" spc="-15" dirty="0">
                <a:latin typeface="Arial"/>
                <a:cs typeface="Arial"/>
              </a:rPr>
              <a:t> </a:t>
            </a:r>
            <a:r>
              <a:rPr sz="2400" spc="0" dirty="0">
                <a:latin typeface="Arial"/>
                <a:cs typeface="Arial"/>
              </a:rPr>
              <a:t>is a pseud</a:t>
            </a:r>
            <a:r>
              <a:rPr sz="2400" spc="-20" dirty="0">
                <a:latin typeface="Arial"/>
                <a:cs typeface="Arial"/>
              </a:rPr>
              <a:t>o</a:t>
            </a:r>
            <a:r>
              <a:rPr sz="2400" spc="0" dirty="0">
                <a:latin typeface="Arial"/>
                <a:cs typeface="Arial"/>
              </a:rPr>
              <a:t>-random</a:t>
            </a:r>
            <a:r>
              <a:rPr sz="2400" spc="45" dirty="0">
                <a:latin typeface="Arial"/>
                <a:cs typeface="Arial"/>
              </a:rPr>
              <a:t> </a:t>
            </a:r>
            <a:r>
              <a:rPr sz="2400" spc="0" dirty="0">
                <a:latin typeface="Arial"/>
                <a:cs typeface="Arial"/>
              </a:rPr>
              <a:t>orde</a:t>
            </a:r>
            <a:r>
              <a:rPr sz="2400" spc="5" dirty="0">
                <a:latin typeface="Arial"/>
                <a:cs typeface="Arial"/>
              </a:rPr>
              <a:t>r</a:t>
            </a:r>
            <a:r>
              <a:rPr sz="2400" spc="0" dirty="0">
                <a:latin typeface="Arial"/>
                <a:cs typeface="Arial"/>
              </a:rPr>
              <a:t>ing</a:t>
            </a:r>
            <a:r>
              <a:rPr sz="2400" spc="5" dirty="0">
                <a:latin typeface="Arial"/>
                <a:cs typeface="Arial"/>
              </a:rPr>
              <a:t> </a:t>
            </a:r>
            <a:r>
              <a:rPr sz="2400" spc="0" dirty="0">
                <a:latin typeface="Arial"/>
                <a:cs typeface="Arial"/>
              </a:rPr>
              <a:t>of the 79</a:t>
            </a:r>
            <a:endParaRPr sz="2400" dirty="0">
              <a:latin typeface="Arial"/>
              <a:cs typeface="Arial"/>
            </a:endParaRPr>
          </a:p>
          <a:p>
            <a:pPr marL="756285">
              <a:lnSpc>
                <a:spcPct val="100000"/>
              </a:lnSpc>
            </a:pPr>
            <a:r>
              <a:rPr sz="2400" dirty="0">
                <a:latin typeface="Arial"/>
                <a:cs typeface="Arial"/>
              </a:rPr>
              <a:t>frequenc</a:t>
            </a:r>
            <a:r>
              <a:rPr sz="2400" spc="-10" dirty="0">
                <a:latin typeface="Arial"/>
                <a:cs typeface="Arial"/>
              </a:rPr>
              <a:t>i</a:t>
            </a:r>
            <a:r>
              <a:rPr sz="2400" spc="0" dirty="0">
                <a:latin typeface="Arial"/>
                <a:cs typeface="Arial"/>
              </a:rPr>
              <a:t>es</a:t>
            </a:r>
            <a:r>
              <a:rPr sz="2400" spc="25" dirty="0">
                <a:latin typeface="Arial"/>
                <a:cs typeface="Arial"/>
              </a:rPr>
              <a:t> </a:t>
            </a:r>
            <a:r>
              <a:rPr sz="2400" spc="0" dirty="0">
                <a:latin typeface="Arial"/>
                <a:cs typeface="Arial"/>
              </a:rPr>
              <a:t>in the</a:t>
            </a:r>
            <a:r>
              <a:rPr sz="2400" spc="-10" dirty="0">
                <a:latin typeface="Arial"/>
                <a:cs typeface="Arial"/>
              </a:rPr>
              <a:t> </a:t>
            </a:r>
            <a:r>
              <a:rPr sz="2400" spc="0" dirty="0">
                <a:latin typeface="Arial"/>
                <a:cs typeface="Arial"/>
              </a:rPr>
              <a:t>ISM ban</a:t>
            </a:r>
            <a:r>
              <a:rPr sz="2400" spc="-10" dirty="0">
                <a:latin typeface="Arial"/>
                <a:cs typeface="Arial"/>
              </a:rPr>
              <a:t>d</a:t>
            </a:r>
            <a:r>
              <a:rPr sz="2400" spc="0" dirty="0">
                <a:latin typeface="Arial"/>
                <a:cs typeface="Arial"/>
              </a:rPr>
              <a:t>.</a:t>
            </a:r>
            <a:endParaRPr sz="2400" dirty="0">
              <a:latin typeface="Arial"/>
              <a:cs typeface="Arial"/>
            </a:endParaRPr>
          </a:p>
          <a:p>
            <a:pPr>
              <a:lnSpc>
                <a:spcPts val="550"/>
              </a:lnSpc>
              <a:spcBef>
                <a:spcPts val="25"/>
              </a:spcBef>
            </a:pPr>
            <a:endParaRPr sz="550" dirty="0"/>
          </a:p>
          <a:p>
            <a:pPr marL="756285" marR="12700" lvl="1" indent="-287020">
              <a:lnSpc>
                <a:spcPct val="100000"/>
              </a:lnSpc>
              <a:buFont typeface="Arial"/>
              <a:buChar char="–"/>
              <a:tabLst>
                <a:tab pos="756285" algn="l"/>
              </a:tabLst>
            </a:pPr>
            <a:r>
              <a:rPr sz="2400" spc="0" dirty="0">
                <a:latin typeface="Arial"/>
                <a:cs typeface="Arial"/>
              </a:rPr>
              <a:t>The hopping</a:t>
            </a:r>
            <a:r>
              <a:rPr sz="2400" spc="35" dirty="0">
                <a:latin typeface="Arial"/>
                <a:cs typeface="Arial"/>
              </a:rPr>
              <a:t> </a:t>
            </a:r>
            <a:r>
              <a:rPr sz="2400" spc="0" dirty="0">
                <a:latin typeface="Arial"/>
                <a:cs typeface="Arial"/>
              </a:rPr>
              <a:t>pat</a:t>
            </a:r>
            <a:r>
              <a:rPr sz="2400" spc="5" dirty="0">
                <a:latin typeface="Arial"/>
                <a:cs typeface="Arial"/>
              </a:rPr>
              <a:t>t</a:t>
            </a:r>
            <a:r>
              <a:rPr sz="2400" spc="0" dirty="0">
                <a:latin typeface="Arial"/>
                <a:cs typeface="Arial"/>
              </a:rPr>
              <a:t>ern may </a:t>
            </a:r>
            <a:r>
              <a:rPr sz="2400" spc="-10" dirty="0">
                <a:latin typeface="Arial"/>
                <a:cs typeface="Arial"/>
              </a:rPr>
              <a:t>b</a:t>
            </a:r>
            <a:r>
              <a:rPr sz="2400" spc="0" dirty="0">
                <a:latin typeface="Arial"/>
                <a:cs typeface="Arial"/>
              </a:rPr>
              <a:t>e adap</a:t>
            </a:r>
            <a:r>
              <a:rPr sz="2400" spc="5" dirty="0">
                <a:latin typeface="Arial"/>
                <a:cs typeface="Arial"/>
              </a:rPr>
              <a:t>t</a:t>
            </a:r>
            <a:r>
              <a:rPr sz="2400" spc="0" dirty="0">
                <a:latin typeface="Arial"/>
                <a:cs typeface="Arial"/>
              </a:rPr>
              <a:t>ed</a:t>
            </a:r>
            <a:r>
              <a:rPr sz="2400" spc="25" dirty="0">
                <a:latin typeface="Arial"/>
                <a:cs typeface="Arial"/>
              </a:rPr>
              <a:t> </a:t>
            </a:r>
            <a:r>
              <a:rPr sz="2400" spc="0" dirty="0">
                <a:latin typeface="Arial"/>
                <a:cs typeface="Arial"/>
              </a:rPr>
              <a:t>to</a:t>
            </a:r>
            <a:r>
              <a:rPr sz="2400" spc="-15" dirty="0">
                <a:latin typeface="Arial"/>
                <a:cs typeface="Arial"/>
              </a:rPr>
              <a:t> </a:t>
            </a:r>
            <a:r>
              <a:rPr sz="2400" spc="0" dirty="0">
                <a:latin typeface="Arial"/>
                <a:cs typeface="Arial"/>
              </a:rPr>
              <a:t>e</a:t>
            </a:r>
            <a:r>
              <a:rPr sz="2400" spc="-10" dirty="0">
                <a:latin typeface="Arial"/>
                <a:cs typeface="Arial"/>
              </a:rPr>
              <a:t>x</a:t>
            </a:r>
            <a:r>
              <a:rPr sz="2400" spc="0" dirty="0">
                <a:latin typeface="Arial"/>
                <a:cs typeface="Arial"/>
              </a:rPr>
              <a:t>clude</a:t>
            </a:r>
            <a:r>
              <a:rPr sz="2400" spc="35" dirty="0">
                <a:latin typeface="Arial"/>
                <a:cs typeface="Arial"/>
              </a:rPr>
              <a:t> </a:t>
            </a:r>
            <a:r>
              <a:rPr sz="2400" spc="0" dirty="0">
                <a:latin typeface="Arial"/>
                <a:cs typeface="Arial"/>
              </a:rPr>
              <a:t>a por</a:t>
            </a:r>
            <a:r>
              <a:rPr sz="2400" spc="5" dirty="0">
                <a:latin typeface="Arial"/>
                <a:cs typeface="Arial"/>
              </a:rPr>
              <a:t>t</a:t>
            </a:r>
            <a:r>
              <a:rPr sz="2400" spc="0" dirty="0">
                <a:latin typeface="Arial"/>
                <a:cs typeface="Arial"/>
              </a:rPr>
              <a:t>ion</a:t>
            </a:r>
            <a:r>
              <a:rPr sz="2400" spc="5" dirty="0">
                <a:latin typeface="Arial"/>
                <a:cs typeface="Arial"/>
              </a:rPr>
              <a:t> </a:t>
            </a:r>
            <a:r>
              <a:rPr sz="2400" spc="0" dirty="0">
                <a:latin typeface="Arial"/>
                <a:cs typeface="Arial"/>
              </a:rPr>
              <a:t>of the frequencies</a:t>
            </a:r>
            <a:r>
              <a:rPr sz="2400" spc="20" dirty="0">
                <a:latin typeface="Arial"/>
                <a:cs typeface="Arial"/>
              </a:rPr>
              <a:t> </a:t>
            </a:r>
            <a:r>
              <a:rPr sz="2400" spc="0" dirty="0">
                <a:latin typeface="Arial"/>
                <a:cs typeface="Arial"/>
              </a:rPr>
              <a:t>that</a:t>
            </a:r>
            <a:r>
              <a:rPr sz="2400" spc="-15" dirty="0">
                <a:latin typeface="Arial"/>
                <a:cs typeface="Arial"/>
              </a:rPr>
              <a:t> </a:t>
            </a:r>
            <a:r>
              <a:rPr sz="2400" spc="0" dirty="0">
                <a:latin typeface="Arial"/>
                <a:cs typeface="Arial"/>
              </a:rPr>
              <a:t>are</a:t>
            </a:r>
            <a:r>
              <a:rPr sz="2400" spc="5" dirty="0">
                <a:latin typeface="Arial"/>
                <a:cs typeface="Arial"/>
              </a:rPr>
              <a:t> </a:t>
            </a:r>
            <a:r>
              <a:rPr sz="2400" spc="0" dirty="0">
                <a:latin typeface="Arial"/>
                <a:cs typeface="Arial"/>
              </a:rPr>
              <a:t>used by inter</a:t>
            </a:r>
            <a:r>
              <a:rPr sz="2400" spc="5" dirty="0">
                <a:latin typeface="Arial"/>
                <a:cs typeface="Arial"/>
              </a:rPr>
              <a:t>f</a:t>
            </a:r>
            <a:r>
              <a:rPr sz="2400" spc="0" dirty="0">
                <a:latin typeface="Arial"/>
                <a:cs typeface="Arial"/>
              </a:rPr>
              <a:t>ering</a:t>
            </a:r>
            <a:r>
              <a:rPr sz="2400" spc="10" dirty="0">
                <a:latin typeface="Arial"/>
                <a:cs typeface="Arial"/>
              </a:rPr>
              <a:t> </a:t>
            </a:r>
            <a:r>
              <a:rPr sz="2400" spc="0" dirty="0">
                <a:latin typeface="Arial"/>
                <a:cs typeface="Arial"/>
              </a:rPr>
              <a:t>devices.</a:t>
            </a:r>
            <a:endParaRPr sz="2400" dirty="0">
              <a:latin typeface="Arial"/>
              <a:cs typeface="Arial"/>
            </a:endParaRPr>
          </a:p>
          <a:p>
            <a:pPr lvl="1">
              <a:lnSpc>
                <a:spcPts val="550"/>
              </a:lnSpc>
              <a:spcBef>
                <a:spcPts val="28"/>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improves</a:t>
            </a:r>
            <a:r>
              <a:rPr sz="2400" spc="15" dirty="0">
                <a:latin typeface="Arial"/>
                <a:cs typeface="Arial"/>
              </a:rPr>
              <a:t> </a:t>
            </a:r>
            <a:r>
              <a:rPr sz="2400" spc="0" dirty="0">
                <a:latin typeface="Arial"/>
                <a:cs typeface="Arial"/>
              </a:rPr>
              <a:t>c</a:t>
            </a:r>
            <a:r>
              <a:rPr sz="2400" spc="-15" dirty="0">
                <a:latin typeface="Arial"/>
                <a:cs typeface="Arial"/>
              </a:rPr>
              <a:t>o</a:t>
            </a:r>
            <a:r>
              <a:rPr sz="2400" spc="0" dirty="0">
                <a:latin typeface="Arial"/>
                <a:cs typeface="Arial"/>
              </a:rPr>
              <a:t>-e</a:t>
            </a:r>
            <a:r>
              <a:rPr sz="2400" spc="-15" dirty="0">
                <a:latin typeface="Arial"/>
                <a:cs typeface="Arial"/>
              </a:rPr>
              <a:t>x</a:t>
            </a:r>
            <a:r>
              <a:rPr sz="2400" spc="0" dirty="0">
                <a:latin typeface="Arial"/>
                <a:cs typeface="Arial"/>
              </a:rPr>
              <a:t>istence</a:t>
            </a:r>
            <a:r>
              <a:rPr sz="2400" spc="2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 static (no</a:t>
            </a:r>
            <a:r>
              <a:rPr sz="2400" spc="-35" dirty="0">
                <a:latin typeface="Arial"/>
                <a:cs typeface="Arial"/>
              </a:rPr>
              <a:t>n</a:t>
            </a:r>
            <a:r>
              <a:rPr sz="2400" spc="0" dirty="0">
                <a:latin typeface="Arial"/>
                <a:cs typeface="Arial"/>
              </a:rPr>
              <a:t>-hopp</a:t>
            </a:r>
            <a:r>
              <a:rPr sz="2400" spc="-10" dirty="0">
                <a:latin typeface="Arial"/>
                <a:cs typeface="Arial"/>
              </a:rPr>
              <a:t>i</a:t>
            </a:r>
            <a:r>
              <a:rPr sz="2400" spc="0" dirty="0">
                <a:latin typeface="Arial"/>
                <a:cs typeface="Arial"/>
              </a:rPr>
              <a:t>ng)</a:t>
            </a:r>
            <a:endParaRPr sz="2400" dirty="0">
              <a:latin typeface="Arial"/>
              <a:cs typeface="Arial"/>
            </a:endParaRPr>
          </a:p>
          <a:p>
            <a:pPr marL="756285">
              <a:lnSpc>
                <a:spcPts val="2855"/>
              </a:lnSpc>
            </a:pPr>
            <a:r>
              <a:rPr sz="2400" dirty="0">
                <a:latin typeface="Arial"/>
                <a:cs typeface="Arial"/>
              </a:rPr>
              <a:t>ISM</a:t>
            </a:r>
            <a:r>
              <a:rPr sz="2400" spc="-15" dirty="0">
                <a:latin typeface="Arial"/>
                <a:cs typeface="Arial"/>
              </a:rPr>
              <a:t> </a:t>
            </a:r>
            <a:r>
              <a:rPr sz="2400" spc="0" dirty="0">
                <a:latin typeface="Arial"/>
                <a:cs typeface="Arial"/>
              </a:rPr>
              <a:t>syste</a:t>
            </a:r>
            <a:r>
              <a:rPr sz="2400" spc="5" dirty="0">
                <a:latin typeface="Arial"/>
                <a:cs typeface="Arial"/>
              </a:rPr>
              <a:t>m</a:t>
            </a:r>
            <a:r>
              <a:rPr sz="2400" spc="0" dirty="0">
                <a:latin typeface="Arial"/>
                <a:cs typeface="Arial"/>
              </a:rPr>
              <a:t>s </a:t>
            </a:r>
            <a:r>
              <a:rPr sz="2400" spc="-10" dirty="0">
                <a:latin typeface="Arial"/>
                <a:cs typeface="Arial"/>
              </a:rPr>
              <a:t>w</a:t>
            </a:r>
            <a:r>
              <a:rPr sz="2400" spc="0" dirty="0">
                <a:latin typeface="Arial"/>
                <a:cs typeface="Arial"/>
              </a:rPr>
              <a:t>hen</a:t>
            </a:r>
            <a:r>
              <a:rPr sz="2400" spc="10" dirty="0">
                <a:latin typeface="Arial"/>
                <a:cs typeface="Arial"/>
              </a:rPr>
              <a:t> </a:t>
            </a:r>
            <a:r>
              <a:rPr sz="2400" spc="0" dirty="0">
                <a:latin typeface="Arial"/>
                <a:cs typeface="Arial"/>
              </a:rPr>
              <a:t>these a</a:t>
            </a:r>
            <a:r>
              <a:rPr sz="2400" spc="5" dirty="0">
                <a:latin typeface="Arial"/>
                <a:cs typeface="Arial"/>
              </a:rPr>
              <a:t>r</a:t>
            </a:r>
            <a:r>
              <a:rPr sz="2400" spc="0" dirty="0">
                <a:latin typeface="Arial"/>
                <a:cs typeface="Arial"/>
              </a:rPr>
              <a:t>e c</a:t>
            </a:r>
            <a:r>
              <a:rPr sz="2400" spc="-30" dirty="0">
                <a:latin typeface="Arial"/>
                <a:cs typeface="Arial"/>
              </a:rPr>
              <a:t>o</a:t>
            </a:r>
            <a:r>
              <a:rPr sz="2400" spc="5" dirty="0">
                <a:latin typeface="Arial"/>
                <a:cs typeface="Arial"/>
              </a:rPr>
              <a:t>-</a:t>
            </a:r>
            <a:r>
              <a:rPr sz="2400" spc="0" dirty="0">
                <a:latin typeface="Arial"/>
                <a:cs typeface="Arial"/>
              </a:rPr>
              <a:t>located</a:t>
            </a:r>
            <a:endParaRPr sz="24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76705">
              <a:lnSpc>
                <a:spcPts val="4285"/>
              </a:lnSpc>
            </a:pPr>
            <a:r>
              <a:rPr sz="3600" dirty="0">
                <a:solidFill>
                  <a:srgbClr val="116B8F"/>
                </a:solidFill>
                <a:latin typeface="Arial"/>
                <a:cs typeface="Arial"/>
              </a:rPr>
              <a:t>Send</a:t>
            </a:r>
            <a:r>
              <a:rPr sz="3600" spc="5" dirty="0">
                <a:solidFill>
                  <a:srgbClr val="116B8F"/>
                </a:solidFill>
                <a:latin typeface="Arial"/>
                <a:cs typeface="Arial"/>
              </a:rPr>
              <a:t>i</a:t>
            </a:r>
            <a:r>
              <a:rPr sz="3600" spc="0" dirty="0">
                <a:solidFill>
                  <a:srgbClr val="116B8F"/>
                </a:solidFill>
                <a:latin typeface="Arial"/>
                <a:cs typeface="Arial"/>
              </a:rPr>
              <a:t>ng</a:t>
            </a:r>
            <a:r>
              <a:rPr sz="3600" spc="-30" dirty="0">
                <a:solidFill>
                  <a:srgbClr val="116B8F"/>
                </a:solidFill>
                <a:latin typeface="Arial"/>
                <a:cs typeface="Arial"/>
              </a:rPr>
              <a:t> </a:t>
            </a:r>
            <a:r>
              <a:rPr sz="3600" spc="0" dirty="0">
                <a:solidFill>
                  <a:srgbClr val="116B8F"/>
                </a:solidFill>
                <a:latin typeface="Arial"/>
                <a:cs typeface="Arial"/>
              </a:rPr>
              <a:t>Data</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158</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543165" cy="3948429"/>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The physical</a:t>
            </a:r>
            <a:r>
              <a:rPr sz="2400" spc="20" dirty="0">
                <a:latin typeface="Arial"/>
                <a:cs typeface="Arial"/>
              </a:rPr>
              <a:t> </a:t>
            </a:r>
            <a:r>
              <a:rPr sz="2400" spc="0" dirty="0">
                <a:latin typeface="Arial"/>
                <a:cs typeface="Arial"/>
              </a:rPr>
              <a:t>channel</a:t>
            </a:r>
            <a:r>
              <a:rPr sz="2400" spc="20" dirty="0">
                <a:latin typeface="Arial"/>
                <a:cs typeface="Arial"/>
              </a:rPr>
              <a:t> </a:t>
            </a:r>
            <a:r>
              <a:rPr sz="2400" spc="0" dirty="0">
                <a:latin typeface="Arial"/>
                <a:cs typeface="Arial"/>
              </a:rPr>
              <a:t>is su</a:t>
            </a:r>
            <a:r>
              <a:rPr sz="2400" spc="-30" dirty="0">
                <a:latin typeface="Arial"/>
                <a:cs typeface="Arial"/>
              </a:rPr>
              <a:t>b</a:t>
            </a:r>
            <a:r>
              <a:rPr sz="2400" spc="0" dirty="0">
                <a:latin typeface="Arial"/>
                <a:cs typeface="Arial"/>
              </a:rPr>
              <a:t>-divi</a:t>
            </a:r>
            <a:r>
              <a:rPr sz="2400" spc="-10" dirty="0">
                <a:latin typeface="Arial"/>
                <a:cs typeface="Arial"/>
              </a:rPr>
              <a:t>d</a:t>
            </a:r>
            <a:r>
              <a:rPr sz="2400" spc="0" dirty="0">
                <a:latin typeface="Arial"/>
                <a:cs typeface="Arial"/>
              </a:rPr>
              <a:t>ed</a:t>
            </a:r>
            <a:r>
              <a:rPr sz="2400" spc="50" dirty="0">
                <a:latin typeface="Arial"/>
                <a:cs typeface="Arial"/>
              </a:rPr>
              <a:t> </a:t>
            </a:r>
            <a:r>
              <a:rPr sz="2400" spc="0" dirty="0">
                <a:latin typeface="Arial"/>
                <a:cs typeface="Arial"/>
              </a:rPr>
              <a:t>into </a:t>
            </a:r>
            <a:r>
              <a:rPr sz="2400" spc="5" dirty="0">
                <a:latin typeface="Arial"/>
                <a:cs typeface="Arial"/>
              </a:rPr>
              <a:t>t</a:t>
            </a:r>
            <a:r>
              <a:rPr sz="2400" spc="0" dirty="0">
                <a:latin typeface="Arial"/>
                <a:cs typeface="Arial"/>
              </a:rPr>
              <a:t>ime un</a:t>
            </a:r>
            <a:r>
              <a:rPr sz="2400" spc="-10" dirty="0">
                <a:latin typeface="Arial"/>
                <a:cs typeface="Arial"/>
              </a:rPr>
              <a:t>i</a:t>
            </a:r>
            <a:r>
              <a:rPr sz="2400" spc="0" dirty="0">
                <a:latin typeface="Arial"/>
                <a:cs typeface="Arial"/>
              </a:rPr>
              <a:t>ts</a:t>
            </a:r>
            <a:endParaRPr sz="2400">
              <a:latin typeface="Arial"/>
              <a:cs typeface="Arial"/>
            </a:endParaRPr>
          </a:p>
          <a:p>
            <a:pPr marL="355600">
              <a:lnSpc>
                <a:spcPct val="100000"/>
              </a:lnSpc>
            </a:pPr>
            <a:r>
              <a:rPr sz="2400" dirty="0">
                <a:latin typeface="Arial"/>
                <a:cs typeface="Arial"/>
              </a:rPr>
              <a:t>known</a:t>
            </a:r>
            <a:r>
              <a:rPr sz="2400" spc="5" dirty="0">
                <a:latin typeface="Arial"/>
                <a:cs typeface="Arial"/>
              </a:rPr>
              <a:t> </a:t>
            </a:r>
            <a:r>
              <a:rPr sz="2400" spc="0" dirty="0">
                <a:latin typeface="Arial"/>
                <a:cs typeface="Arial"/>
              </a:rPr>
              <a:t>as slots.</a:t>
            </a:r>
            <a:endParaRPr sz="2400">
              <a:latin typeface="Arial"/>
              <a:cs typeface="Arial"/>
            </a:endParaRPr>
          </a:p>
          <a:p>
            <a:pPr>
              <a:lnSpc>
                <a:spcPts val="550"/>
              </a:lnSpc>
              <a:spcBef>
                <a:spcPts val="25"/>
              </a:spcBef>
            </a:pPr>
            <a:endParaRPr sz="550"/>
          </a:p>
          <a:p>
            <a:pPr marL="355600" marR="230504" indent="-343535">
              <a:lnSpc>
                <a:spcPct val="100000"/>
              </a:lnSpc>
              <a:buFont typeface="Arial"/>
              <a:buChar char="•"/>
              <a:tabLst>
                <a:tab pos="355600" algn="l"/>
              </a:tabLst>
            </a:pPr>
            <a:r>
              <a:rPr sz="2400" dirty="0">
                <a:latin typeface="Arial"/>
                <a:cs typeface="Arial"/>
              </a:rPr>
              <a:t>Data is transmit</a:t>
            </a:r>
            <a:r>
              <a:rPr sz="2400" spc="5" dirty="0">
                <a:latin typeface="Arial"/>
                <a:cs typeface="Arial"/>
              </a:rPr>
              <a:t>t</a:t>
            </a:r>
            <a:r>
              <a:rPr sz="2400" spc="0" dirty="0">
                <a:latin typeface="Arial"/>
                <a:cs typeface="Arial"/>
              </a:rPr>
              <a:t>ed</a:t>
            </a:r>
            <a:r>
              <a:rPr sz="2400" spc="-10"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devices</a:t>
            </a:r>
            <a:r>
              <a:rPr sz="2400" spc="25" dirty="0">
                <a:latin typeface="Arial"/>
                <a:cs typeface="Arial"/>
              </a:rPr>
              <a:t> </a:t>
            </a:r>
            <a:r>
              <a:rPr sz="2400" spc="0" dirty="0">
                <a:latin typeface="Arial"/>
                <a:cs typeface="Arial"/>
              </a:rPr>
              <a:t>in packe</a:t>
            </a:r>
            <a:r>
              <a:rPr sz="2400" spc="5" dirty="0">
                <a:latin typeface="Arial"/>
                <a:cs typeface="Arial"/>
              </a:rPr>
              <a:t>t</a:t>
            </a:r>
            <a:r>
              <a:rPr sz="2400" spc="0" dirty="0">
                <a:latin typeface="Arial"/>
                <a:cs typeface="Arial"/>
              </a:rPr>
              <a:t>s </a:t>
            </a:r>
            <a:r>
              <a:rPr sz="2400" spc="5" dirty="0">
                <a:latin typeface="Arial"/>
                <a:cs typeface="Arial"/>
              </a:rPr>
              <a:t>t</a:t>
            </a:r>
            <a:r>
              <a:rPr sz="2400" spc="0" dirty="0">
                <a:latin typeface="Arial"/>
                <a:cs typeface="Arial"/>
              </a:rPr>
              <a:t>hat are</a:t>
            </a:r>
            <a:r>
              <a:rPr sz="2400" spc="5" dirty="0">
                <a:latin typeface="Arial"/>
                <a:cs typeface="Arial"/>
              </a:rPr>
              <a:t> </a:t>
            </a:r>
            <a:r>
              <a:rPr sz="2400" spc="0" dirty="0">
                <a:latin typeface="Arial"/>
                <a:cs typeface="Arial"/>
              </a:rPr>
              <a:t>positioned</a:t>
            </a:r>
            <a:r>
              <a:rPr sz="2400" spc="35" dirty="0">
                <a:latin typeface="Arial"/>
                <a:cs typeface="Arial"/>
              </a:rPr>
              <a:t> </a:t>
            </a:r>
            <a:r>
              <a:rPr sz="2400" spc="0" dirty="0">
                <a:latin typeface="Arial"/>
                <a:cs typeface="Arial"/>
              </a:rPr>
              <a:t>in these</a:t>
            </a:r>
            <a:r>
              <a:rPr sz="2400" spc="5" dirty="0">
                <a:latin typeface="Arial"/>
                <a:cs typeface="Arial"/>
              </a:rPr>
              <a:t> </a:t>
            </a:r>
            <a:r>
              <a:rPr sz="2400" spc="0" dirty="0">
                <a:latin typeface="Arial"/>
                <a:cs typeface="Arial"/>
              </a:rPr>
              <a:t>slots.</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At times,</a:t>
            </a:r>
            <a:r>
              <a:rPr sz="2400" spc="-15" dirty="0">
                <a:latin typeface="Arial"/>
                <a:cs typeface="Arial"/>
              </a:rPr>
              <a:t> </a:t>
            </a:r>
            <a:r>
              <a:rPr sz="2400" spc="0" dirty="0">
                <a:latin typeface="Arial"/>
                <a:cs typeface="Arial"/>
              </a:rPr>
              <a:t>a nu</a:t>
            </a:r>
            <a:r>
              <a:rPr sz="2400" spc="5" dirty="0">
                <a:latin typeface="Arial"/>
                <a:cs typeface="Arial"/>
              </a:rPr>
              <a:t>m</a:t>
            </a:r>
            <a:r>
              <a:rPr sz="2400" spc="0" dirty="0">
                <a:latin typeface="Arial"/>
                <a:cs typeface="Arial"/>
              </a:rPr>
              <a:t>ber</a:t>
            </a:r>
            <a:r>
              <a:rPr sz="2400" spc="5" dirty="0">
                <a:latin typeface="Arial"/>
                <a:cs typeface="Arial"/>
              </a:rPr>
              <a:t> </a:t>
            </a:r>
            <a:r>
              <a:rPr sz="2400" spc="0" dirty="0">
                <a:latin typeface="Arial"/>
                <a:cs typeface="Arial"/>
              </a:rPr>
              <a:t>of consecu</a:t>
            </a:r>
            <a:r>
              <a:rPr sz="2400" spc="5" dirty="0">
                <a:latin typeface="Arial"/>
                <a:cs typeface="Arial"/>
              </a:rPr>
              <a:t>t</a:t>
            </a:r>
            <a:r>
              <a:rPr sz="2400" spc="0" dirty="0">
                <a:latin typeface="Arial"/>
                <a:cs typeface="Arial"/>
              </a:rPr>
              <a:t>ive</a:t>
            </a:r>
            <a:r>
              <a:rPr sz="2400" spc="20" dirty="0">
                <a:latin typeface="Arial"/>
                <a:cs typeface="Arial"/>
              </a:rPr>
              <a:t> </a:t>
            </a:r>
            <a:r>
              <a:rPr sz="2400" spc="0" dirty="0">
                <a:latin typeface="Arial"/>
                <a:cs typeface="Arial"/>
              </a:rPr>
              <a:t>slots may</a:t>
            </a:r>
            <a:r>
              <a:rPr sz="2400" spc="5" dirty="0">
                <a:latin typeface="Arial"/>
                <a:cs typeface="Arial"/>
              </a:rPr>
              <a:t> </a:t>
            </a:r>
            <a:r>
              <a:rPr sz="2400" spc="0" dirty="0">
                <a:latin typeface="Arial"/>
                <a:cs typeface="Arial"/>
              </a:rPr>
              <a:t>be</a:t>
            </a:r>
            <a:endParaRPr sz="2400">
              <a:latin typeface="Arial"/>
              <a:cs typeface="Arial"/>
            </a:endParaRPr>
          </a:p>
          <a:p>
            <a:pPr marL="355600">
              <a:lnSpc>
                <a:spcPct val="100000"/>
              </a:lnSpc>
            </a:pPr>
            <a:r>
              <a:rPr sz="2400" dirty="0">
                <a:latin typeface="Arial"/>
                <a:cs typeface="Arial"/>
              </a:rPr>
              <a:t>al</a:t>
            </a:r>
            <a:r>
              <a:rPr sz="2400" spc="-15" dirty="0">
                <a:latin typeface="Arial"/>
                <a:cs typeface="Arial"/>
              </a:rPr>
              <a:t>l</a:t>
            </a:r>
            <a:r>
              <a:rPr sz="2400" spc="0" dirty="0">
                <a:latin typeface="Arial"/>
                <a:cs typeface="Arial"/>
              </a:rPr>
              <a:t>ocated</a:t>
            </a:r>
            <a:r>
              <a:rPr sz="2400" spc="25" dirty="0">
                <a:latin typeface="Arial"/>
                <a:cs typeface="Arial"/>
              </a:rPr>
              <a:t> </a:t>
            </a:r>
            <a:r>
              <a:rPr sz="2400" spc="0" dirty="0">
                <a:latin typeface="Arial"/>
                <a:cs typeface="Arial"/>
              </a:rPr>
              <a:t>to a si</a:t>
            </a:r>
            <a:r>
              <a:rPr sz="2400" spc="-10" dirty="0">
                <a:latin typeface="Arial"/>
                <a:cs typeface="Arial"/>
              </a:rPr>
              <a:t>n</a:t>
            </a:r>
            <a:r>
              <a:rPr sz="2400" spc="0" dirty="0">
                <a:latin typeface="Arial"/>
                <a:cs typeface="Arial"/>
              </a:rPr>
              <a:t>gle</a:t>
            </a:r>
            <a:r>
              <a:rPr sz="2400" spc="15" dirty="0">
                <a:latin typeface="Arial"/>
                <a:cs typeface="Arial"/>
              </a:rPr>
              <a:t> </a:t>
            </a:r>
            <a:r>
              <a:rPr sz="2400" spc="0" dirty="0">
                <a:latin typeface="Arial"/>
                <a:cs typeface="Arial"/>
              </a:rPr>
              <a:t>packet.</a:t>
            </a:r>
            <a:endParaRPr sz="2400">
              <a:latin typeface="Arial"/>
              <a:cs typeface="Arial"/>
            </a:endParaRPr>
          </a:p>
          <a:p>
            <a:pPr>
              <a:lnSpc>
                <a:spcPts val="550"/>
              </a:lnSpc>
              <a:spcBef>
                <a:spcPts val="25"/>
              </a:spcBef>
            </a:pPr>
            <a:endParaRPr sz="550"/>
          </a:p>
          <a:p>
            <a:pPr marL="355600" marR="1193800" indent="-343535">
              <a:lnSpc>
                <a:spcPct val="100000"/>
              </a:lnSpc>
              <a:buFont typeface="Arial"/>
              <a:buChar char="•"/>
              <a:tabLst>
                <a:tab pos="355600" algn="l"/>
              </a:tabLst>
            </a:pPr>
            <a:r>
              <a:rPr sz="2400" dirty="0">
                <a:latin typeface="Arial"/>
                <a:cs typeface="Arial"/>
              </a:rPr>
              <a:t>Frequency</a:t>
            </a:r>
            <a:r>
              <a:rPr sz="2400" spc="15" dirty="0">
                <a:latin typeface="Arial"/>
                <a:cs typeface="Arial"/>
              </a:rPr>
              <a:t> </a:t>
            </a:r>
            <a:r>
              <a:rPr sz="2400" spc="0" dirty="0">
                <a:latin typeface="Arial"/>
                <a:cs typeface="Arial"/>
              </a:rPr>
              <a:t>hopping</a:t>
            </a:r>
            <a:r>
              <a:rPr sz="2400" spc="30" dirty="0">
                <a:latin typeface="Arial"/>
                <a:cs typeface="Arial"/>
              </a:rPr>
              <a:t> </a:t>
            </a:r>
            <a:r>
              <a:rPr sz="2400" spc="0" dirty="0">
                <a:latin typeface="Arial"/>
                <a:cs typeface="Arial"/>
              </a:rPr>
              <a:t>takes p</a:t>
            </a:r>
            <a:r>
              <a:rPr sz="2400" spc="-10" dirty="0">
                <a:latin typeface="Arial"/>
                <a:cs typeface="Arial"/>
              </a:rPr>
              <a:t>l</a:t>
            </a:r>
            <a:r>
              <a:rPr sz="2400" spc="0" dirty="0">
                <a:latin typeface="Arial"/>
                <a:cs typeface="Arial"/>
              </a:rPr>
              <a:t>ace</a:t>
            </a:r>
            <a:r>
              <a:rPr sz="2400" spc="25"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the 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ission</a:t>
            </a:r>
            <a:r>
              <a:rPr sz="2400" spc="5" dirty="0">
                <a:latin typeface="Arial"/>
                <a:cs typeface="Arial"/>
              </a:rPr>
              <a:t> </a:t>
            </a:r>
            <a:r>
              <a:rPr sz="2400" spc="0" dirty="0">
                <a:latin typeface="Arial"/>
                <a:cs typeface="Arial"/>
              </a:rPr>
              <a:t>or</a:t>
            </a:r>
            <a:r>
              <a:rPr sz="2400" spc="5" dirty="0">
                <a:latin typeface="Arial"/>
                <a:cs typeface="Arial"/>
              </a:rPr>
              <a:t> </a:t>
            </a:r>
            <a:r>
              <a:rPr sz="2400" spc="0" dirty="0">
                <a:latin typeface="Arial"/>
                <a:cs typeface="Arial"/>
              </a:rPr>
              <a:t>reception</a:t>
            </a:r>
            <a:r>
              <a:rPr sz="2400" spc="10" dirty="0">
                <a:latin typeface="Arial"/>
                <a:cs typeface="Arial"/>
              </a:rPr>
              <a:t> </a:t>
            </a:r>
            <a:r>
              <a:rPr sz="2400" spc="0" dirty="0">
                <a:latin typeface="Arial"/>
                <a:cs typeface="Arial"/>
              </a:rPr>
              <a:t>of packet</a:t>
            </a:r>
            <a:r>
              <a:rPr sz="2400" spc="5" dirty="0">
                <a:latin typeface="Arial"/>
                <a:cs typeface="Arial"/>
              </a:rPr>
              <a:t>s</a:t>
            </a:r>
            <a:r>
              <a:rPr sz="2400" spc="0" dirty="0">
                <a:latin typeface="Arial"/>
                <a:cs typeface="Arial"/>
              </a:rPr>
              <a:t>.</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Effe</a:t>
            </a:r>
            <a:r>
              <a:rPr sz="2400" spc="5" dirty="0">
                <a:latin typeface="Arial"/>
                <a:cs typeface="Arial"/>
              </a:rPr>
              <a:t>c</a:t>
            </a:r>
            <a:r>
              <a:rPr sz="2400" spc="0" dirty="0">
                <a:latin typeface="Arial"/>
                <a:cs typeface="Arial"/>
              </a:rPr>
              <a:t>t</a:t>
            </a:r>
            <a:r>
              <a:rPr sz="2400" spc="-15" dirty="0">
                <a:latin typeface="Arial"/>
                <a:cs typeface="Arial"/>
              </a:rPr>
              <a:t> </a:t>
            </a:r>
            <a:r>
              <a:rPr sz="2400" spc="0" dirty="0">
                <a:latin typeface="Arial"/>
                <a:cs typeface="Arial"/>
              </a:rPr>
              <a:t>of</a:t>
            </a:r>
            <a:r>
              <a:rPr sz="2400" spc="-15" dirty="0">
                <a:latin typeface="Arial"/>
                <a:cs typeface="Arial"/>
              </a:rPr>
              <a:t> </a:t>
            </a:r>
            <a:r>
              <a:rPr sz="2400" spc="0" dirty="0">
                <a:latin typeface="Arial"/>
                <a:cs typeface="Arial"/>
              </a:rPr>
              <a:t>full</a:t>
            </a:r>
            <a:r>
              <a:rPr sz="2400" spc="5" dirty="0">
                <a:latin typeface="Arial"/>
                <a:cs typeface="Arial"/>
              </a:rPr>
              <a:t> </a:t>
            </a:r>
            <a:r>
              <a:rPr sz="2400" spc="0" dirty="0">
                <a:latin typeface="Arial"/>
                <a:cs typeface="Arial"/>
              </a:rPr>
              <a:t>duplex</a:t>
            </a:r>
            <a:r>
              <a:rPr sz="2400" spc="2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ission</a:t>
            </a:r>
            <a:r>
              <a:rPr sz="2400" spc="5" dirty="0">
                <a:latin typeface="Arial"/>
                <a:cs typeface="Arial"/>
              </a:rPr>
              <a:t> </a:t>
            </a:r>
            <a:r>
              <a:rPr sz="2400" spc="0" dirty="0">
                <a:latin typeface="Arial"/>
                <a:cs typeface="Arial"/>
              </a:rPr>
              <a:t>th</a:t>
            </a:r>
            <a:r>
              <a:rPr sz="2400" spc="5" dirty="0">
                <a:latin typeface="Arial"/>
                <a:cs typeface="Arial"/>
              </a:rPr>
              <a:t>r</a:t>
            </a:r>
            <a:r>
              <a:rPr sz="2400" spc="0" dirty="0">
                <a:latin typeface="Arial"/>
                <a:cs typeface="Arial"/>
              </a:rPr>
              <a:t>ough </a:t>
            </a:r>
            <a:r>
              <a:rPr sz="2400" spc="5" dirty="0">
                <a:latin typeface="Arial"/>
                <a:cs typeface="Arial"/>
              </a:rPr>
              <a:t>t</a:t>
            </a:r>
            <a:r>
              <a:rPr sz="2400" spc="0" dirty="0">
                <a:latin typeface="Arial"/>
                <a:cs typeface="Arial"/>
              </a:rPr>
              <a:t>he use</a:t>
            </a:r>
            <a:r>
              <a:rPr sz="2400" spc="5" dirty="0">
                <a:latin typeface="Arial"/>
                <a:cs typeface="Arial"/>
              </a:rPr>
              <a:t> </a:t>
            </a:r>
            <a:r>
              <a:rPr sz="2400" spc="0" dirty="0">
                <a:latin typeface="Arial"/>
                <a:cs typeface="Arial"/>
              </a:rPr>
              <a:t>of a</a:t>
            </a:r>
            <a:endParaRPr sz="2400">
              <a:latin typeface="Arial"/>
              <a:cs typeface="Arial"/>
            </a:endParaRPr>
          </a:p>
          <a:p>
            <a:pPr marL="355600">
              <a:lnSpc>
                <a:spcPts val="2855"/>
              </a:lnSpc>
            </a:pPr>
            <a:r>
              <a:rPr sz="2400" dirty="0">
                <a:latin typeface="Arial"/>
                <a:cs typeface="Arial"/>
              </a:rPr>
              <a:t>tim</a:t>
            </a:r>
            <a:r>
              <a:rPr sz="2400" spc="-5" dirty="0">
                <a:latin typeface="Arial"/>
                <a:cs typeface="Arial"/>
              </a:rPr>
              <a:t>e</a:t>
            </a:r>
            <a:r>
              <a:rPr sz="2400" spc="0" dirty="0">
                <a:latin typeface="Arial"/>
                <a:cs typeface="Arial"/>
              </a:rPr>
              <a:t>-div</a:t>
            </a:r>
            <a:r>
              <a:rPr sz="2400" spc="-10" dirty="0">
                <a:latin typeface="Arial"/>
                <a:cs typeface="Arial"/>
              </a:rPr>
              <a:t>i</a:t>
            </a:r>
            <a:r>
              <a:rPr sz="2400" spc="0" dirty="0">
                <a:latin typeface="Arial"/>
                <a:cs typeface="Arial"/>
              </a:rPr>
              <a:t>sion</a:t>
            </a:r>
            <a:r>
              <a:rPr sz="2400" spc="30" dirty="0">
                <a:latin typeface="Arial"/>
                <a:cs typeface="Arial"/>
              </a:rPr>
              <a:t> </a:t>
            </a:r>
            <a:r>
              <a:rPr sz="2400" spc="0" dirty="0">
                <a:latin typeface="Arial"/>
                <a:cs typeface="Arial"/>
              </a:rPr>
              <a:t>dup</a:t>
            </a:r>
            <a:r>
              <a:rPr sz="2400" spc="-10" dirty="0">
                <a:latin typeface="Arial"/>
                <a:cs typeface="Arial"/>
              </a:rPr>
              <a:t>l</a:t>
            </a:r>
            <a:r>
              <a:rPr sz="2400" spc="0" dirty="0">
                <a:latin typeface="Arial"/>
                <a:cs typeface="Arial"/>
              </a:rPr>
              <a:t>ex</a:t>
            </a:r>
            <a:r>
              <a:rPr sz="2400" spc="25" dirty="0">
                <a:latin typeface="Arial"/>
                <a:cs typeface="Arial"/>
              </a:rPr>
              <a:t> </a:t>
            </a:r>
            <a:r>
              <a:rPr sz="2400" spc="0" dirty="0">
                <a:latin typeface="Arial"/>
                <a:cs typeface="Arial"/>
              </a:rPr>
              <a:t>(TDD) scheme.</a:t>
            </a:r>
            <a:endParaRPr sz="2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76705">
              <a:lnSpc>
                <a:spcPts val="4285"/>
              </a:lnSpc>
            </a:pPr>
            <a:r>
              <a:rPr sz="3600" dirty="0">
                <a:solidFill>
                  <a:srgbClr val="116B8F"/>
                </a:solidFill>
                <a:latin typeface="Arial"/>
                <a:cs typeface="Arial"/>
              </a:rPr>
              <a:t>Send</a:t>
            </a:r>
            <a:r>
              <a:rPr sz="3600" spc="5" dirty="0">
                <a:solidFill>
                  <a:srgbClr val="116B8F"/>
                </a:solidFill>
                <a:latin typeface="Arial"/>
                <a:cs typeface="Arial"/>
              </a:rPr>
              <a:t>i</a:t>
            </a:r>
            <a:r>
              <a:rPr sz="3600" spc="0" dirty="0">
                <a:solidFill>
                  <a:srgbClr val="116B8F"/>
                </a:solidFill>
                <a:latin typeface="Arial"/>
                <a:cs typeface="Arial"/>
              </a:rPr>
              <a:t>ng</a:t>
            </a:r>
            <a:r>
              <a:rPr sz="3600" spc="-30" dirty="0">
                <a:solidFill>
                  <a:srgbClr val="116B8F"/>
                </a:solidFill>
                <a:latin typeface="Arial"/>
                <a:cs typeface="Arial"/>
              </a:rPr>
              <a:t> </a:t>
            </a:r>
            <a:r>
              <a:rPr sz="3600" spc="0" dirty="0">
                <a:solidFill>
                  <a:srgbClr val="116B8F"/>
                </a:solidFill>
                <a:latin typeface="Arial"/>
                <a:cs typeface="Arial"/>
              </a:rPr>
              <a:t>Data</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159</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0" rIns="0" bIns="0" rtlCol="0">
            <a:noAutofit/>
          </a:bodyPr>
          <a:lstStyle/>
          <a:p>
            <a:pPr marL="355600" indent="-343535">
              <a:lnSpc>
                <a:spcPct val="100000"/>
              </a:lnSpc>
              <a:spcBef>
                <a:spcPts val="0"/>
              </a:spcBef>
              <a:buFont typeface="Arial"/>
              <a:buChar char="•"/>
              <a:tabLst>
                <a:tab pos="355600" algn="l"/>
              </a:tabLst>
            </a:pPr>
            <a:r>
              <a:rPr sz="2400" dirty="0">
                <a:latin typeface="Arial"/>
                <a:cs typeface="Arial"/>
              </a:rPr>
              <a:t>Bluetooth</a:t>
            </a:r>
            <a:r>
              <a:rPr sz="2400" spc="15" dirty="0">
                <a:latin typeface="Arial"/>
                <a:cs typeface="Arial"/>
              </a:rPr>
              <a:t> </a:t>
            </a:r>
            <a:r>
              <a:rPr sz="2400" spc="0" dirty="0">
                <a:latin typeface="Arial"/>
                <a:cs typeface="Arial"/>
              </a:rPr>
              <a:t>is a packe</a:t>
            </a:r>
            <a:r>
              <a:rPr sz="2400" spc="-15" dirty="0">
                <a:latin typeface="Arial"/>
                <a:cs typeface="Arial"/>
              </a:rPr>
              <a:t>t</a:t>
            </a:r>
            <a:r>
              <a:rPr sz="2400" spc="0" dirty="0">
                <a:latin typeface="Arial"/>
                <a:cs typeface="Arial"/>
              </a:rPr>
              <a:t>-based</a:t>
            </a:r>
            <a:r>
              <a:rPr sz="2400" spc="15" dirty="0">
                <a:latin typeface="Arial"/>
                <a:cs typeface="Arial"/>
              </a:rPr>
              <a:t> </a:t>
            </a:r>
            <a:r>
              <a:rPr sz="2400" spc="0" dirty="0">
                <a:latin typeface="Arial"/>
                <a:cs typeface="Arial"/>
              </a:rPr>
              <a:t>pro</a:t>
            </a:r>
            <a:r>
              <a:rPr sz="2400" spc="5" dirty="0">
                <a:latin typeface="Arial"/>
                <a:cs typeface="Arial"/>
              </a:rPr>
              <a:t>t</a:t>
            </a:r>
            <a:r>
              <a:rPr sz="2400" spc="0" dirty="0">
                <a:latin typeface="Arial"/>
                <a:cs typeface="Arial"/>
              </a:rPr>
              <a:t>ocol</a:t>
            </a:r>
            <a:r>
              <a:rPr sz="2400" spc="10" dirty="0">
                <a:latin typeface="Arial"/>
                <a:cs typeface="Arial"/>
              </a:rPr>
              <a:t> </a:t>
            </a:r>
            <a:r>
              <a:rPr sz="2400" spc="0" dirty="0">
                <a:latin typeface="Arial"/>
                <a:cs typeface="Arial"/>
              </a:rPr>
              <a:t>with a maste</a:t>
            </a:r>
            <a:r>
              <a:rPr sz="2400" spc="-10" dirty="0">
                <a:latin typeface="Arial"/>
                <a:cs typeface="Arial"/>
              </a:rPr>
              <a:t>r</a:t>
            </a:r>
            <a:r>
              <a:rPr sz="2400" spc="0" dirty="0">
                <a:latin typeface="Arial"/>
                <a:cs typeface="Arial"/>
              </a:rPr>
              <a:t>-</a:t>
            </a:r>
            <a:endParaRPr sz="2400" dirty="0">
              <a:latin typeface="Arial"/>
              <a:cs typeface="Arial"/>
            </a:endParaRPr>
          </a:p>
          <a:p>
            <a:pPr marL="127000" indent="0">
              <a:lnSpc>
                <a:spcPts val="2590"/>
              </a:lnSpc>
              <a:spcBef>
                <a:spcPts val="0"/>
              </a:spcBef>
              <a:buNone/>
            </a:pPr>
            <a:r>
              <a:rPr sz="2400" dirty="0">
                <a:latin typeface="Arial"/>
                <a:cs typeface="Arial"/>
              </a:rPr>
              <a:t>slave</a:t>
            </a:r>
            <a:r>
              <a:rPr sz="2400" spc="5" dirty="0">
                <a:latin typeface="Arial"/>
                <a:cs typeface="Arial"/>
              </a:rPr>
              <a:t> </a:t>
            </a:r>
            <a:r>
              <a:rPr sz="2400" spc="0" dirty="0">
                <a:latin typeface="Arial"/>
                <a:cs typeface="Arial"/>
              </a:rPr>
              <a:t>st</a:t>
            </a:r>
            <a:r>
              <a:rPr sz="2400" spc="5" dirty="0">
                <a:latin typeface="Arial"/>
                <a:cs typeface="Arial"/>
              </a:rPr>
              <a:t>r</a:t>
            </a:r>
            <a:r>
              <a:rPr sz="2400" spc="0" dirty="0">
                <a:latin typeface="Arial"/>
                <a:cs typeface="Arial"/>
              </a:rPr>
              <a:t>ucture.</a:t>
            </a:r>
            <a:endParaRPr sz="2400" dirty="0">
              <a:latin typeface="Arial"/>
              <a:cs typeface="Arial"/>
            </a:endParaRPr>
          </a:p>
          <a:p>
            <a:pPr>
              <a:lnSpc>
                <a:spcPts val="600"/>
              </a:lnSpc>
              <a:spcBef>
                <a:spcPts val="18"/>
              </a:spcBef>
            </a:pPr>
            <a:endParaRPr sz="600" dirty="0"/>
          </a:p>
          <a:p>
            <a:pPr marL="355600" marR="187325" indent="-343535">
              <a:lnSpc>
                <a:spcPts val="2590"/>
              </a:lnSpc>
              <a:buFont typeface="Arial"/>
              <a:buChar char="•"/>
              <a:tabLst>
                <a:tab pos="355600" algn="l"/>
              </a:tabLst>
            </a:pPr>
            <a:r>
              <a:rPr sz="2400" dirty="0">
                <a:latin typeface="Arial"/>
                <a:cs typeface="Arial"/>
              </a:rPr>
              <a:t>One master may co</a:t>
            </a:r>
            <a:r>
              <a:rPr sz="2400" spc="5" dirty="0">
                <a:latin typeface="Arial"/>
                <a:cs typeface="Arial"/>
              </a:rPr>
              <a:t>m</a:t>
            </a:r>
            <a:r>
              <a:rPr sz="2400" spc="0" dirty="0">
                <a:latin typeface="Arial"/>
                <a:cs typeface="Arial"/>
              </a:rPr>
              <a:t>municate</a:t>
            </a:r>
            <a:r>
              <a:rPr sz="2400" spc="15" dirty="0">
                <a:latin typeface="Arial"/>
                <a:cs typeface="Arial"/>
              </a:rPr>
              <a:t> </a:t>
            </a:r>
            <a:r>
              <a:rPr sz="2400" spc="0" dirty="0">
                <a:latin typeface="Arial"/>
                <a:cs typeface="Arial"/>
              </a:rPr>
              <a:t>with</a:t>
            </a:r>
            <a:r>
              <a:rPr sz="2400" spc="10" dirty="0">
                <a:latin typeface="Arial"/>
                <a:cs typeface="Arial"/>
              </a:rPr>
              <a:t> </a:t>
            </a:r>
            <a:r>
              <a:rPr sz="2400" spc="0" dirty="0">
                <a:latin typeface="Arial"/>
                <a:cs typeface="Arial"/>
              </a:rPr>
              <a:t>up </a:t>
            </a:r>
            <a:r>
              <a:rPr sz="2400" spc="5" dirty="0">
                <a:latin typeface="Arial"/>
                <a:cs typeface="Arial"/>
              </a:rPr>
              <a:t>t</a:t>
            </a:r>
            <a:r>
              <a:rPr sz="2400" spc="0" dirty="0">
                <a:latin typeface="Arial"/>
                <a:cs typeface="Arial"/>
              </a:rPr>
              <a:t>o</a:t>
            </a:r>
            <a:r>
              <a:rPr sz="2400" spc="-10" dirty="0">
                <a:latin typeface="Arial"/>
                <a:cs typeface="Arial"/>
              </a:rPr>
              <a:t> </a:t>
            </a:r>
            <a:r>
              <a:rPr sz="2400" spc="0" dirty="0">
                <a:latin typeface="Arial"/>
                <a:cs typeface="Arial"/>
              </a:rPr>
              <a:t>7</a:t>
            </a:r>
            <a:r>
              <a:rPr sz="2400" spc="-10" dirty="0">
                <a:latin typeface="Arial"/>
                <a:cs typeface="Arial"/>
              </a:rPr>
              <a:t> </a:t>
            </a:r>
            <a:r>
              <a:rPr sz="2400" spc="0" dirty="0">
                <a:latin typeface="Arial"/>
                <a:cs typeface="Arial"/>
              </a:rPr>
              <a:t>slaves</a:t>
            </a:r>
            <a:r>
              <a:rPr sz="2400" spc="15" dirty="0">
                <a:latin typeface="Arial"/>
                <a:cs typeface="Arial"/>
              </a:rPr>
              <a:t> </a:t>
            </a:r>
            <a:r>
              <a:rPr sz="2400" spc="0" dirty="0">
                <a:latin typeface="Arial"/>
                <a:cs typeface="Arial"/>
              </a:rPr>
              <a:t>in a </a:t>
            </a:r>
            <a:r>
              <a:rPr sz="2400" spc="0" dirty="0" err="1">
                <a:latin typeface="Arial"/>
                <a:cs typeface="Arial"/>
              </a:rPr>
              <a:t>piconet</a:t>
            </a:r>
            <a:endParaRPr sz="2400" dirty="0">
              <a:latin typeface="Arial"/>
              <a:cs typeface="Arial"/>
            </a:endParaRPr>
          </a:p>
          <a:p>
            <a:pPr>
              <a:lnSpc>
                <a:spcPts val="550"/>
              </a:lnSpc>
              <a:spcBef>
                <a:spcPts val="27"/>
              </a:spcBef>
              <a:buFont typeface="Arial"/>
              <a:buChar char="•"/>
            </a:pPr>
            <a:endParaRPr sz="550" dirty="0"/>
          </a:p>
          <a:p>
            <a:pPr marL="355600" marR="880110" indent="-343535">
              <a:lnSpc>
                <a:spcPts val="2590"/>
              </a:lnSpc>
              <a:buFont typeface="Arial"/>
              <a:buChar char="•"/>
              <a:tabLst>
                <a:tab pos="355600" algn="l"/>
              </a:tabLst>
            </a:pPr>
            <a:r>
              <a:rPr sz="2400" dirty="0">
                <a:latin typeface="Arial"/>
                <a:cs typeface="Arial"/>
              </a:rPr>
              <a:t>The </a:t>
            </a:r>
            <a:r>
              <a:rPr sz="2400" spc="5" dirty="0">
                <a:latin typeface="Arial"/>
                <a:cs typeface="Arial"/>
              </a:rPr>
              <a:t>m</a:t>
            </a:r>
            <a:r>
              <a:rPr sz="2400" spc="0" dirty="0">
                <a:latin typeface="Arial"/>
                <a:cs typeface="Arial"/>
              </a:rPr>
              <a:t>aster sw</a:t>
            </a:r>
            <a:r>
              <a:rPr sz="2400" spc="-10" dirty="0">
                <a:latin typeface="Arial"/>
                <a:cs typeface="Arial"/>
              </a:rPr>
              <a:t>i</a:t>
            </a:r>
            <a:r>
              <a:rPr sz="2400" spc="0" dirty="0">
                <a:latin typeface="Arial"/>
                <a:cs typeface="Arial"/>
              </a:rPr>
              <a:t>tches</a:t>
            </a:r>
            <a:r>
              <a:rPr sz="2400" spc="15" dirty="0">
                <a:latin typeface="Arial"/>
                <a:cs typeface="Arial"/>
              </a:rPr>
              <a:t> </a:t>
            </a:r>
            <a:r>
              <a:rPr sz="2400" spc="0" dirty="0">
                <a:latin typeface="Arial"/>
                <a:cs typeface="Arial"/>
              </a:rPr>
              <a:t>rapidly</a:t>
            </a:r>
            <a:r>
              <a:rPr sz="2400" spc="10"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om </a:t>
            </a:r>
            <a:r>
              <a:rPr sz="2400" spc="-10" dirty="0">
                <a:latin typeface="Arial"/>
                <a:cs typeface="Arial"/>
              </a:rPr>
              <a:t>o</a:t>
            </a:r>
            <a:r>
              <a:rPr sz="2400" spc="0" dirty="0">
                <a:latin typeface="Arial"/>
                <a:cs typeface="Arial"/>
              </a:rPr>
              <a:t>ne device</a:t>
            </a:r>
            <a:r>
              <a:rPr sz="2400" spc="20" dirty="0">
                <a:latin typeface="Arial"/>
                <a:cs typeface="Arial"/>
              </a:rPr>
              <a:t> </a:t>
            </a:r>
            <a:r>
              <a:rPr sz="2400" spc="0" dirty="0">
                <a:latin typeface="Arial"/>
                <a:cs typeface="Arial"/>
              </a:rPr>
              <a:t>to another</a:t>
            </a:r>
            <a:r>
              <a:rPr sz="2400" spc="5"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a </a:t>
            </a:r>
            <a:r>
              <a:rPr sz="2400" spc="5" dirty="0">
                <a:latin typeface="Arial"/>
                <a:cs typeface="Arial"/>
              </a:rPr>
              <a:t>r</a:t>
            </a:r>
            <a:r>
              <a:rPr sz="2400" spc="0" dirty="0">
                <a:latin typeface="Arial"/>
                <a:cs typeface="Arial"/>
              </a:rPr>
              <a:t>oun</a:t>
            </a:r>
            <a:r>
              <a:rPr sz="2400" spc="-20" dirty="0">
                <a:latin typeface="Arial"/>
                <a:cs typeface="Arial"/>
              </a:rPr>
              <a:t>d</a:t>
            </a:r>
            <a:r>
              <a:rPr sz="2400" spc="0" dirty="0">
                <a:latin typeface="Arial"/>
                <a:cs typeface="Arial"/>
              </a:rPr>
              <a:t>-robin</a:t>
            </a:r>
            <a:r>
              <a:rPr sz="2400" spc="25" dirty="0">
                <a:latin typeface="Arial"/>
                <a:cs typeface="Arial"/>
              </a:rPr>
              <a:t> </a:t>
            </a:r>
            <a:r>
              <a:rPr sz="2400" spc="0" dirty="0">
                <a:latin typeface="Arial"/>
                <a:cs typeface="Arial"/>
              </a:rPr>
              <a:t>fashion.</a:t>
            </a:r>
            <a:endParaRPr sz="2400" dirty="0">
              <a:latin typeface="Arial"/>
              <a:cs typeface="Arial"/>
            </a:endParaRPr>
          </a:p>
          <a:p>
            <a:pPr>
              <a:lnSpc>
                <a:spcPts val="550"/>
              </a:lnSpc>
              <a:spcBef>
                <a:spcPts val="30"/>
              </a:spcBef>
              <a:buFont typeface="Arial"/>
              <a:buChar char="•"/>
            </a:pPr>
            <a:endParaRPr sz="550" dirty="0"/>
          </a:p>
          <a:p>
            <a:pPr marL="355600" marR="894715" indent="-343535">
              <a:lnSpc>
                <a:spcPts val="2590"/>
              </a:lnSpc>
              <a:buFont typeface="Arial"/>
              <a:buChar char="•"/>
              <a:tabLst>
                <a:tab pos="355600" algn="l"/>
              </a:tabLst>
            </a:pPr>
            <a:r>
              <a:rPr sz="2400" dirty="0">
                <a:latin typeface="Arial"/>
                <a:cs typeface="Arial"/>
              </a:rPr>
              <a:t>Simultaneous</a:t>
            </a:r>
            <a:r>
              <a:rPr sz="2400" spc="4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ission</a:t>
            </a:r>
            <a:r>
              <a:rPr sz="2400" spc="5"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om</a:t>
            </a:r>
            <a:r>
              <a:rPr sz="2400" spc="-15" dirty="0">
                <a:latin typeface="Arial"/>
                <a:cs typeface="Arial"/>
              </a:rPr>
              <a:t> </a:t>
            </a:r>
            <a:r>
              <a:rPr sz="2400" spc="0" dirty="0">
                <a:latin typeface="Arial"/>
                <a:cs typeface="Arial"/>
              </a:rPr>
              <a:t>the mas</a:t>
            </a:r>
            <a:r>
              <a:rPr sz="2400" spc="5" dirty="0">
                <a:latin typeface="Arial"/>
                <a:cs typeface="Arial"/>
              </a:rPr>
              <a:t>t</a:t>
            </a:r>
            <a:r>
              <a:rPr sz="2400" spc="0" dirty="0">
                <a:latin typeface="Arial"/>
                <a:cs typeface="Arial"/>
              </a:rPr>
              <a:t>er to multip</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other</a:t>
            </a:r>
            <a:r>
              <a:rPr sz="2400" spc="5" dirty="0">
                <a:latin typeface="Arial"/>
                <a:cs typeface="Arial"/>
              </a:rPr>
              <a:t> </a:t>
            </a:r>
            <a:r>
              <a:rPr sz="2400" spc="-10" dirty="0">
                <a:latin typeface="Arial"/>
                <a:cs typeface="Arial"/>
              </a:rPr>
              <a:t>d</a:t>
            </a:r>
            <a:r>
              <a:rPr sz="2400" spc="0" dirty="0">
                <a:latin typeface="Arial"/>
                <a:cs typeface="Arial"/>
              </a:rPr>
              <a:t>evices</a:t>
            </a:r>
            <a:r>
              <a:rPr sz="2400" spc="25" dirty="0">
                <a:latin typeface="Arial"/>
                <a:cs typeface="Arial"/>
              </a:rPr>
              <a:t> </a:t>
            </a:r>
            <a:r>
              <a:rPr sz="2400" spc="0" dirty="0">
                <a:latin typeface="Arial"/>
                <a:cs typeface="Arial"/>
              </a:rPr>
              <a:t>is possible</a:t>
            </a:r>
            <a:r>
              <a:rPr sz="2400" spc="20" dirty="0">
                <a:latin typeface="Arial"/>
                <a:cs typeface="Arial"/>
              </a:rPr>
              <a:t> </a:t>
            </a:r>
            <a:r>
              <a:rPr sz="2400" spc="0" dirty="0">
                <a:latin typeface="Arial"/>
                <a:cs typeface="Arial"/>
              </a:rPr>
              <a:t>via</a:t>
            </a:r>
            <a:r>
              <a:rPr sz="2400" spc="10" dirty="0">
                <a:latin typeface="Arial"/>
                <a:cs typeface="Arial"/>
              </a:rPr>
              <a:t> </a:t>
            </a:r>
            <a:r>
              <a:rPr sz="2400" spc="0" dirty="0">
                <a:latin typeface="Arial"/>
                <a:cs typeface="Arial"/>
              </a:rPr>
              <a:t>broadcast mode, but not used</a:t>
            </a:r>
            <a:r>
              <a:rPr sz="2400" spc="10" dirty="0">
                <a:latin typeface="Arial"/>
                <a:cs typeface="Arial"/>
              </a:rPr>
              <a:t> </a:t>
            </a:r>
            <a:r>
              <a:rPr sz="2400" spc="0" dirty="0">
                <a:latin typeface="Arial"/>
                <a:cs typeface="Arial"/>
              </a:rPr>
              <a:t>much.</a:t>
            </a:r>
            <a:endParaRPr sz="2400" dirty="0">
              <a:latin typeface="Arial"/>
              <a:cs typeface="Arial"/>
            </a:endParaRPr>
          </a:p>
          <a:p>
            <a:pPr marL="355600" indent="-343535">
              <a:lnSpc>
                <a:spcPct val="100000"/>
              </a:lnSpc>
              <a:spcBef>
                <a:spcPts val="250"/>
              </a:spcBef>
              <a:buFont typeface="Arial"/>
              <a:buChar char="•"/>
              <a:tabLst>
                <a:tab pos="355600" algn="l"/>
              </a:tabLst>
            </a:pPr>
            <a:r>
              <a:rPr sz="2400" dirty="0">
                <a:latin typeface="Arial"/>
                <a:cs typeface="Arial"/>
              </a:rPr>
              <a:t>All devices</a:t>
            </a:r>
            <a:r>
              <a:rPr sz="2400" spc="15" dirty="0">
                <a:latin typeface="Arial"/>
                <a:cs typeface="Arial"/>
              </a:rPr>
              <a:t> </a:t>
            </a:r>
            <a:r>
              <a:rPr sz="2400" spc="0" dirty="0">
                <a:latin typeface="Arial"/>
                <a:cs typeface="Arial"/>
              </a:rPr>
              <a:t>share</a:t>
            </a:r>
            <a:r>
              <a:rPr sz="2400" spc="10" dirty="0">
                <a:latin typeface="Arial"/>
                <a:cs typeface="Arial"/>
              </a:rPr>
              <a:t> </a:t>
            </a:r>
            <a:r>
              <a:rPr sz="2400" spc="0" dirty="0">
                <a:latin typeface="Arial"/>
                <a:cs typeface="Arial"/>
              </a:rPr>
              <a:t>the mas</a:t>
            </a:r>
            <a:r>
              <a:rPr sz="2400" spc="5" dirty="0">
                <a:latin typeface="Arial"/>
                <a:cs typeface="Arial"/>
              </a:rPr>
              <a:t>t</a:t>
            </a:r>
            <a:r>
              <a:rPr sz="2400" spc="0" dirty="0">
                <a:latin typeface="Arial"/>
                <a:cs typeface="Arial"/>
              </a:rPr>
              <a:t>er's clock.</a:t>
            </a:r>
            <a:endParaRPr sz="2400" dirty="0">
              <a:latin typeface="Arial"/>
              <a:cs typeface="Arial"/>
            </a:endParaRPr>
          </a:p>
          <a:p>
            <a:pPr marL="355600" indent="-343535">
              <a:lnSpc>
                <a:spcPct val="100000"/>
              </a:lnSpc>
              <a:spcBef>
                <a:spcPts val="290"/>
              </a:spcBef>
              <a:buFont typeface="Arial"/>
              <a:buChar char="•"/>
              <a:tabLst>
                <a:tab pos="355600" algn="l"/>
              </a:tabLst>
            </a:pPr>
            <a:r>
              <a:rPr sz="2400" dirty="0">
                <a:latin typeface="Arial"/>
                <a:cs typeface="Arial"/>
              </a:rPr>
              <a:t>Packet e</a:t>
            </a:r>
            <a:r>
              <a:rPr sz="2400" spc="-10" dirty="0">
                <a:latin typeface="Arial"/>
                <a:cs typeface="Arial"/>
              </a:rPr>
              <a:t>x</a:t>
            </a:r>
            <a:r>
              <a:rPr sz="2400" spc="0" dirty="0">
                <a:latin typeface="Arial"/>
                <a:cs typeface="Arial"/>
              </a:rPr>
              <a:t>change</a:t>
            </a:r>
            <a:r>
              <a:rPr sz="2400" spc="30" dirty="0">
                <a:latin typeface="Arial"/>
                <a:cs typeface="Arial"/>
              </a:rPr>
              <a:t> </a:t>
            </a:r>
            <a:r>
              <a:rPr sz="2400" spc="0" dirty="0">
                <a:latin typeface="Arial"/>
                <a:cs typeface="Arial"/>
              </a:rPr>
              <a:t>is based</a:t>
            </a:r>
            <a:r>
              <a:rPr sz="2400" spc="10" dirty="0">
                <a:latin typeface="Arial"/>
                <a:cs typeface="Arial"/>
              </a:rPr>
              <a:t> </a:t>
            </a:r>
            <a:r>
              <a:rPr sz="2400" spc="0" dirty="0">
                <a:latin typeface="Arial"/>
                <a:cs typeface="Arial"/>
              </a:rPr>
              <a:t>on the b</a:t>
            </a:r>
            <a:r>
              <a:rPr sz="2400" spc="-10" dirty="0">
                <a:latin typeface="Arial"/>
                <a:cs typeface="Arial"/>
              </a:rPr>
              <a:t>a</a:t>
            </a:r>
            <a:r>
              <a:rPr sz="2400" spc="0" dirty="0">
                <a:latin typeface="Arial"/>
                <a:cs typeface="Arial"/>
              </a:rPr>
              <a:t>sic</a:t>
            </a:r>
            <a:r>
              <a:rPr sz="2400" spc="10" dirty="0">
                <a:latin typeface="Arial"/>
                <a:cs typeface="Arial"/>
              </a:rPr>
              <a:t> </a:t>
            </a:r>
            <a:r>
              <a:rPr sz="2400" spc="0" dirty="0">
                <a:latin typeface="Arial"/>
                <a:cs typeface="Arial"/>
              </a:rPr>
              <a:t>clock, defined</a:t>
            </a:r>
            <a:r>
              <a:rPr lang="en-US" sz="2400" dirty="0">
                <a:latin typeface="Arial"/>
                <a:cs typeface="Arial"/>
              </a:rPr>
              <a:t> </a:t>
            </a:r>
            <a:r>
              <a:rPr sz="2400" dirty="0">
                <a:latin typeface="Arial"/>
                <a:cs typeface="Arial"/>
              </a:rPr>
              <a:t>by the mas</a:t>
            </a:r>
            <a:r>
              <a:rPr sz="2400" spc="5" dirty="0">
                <a:latin typeface="Arial"/>
                <a:cs typeface="Arial"/>
              </a:rPr>
              <a:t>t</a:t>
            </a:r>
            <a:r>
              <a:rPr sz="2400" spc="0" dirty="0">
                <a:latin typeface="Arial"/>
                <a:cs typeface="Arial"/>
              </a:rPr>
              <a:t>er,</a:t>
            </a:r>
            <a:r>
              <a:rPr sz="2400" spc="-15" dirty="0">
                <a:latin typeface="Arial"/>
                <a:cs typeface="Arial"/>
              </a:rPr>
              <a:t> </a:t>
            </a:r>
            <a:r>
              <a:rPr sz="2400" spc="0" dirty="0">
                <a:latin typeface="Arial"/>
                <a:cs typeface="Arial"/>
              </a:rPr>
              <a:t>wh</a:t>
            </a:r>
            <a:r>
              <a:rPr sz="2400" spc="-10" dirty="0">
                <a:latin typeface="Arial"/>
                <a:cs typeface="Arial"/>
              </a:rPr>
              <a:t>i</a:t>
            </a:r>
            <a:r>
              <a:rPr sz="2400" spc="0" dirty="0">
                <a:latin typeface="Arial"/>
                <a:cs typeface="Arial"/>
              </a:rPr>
              <a:t>ch</a:t>
            </a:r>
            <a:r>
              <a:rPr sz="2400" spc="25" dirty="0">
                <a:latin typeface="Arial"/>
                <a:cs typeface="Arial"/>
              </a:rPr>
              <a:t> </a:t>
            </a:r>
            <a:r>
              <a:rPr sz="2400" spc="0" dirty="0">
                <a:latin typeface="Arial"/>
                <a:cs typeface="Arial"/>
              </a:rPr>
              <a:t>ticks </a:t>
            </a:r>
            <a:r>
              <a:rPr sz="2400" spc="-10" dirty="0">
                <a:latin typeface="Arial"/>
                <a:cs typeface="Arial"/>
              </a:rPr>
              <a:t>a</a:t>
            </a:r>
            <a:r>
              <a:rPr sz="2400" spc="0" dirty="0">
                <a:latin typeface="Arial"/>
                <a:cs typeface="Arial"/>
              </a:rPr>
              <a:t>t 312.5 µs intervals.</a:t>
            </a:r>
            <a:endParaRPr sz="2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76705">
              <a:lnSpc>
                <a:spcPts val="4285"/>
              </a:lnSpc>
            </a:pPr>
            <a:r>
              <a:rPr sz="3600" dirty="0">
                <a:solidFill>
                  <a:srgbClr val="116B8F"/>
                </a:solidFill>
                <a:latin typeface="Arial"/>
                <a:cs typeface="Arial"/>
              </a:rPr>
              <a:t>Send</a:t>
            </a:r>
            <a:r>
              <a:rPr sz="3600" spc="5" dirty="0">
                <a:solidFill>
                  <a:srgbClr val="116B8F"/>
                </a:solidFill>
                <a:latin typeface="Arial"/>
                <a:cs typeface="Arial"/>
              </a:rPr>
              <a:t>i</a:t>
            </a:r>
            <a:r>
              <a:rPr sz="3600" spc="0" dirty="0">
                <a:solidFill>
                  <a:srgbClr val="116B8F"/>
                </a:solidFill>
                <a:latin typeface="Arial"/>
                <a:cs typeface="Arial"/>
              </a:rPr>
              <a:t>ng</a:t>
            </a:r>
            <a:r>
              <a:rPr sz="3600" spc="-30" dirty="0">
                <a:solidFill>
                  <a:srgbClr val="116B8F"/>
                </a:solidFill>
                <a:latin typeface="Arial"/>
                <a:cs typeface="Arial"/>
              </a:rPr>
              <a:t> </a:t>
            </a:r>
            <a:r>
              <a:rPr sz="3600" spc="0" dirty="0">
                <a:solidFill>
                  <a:srgbClr val="116B8F"/>
                </a:solidFill>
                <a:latin typeface="Arial"/>
                <a:cs typeface="Arial"/>
              </a:rPr>
              <a:t>Data</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160</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301230" cy="358203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Two clock</a:t>
            </a:r>
            <a:r>
              <a:rPr sz="2400" spc="15" dirty="0">
                <a:latin typeface="Arial"/>
                <a:cs typeface="Arial"/>
              </a:rPr>
              <a:t> </a:t>
            </a:r>
            <a:r>
              <a:rPr sz="2400" spc="0" dirty="0">
                <a:latin typeface="Arial"/>
                <a:cs typeface="Arial"/>
              </a:rPr>
              <a:t>ticks make up a</a:t>
            </a:r>
            <a:r>
              <a:rPr sz="2400" spc="5" dirty="0">
                <a:latin typeface="Arial"/>
                <a:cs typeface="Arial"/>
              </a:rPr>
              <a:t> </a:t>
            </a:r>
            <a:r>
              <a:rPr sz="2400" spc="0" dirty="0">
                <a:latin typeface="Arial"/>
                <a:cs typeface="Arial"/>
              </a:rPr>
              <a:t>slot of 625</a:t>
            </a:r>
            <a:r>
              <a:rPr sz="2400" spc="5" dirty="0">
                <a:latin typeface="Arial"/>
                <a:cs typeface="Arial"/>
              </a:rPr>
              <a:t> </a:t>
            </a:r>
            <a:r>
              <a:rPr sz="2400" spc="0" dirty="0">
                <a:latin typeface="Arial"/>
                <a:cs typeface="Arial"/>
              </a:rPr>
              <a:t>µs</a:t>
            </a:r>
            <a:endParaRPr sz="2400">
              <a:latin typeface="Arial"/>
              <a:cs typeface="Arial"/>
            </a:endParaRPr>
          </a:p>
          <a:p>
            <a:pPr>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two slots make up a slot pair of 12</a:t>
            </a:r>
            <a:r>
              <a:rPr sz="2400" spc="-10" dirty="0">
                <a:latin typeface="Arial"/>
                <a:cs typeface="Arial"/>
              </a:rPr>
              <a:t>5</a:t>
            </a:r>
            <a:r>
              <a:rPr sz="2400" spc="0" dirty="0">
                <a:latin typeface="Arial"/>
                <a:cs typeface="Arial"/>
              </a:rPr>
              <a:t>0</a:t>
            </a:r>
            <a:r>
              <a:rPr sz="2400" spc="10" dirty="0">
                <a:latin typeface="Arial"/>
                <a:cs typeface="Arial"/>
              </a:rPr>
              <a:t> </a:t>
            </a:r>
            <a:r>
              <a:rPr sz="2400" spc="0" dirty="0">
                <a:latin typeface="Arial"/>
                <a:cs typeface="Arial"/>
              </a:rPr>
              <a:t>µs.</a:t>
            </a:r>
            <a:endParaRPr sz="2400">
              <a:latin typeface="Arial"/>
              <a:cs typeface="Arial"/>
            </a:endParaRPr>
          </a:p>
          <a:p>
            <a:pPr lvl="1">
              <a:lnSpc>
                <a:spcPts val="550"/>
              </a:lnSpc>
              <a:spcBef>
                <a:spcPts val="26"/>
              </a:spcBef>
              <a:buFont typeface="Arial"/>
              <a:buChar char="–"/>
            </a:pPr>
            <a:endParaRPr sz="550"/>
          </a:p>
          <a:p>
            <a:pPr marL="355600" marR="27940" indent="-343535">
              <a:lnSpc>
                <a:spcPct val="100000"/>
              </a:lnSpc>
              <a:buFont typeface="Arial"/>
              <a:buChar char="•"/>
              <a:tabLst>
                <a:tab pos="355600" algn="l"/>
              </a:tabLst>
            </a:pPr>
            <a:r>
              <a:rPr sz="2400" dirty="0">
                <a:latin typeface="Arial"/>
                <a:cs typeface="Arial"/>
              </a:rPr>
              <a:t>In the s</a:t>
            </a:r>
            <a:r>
              <a:rPr sz="2400" spc="-10" dirty="0">
                <a:latin typeface="Arial"/>
                <a:cs typeface="Arial"/>
              </a:rPr>
              <a:t>i</a:t>
            </a:r>
            <a:r>
              <a:rPr sz="2400" spc="0" dirty="0">
                <a:latin typeface="Arial"/>
                <a:cs typeface="Arial"/>
              </a:rPr>
              <a:t>mple</a:t>
            </a:r>
            <a:r>
              <a:rPr sz="2400" spc="20" dirty="0">
                <a:latin typeface="Arial"/>
                <a:cs typeface="Arial"/>
              </a:rPr>
              <a:t> </a:t>
            </a:r>
            <a:r>
              <a:rPr sz="2400" spc="0" dirty="0">
                <a:latin typeface="Arial"/>
                <a:cs typeface="Arial"/>
              </a:rPr>
              <a:t>case</a:t>
            </a:r>
            <a:r>
              <a:rPr sz="2400" spc="5" dirty="0">
                <a:latin typeface="Arial"/>
                <a:cs typeface="Arial"/>
              </a:rPr>
              <a:t> </a:t>
            </a:r>
            <a:r>
              <a:rPr sz="2400" spc="0" dirty="0">
                <a:latin typeface="Arial"/>
                <a:cs typeface="Arial"/>
              </a:rPr>
              <a:t>of sing</a:t>
            </a:r>
            <a:r>
              <a:rPr sz="2400" spc="-10" dirty="0">
                <a:latin typeface="Arial"/>
                <a:cs typeface="Arial"/>
              </a:rPr>
              <a:t>l</a:t>
            </a:r>
            <a:r>
              <a:rPr sz="2400" spc="-30" dirty="0">
                <a:latin typeface="Arial"/>
                <a:cs typeface="Arial"/>
              </a:rPr>
              <a:t>e</a:t>
            </a:r>
            <a:r>
              <a:rPr sz="2400" spc="0" dirty="0">
                <a:latin typeface="Arial"/>
                <a:cs typeface="Arial"/>
              </a:rPr>
              <a:t>-slot</a:t>
            </a:r>
            <a:r>
              <a:rPr sz="2400" spc="25" dirty="0">
                <a:latin typeface="Arial"/>
                <a:cs typeface="Arial"/>
              </a:rPr>
              <a:t> </a:t>
            </a:r>
            <a:r>
              <a:rPr sz="2400" spc="0" dirty="0">
                <a:latin typeface="Arial"/>
                <a:cs typeface="Arial"/>
              </a:rPr>
              <a:t>packe</a:t>
            </a:r>
            <a:r>
              <a:rPr sz="2400" spc="5" dirty="0">
                <a:latin typeface="Arial"/>
                <a:cs typeface="Arial"/>
              </a:rPr>
              <a:t>t</a:t>
            </a:r>
            <a:r>
              <a:rPr sz="2400" spc="0" dirty="0">
                <a:latin typeface="Arial"/>
                <a:cs typeface="Arial"/>
              </a:rPr>
              <a:t>s </a:t>
            </a:r>
            <a:r>
              <a:rPr sz="2400" spc="5" dirty="0">
                <a:latin typeface="Arial"/>
                <a:cs typeface="Arial"/>
              </a:rPr>
              <a:t>t</a:t>
            </a:r>
            <a:r>
              <a:rPr sz="2400" spc="0" dirty="0">
                <a:latin typeface="Arial"/>
                <a:cs typeface="Arial"/>
              </a:rPr>
              <a:t>he</a:t>
            </a:r>
            <a:r>
              <a:rPr sz="2400" spc="-10" dirty="0">
                <a:latin typeface="Arial"/>
                <a:cs typeface="Arial"/>
              </a:rPr>
              <a:t> </a:t>
            </a:r>
            <a:r>
              <a:rPr sz="2400" spc="0" dirty="0">
                <a:latin typeface="Arial"/>
                <a:cs typeface="Arial"/>
              </a:rPr>
              <a:t>master 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its </a:t>
            </a:r>
            <a:r>
              <a:rPr sz="2400" spc="-10" dirty="0">
                <a:latin typeface="Arial"/>
                <a:cs typeface="Arial"/>
              </a:rPr>
              <a:t>i</a:t>
            </a:r>
            <a:r>
              <a:rPr sz="2400" spc="0" dirty="0">
                <a:latin typeface="Arial"/>
                <a:cs typeface="Arial"/>
              </a:rPr>
              <a:t>n even</a:t>
            </a:r>
            <a:r>
              <a:rPr sz="2400" spc="10" dirty="0">
                <a:latin typeface="Arial"/>
                <a:cs typeface="Arial"/>
              </a:rPr>
              <a:t> </a:t>
            </a:r>
            <a:r>
              <a:rPr sz="2400" spc="0" dirty="0">
                <a:latin typeface="Arial"/>
                <a:cs typeface="Arial"/>
              </a:rPr>
              <a:t>slots and</a:t>
            </a:r>
            <a:r>
              <a:rPr sz="2400" spc="10" dirty="0">
                <a:latin typeface="Arial"/>
                <a:cs typeface="Arial"/>
              </a:rPr>
              <a:t> </a:t>
            </a:r>
            <a:r>
              <a:rPr sz="2400" spc="0" dirty="0">
                <a:latin typeface="Arial"/>
                <a:cs typeface="Arial"/>
              </a:rPr>
              <a:t>receives</a:t>
            </a:r>
            <a:r>
              <a:rPr sz="2400" spc="10" dirty="0">
                <a:latin typeface="Arial"/>
                <a:cs typeface="Arial"/>
              </a:rPr>
              <a:t> </a:t>
            </a:r>
            <a:r>
              <a:rPr sz="2400" spc="0" dirty="0">
                <a:latin typeface="Arial"/>
                <a:cs typeface="Arial"/>
              </a:rPr>
              <a:t>in odd</a:t>
            </a:r>
            <a:r>
              <a:rPr sz="2400" spc="10" dirty="0">
                <a:latin typeface="Arial"/>
                <a:cs typeface="Arial"/>
              </a:rPr>
              <a:t> </a:t>
            </a:r>
            <a:r>
              <a:rPr sz="2400" spc="0" dirty="0">
                <a:latin typeface="Arial"/>
                <a:cs typeface="Arial"/>
              </a:rPr>
              <a:t>slots</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the slave, conve</a:t>
            </a:r>
            <a:r>
              <a:rPr sz="2400" spc="5" dirty="0">
                <a:latin typeface="Arial"/>
                <a:cs typeface="Arial"/>
              </a:rPr>
              <a:t>r</a:t>
            </a:r>
            <a:r>
              <a:rPr sz="2400" spc="0" dirty="0">
                <a:latin typeface="Arial"/>
                <a:cs typeface="Arial"/>
              </a:rPr>
              <a:t>sely,</a:t>
            </a:r>
            <a:r>
              <a:rPr sz="2400" spc="15" dirty="0">
                <a:latin typeface="Arial"/>
                <a:cs typeface="Arial"/>
              </a:rPr>
              <a:t> </a:t>
            </a:r>
            <a:r>
              <a:rPr sz="2400" spc="0" dirty="0">
                <a:latin typeface="Arial"/>
                <a:cs typeface="Arial"/>
              </a:rPr>
              <a:t>receives</a:t>
            </a:r>
            <a:r>
              <a:rPr sz="2400" spc="1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even slots</a:t>
            </a:r>
            <a:r>
              <a:rPr sz="2400" spc="5" dirty="0">
                <a:latin typeface="Arial"/>
                <a:cs typeface="Arial"/>
              </a:rPr>
              <a:t> </a:t>
            </a:r>
            <a:r>
              <a:rPr sz="2400" spc="0" dirty="0">
                <a:latin typeface="Arial"/>
                <a:cs typeface="Arial"/>
              </a:rPr>
              <a:t>and</a:t>
            </a:r>
            <a:endParaRPr sz="2400">
              <a:latin typeface="Arial"/>
              <a:cs typeface="Arial"/>
            </a:endParaRPr>
          </a:p>
          <a:p>
            <a:pPr marL="756285">
              <a:lnSpc>
                <a:spcPct val="100000"/>
              </a:lnSpc>
            </a:pPr>
            <a:r>
              <a:rPr sz="2400" dirty="0">
                <a:latin typeface="Arial"/>
                <a:cs typeface="Arial"/>
              </a:rPr>
              <a:t>transmits </a:t>
            </a:r>
            <a:r>
              <a:rPr sz="2400" spc="-10" dirty="0">
                <a:latin typeface="Arial"/>
                <a:cs typeface="Arial"/>
              </a:rPr>
              <a:t>i</a:t>
            </a:r>
            <a:r>
              <a:rPr sz="2400" spc="0" dirty="0">
                <a:latin typeface="Arial"/>
                <a:cs typeface="Arial"/>
              </a:rPr>
              <a:t>n odd</a:t>
            </a:r>
            <a:r>
              <a:rPr sz="2400" spc="10" dirty="0">
                <a:latin typeface="Arial"/>
                <a:cs typeface="Arial"/>
              </a:rPr>
              <a:t> </a:t>
            </a:r>
            <a:r>
              <a:rPr sz="2400" spc="0" dirty="0">
                <a:latin typeface="Arial"/>
                <a:cs typeface="Arial"/>
              </a:rPr>
              <a:t>slots.</a:t>
            </a:r>
            <a:endParaRPr sz="2400">
              <a:latin typeface="Arial"/>
              <a:cs typeface="Arial"/>
            </a:endParaRPr>
          </a:p>
          <a:p>
            <a:pPr>
              <a:lnSpc>
                <a:spcPts val="550"/>
              </a:lnSpc>
              <a:spcBef>
                <a:spcPts val="25"/>
              </a:spcBef>
            </a:pPr>
            <a:endParaRPr sz="550"/>
          </a:p>
          <a:p>
            <a:pPr marL="355600" marR="93980" indent="-343535" algn="just">
              <a:lnSpc>
                <a:spcPct val="100000"/>
              </a:lnSpc>
              <a:buFont typeface="Arial"/>
              <a:buChar char="•"/>
              <a:tabLst>
                <a:tab pos="355600" algn="l"/>
              </a:tabLst>
            </a:pPr>
            <a:r>
              <a:rPr sz="2400" dirty="0">
                <a:latin typeface="Arial"/>
                <a:cs typeface="Arial"/>
              </a:rPr>
              <a:t>Packets</a:t>
            </a:r>
            <a:r>
              <a:rPr sz="2400" spc="5" dirty="0">
                <a:latin typeface="Arial"/>
                <a:cs typeface="Arial"/>
              </a:rPr>
              <a:t> m</a:t>
            </a:r>
            <a:r>
              <a:rPr sz="2400" spc="0" dirty="0">
                <a:latin typeface="Arial"/>
                <a:cs typeface="Arial"/>
              </a:rPr>
              <a:t>ay be 1, 3 or 5</a:t>
            </a:r>
            <a:r>
              <a:rPr sz="2400" spc="-10" dirty="0">
                <a:latin typeface="Arial"/>
                <a:cs typeface="Arial"/>
              </a:rPr>
              <a:t> </a:t>
            </a:r>
            <a:r>
              <a:rPr sz="2400" spc="0" dirty="0">
                <a:latin typeface="Arial"/>
                <a:cs typeface="Arial"/>
              </a:rPr>
              <a:t>slots </a:t>
            </a:r>
            <a:r>
              <a:rPr sz="2400" spc="-10" dirty="0">
                <a:latin typeface="Arial"/>
                <a:cs typeface="Arial"/>
              </a:rPr>
              <a:t>l</a:t>
            </a:r>
            <a:r>
              <a:rPr sz="2400" spc="0" dirty="0">
                <a:latin typeface="Arial"/>
                <a:cs typeface="Arial"/>
              </a:rPr>
              <a:t>ong</a:t>
            </a:r>
            <a:r>
              <a:rPr sz="2400" spc="25" dirty="0">
                <a:latin typeface="Arial"/>
                <a:cs typeface="Arial"/>
              </a:rPr>
              <a:t> </a:t>
            </a:r>
            <a:r>
              <a:rPr sz="2400" spc="0" dirty="0">
                <a:latin typeface="Arial"/>
                <a:cs typeface="Arial"/>
              </a:rPr>
              <a:t>but </a:t>
            </a:r>
            <a:r>
              <a:rPr sz="2400" spc="-10" dirty="0">
                <a:latin typeface="Arial"/>
                <a:cs typeface="Arial"/>
              </a:rPr>
              <a:t>i</a:t>
            </a:r>
            <a:r>
              <a:rPr sz="2400" spc="0" dirty="0">
                <a:latin typeface="Arial"/>
                <a:cs typeface="Arial"/>
              </a:rPr>
              <a:t>n</a:t>
            </a:r>
            <a:r>
              <a:rPr sz="2400" spc="10" dirty="0">
                <a:latin typeface="Arial"/>
                <a:cs typeface="Arial"/>
              </a:rPr>
              <a:t> </a:t>
            </a:r>
            <a:r>
              <a:rPr sz="2400" spc="0" dirty="0">
                <a:latin typeface="Arial"/>
                <a:cs typeface="Arial"/>
              </a:rPr>
              <a:t>all cases the mas</a:t>
            </a:r>
            <a:r>
              <a:rPr sz="2400" spc="5" dirty="0">
                <a:latin typeface="Arial"/>
                <a:cs typeface="Arial"/>
              </a:rPr>
              <a:t>t</a:t>
            </a:r>
            <a:r>
              <a:rPr sz="2400" spc="0" dirty="0">
                <a:latin typeface="Arial"/>
                <a:cs typeface="Arial"/>
              </a:rPr>
              <a:t>er tran</a:t>
            </a:r>
            <a:r>
              <a:rPr sz="2400" spc="5" dirty="0">
                <a:latin typeface="Arial"/>
                <a:cs typeface="Arial"/>
              </a:rPr>
              <a:t>s</a:t>
            </a:r>
            <a:r>
              <a:rPr sz="2400" spc="0" dirty="0">
                <a:latin typeface="Arial"/>
                <a:cs typeface="Arial"/>
              </a:rPr>
              <a:t>mit w</a:t>
            </a:r>
            <a:r>
              <a:rPr sz="2400" spc="-10" dirty="0">
                <a:latin typeface="Arial"/>
                <a:cs typeface="Arial"/>
              </a:rPr>
              <a:t>i</a:t>
            </a:r>
            <a:r>
              <a:rPr sz="2400" spc="0" dirty="0">
                <a:latin typeface="Arial"/>
                <a:cs typeface="Arial"/>
              </a:rPr>
              <a:t>ll</a:t>
            </a:r>
            <a:r>
              <a:rPr sz="2400" spc="15" dirty="0">
                <a:latin typeface="Arial"/>
                <a:cs typeface="Arial"/>
              </a:rPr>
              <a:t> </a:t>
            </a:r>
            <a:r>
              <a:rPr sz="2400" spc="0" dirty="0">
                <a:latin typeface="Arial"/>
                <a:cs typeface="Arial"/>
              </a:rPr>
              <a:t>begin</a:t>
            </a:r>
            <a:r>
              <a:rPr sz="2400" spc="20" dirty="0">
                <a:latin typeface="Arial"/>
                <a:cs typeface="Arial"/>
              </a:rPr>
              <a:t> </a:t>
            </a:r>
            <a:r>
              <a:rPr sz="2400" spc="0" dirty="0">
                <a:latin typeface="Arial"/>
                <a:cs typeface="Arial"/>
              </a:rPr>
              <a:t>in even</a:t>
            </a:r>
            <a:r>
              <a:rPr sz="2400" spc="15" dirty="0">
                <a:latin typeface="Arial"/>
                <a:cs typeface="Arial"/>
              </a:rPr>
              <a:t> </a:t>
            </a:r>
            <a:r>
              <a:rPr sz="2400" spc="0" dirty="0">
                <a:latin typeface="Arial"/>
                <a:cs typeface="Arial"/>
              </a:rPr>
              <a:t>slots</a:t>
            </a:r>
            <a:r>
              <a:rPr sz="2400" spc="5" dirty="0">
                <a:latin typeface="Arial"/>
                <a:cs typeface="Arial"/>
              </a:rPr>
              <a:t> </a:t>
            </a:r>
            <a:r>
              <a:rPr sz="2400" spc="0" dirty="0">
                <a:latin typeface="Arial"/>
                <a:cs typeface="Arial"/>
              </a:rPr>
              <a:t>and </a:t>
            </a:r>
            <a:r>
              <a:rPr sz="2400" spc="5" dirty="0">
                <a:latin typeface="Arial"/>
                <a:cs typeface="Arial"/>
              </a:rPr>
              <a:t>t</a:t>
            </a:r>
            <a:r>
              <a:rPr sz="2400" spc="0" dirty="0">
                <a:latin typeface="Arial"/>
                <a:cs typeface="Arial"/>
              </a:rPr>
              <a:t>he slave</a:t>
            </a:r>
            <a:r>
              <a:rPr sz="2400" spc="1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a:t>
            </a:r>
            <a:r>
              <a:rPr sz="2400" spc="5" dirty="0">
                <a:latin typeface="Arial"/>
                <a:cs typeface="Arial"/>
              </a:rPr>
              <a:t>m</a:t>
            </a:r>
            <a:r>
              <a:rPr sz="2400" spc="0" dirty="0">
                <a:latin typeface="Arial"/>
                <a:cs typeface="Arial"/>
              </a:rPr>
              <a:t>it</a:t>
            </a:r>
            <a:r>
              <a:rPr sz="2400" spc="-10" dirty="0">
                <a:latin typeface="Arial"/>
                <a:cs typeface="Arial"/>
              </a:rPr>
              <a:t> </a:t>
            </a:r>
            <a:r>
              <a:rPr sz="2400" spc="0" dirty="0">
                <a:latin typeface="Arial"/>
                <a:cs typeface="Arial"/>
              </a:rPr>
              <a:t>in odd</a:t>
            </a:r>
            <a:r>
              <a:rPr sz="2400" spc="10" dirty="0">
                <a:latin typeface="Arial"/>
                <a:cs typeface="Arial"/>
              </a:rPr>
              <a:t> </a:t>
            </a:r>
            <a:r>
              <a:rPr sz="2400" spc="0" dirty="0">
                <a:latin typeface="Arial"/>
                <a:cs typeface="Arial"/>
              </a:rPr>
              <a:t>slots.</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Sending Data</a:t>
            </a:r>
          </a:p>
        </p:txBody>
      </p:sp>
      <p:pic>
        <p:nvPicPr>
          <p:cNvPr id="1026" name="Picture 2" descr="Image result for bluetooth sending dat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0" y="1876424"/>
            <a:ext cx="2976563" cy="43127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1985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780" y="742441"/>
            <a:ext cx="5028565" cy="556895"/>
          </a:xfrm>
          <a:prstGeom prst="rect">
            <a:avLst/>
          </a:prstGeom>
        </p:spPr>
        <p:txBody>
          <a:bodyPr vert="horz" wrap="square" lIns="0" tIns="0" rIns="0" bIns="0" rtlCol="0">
            <a:noAutofit/>
          </a:bodyPr>
          <a:lstStyle/>
          <a:p>
            <a:pPr marL="12700">
              <a:lnSpc>
                <a:spcPct val="100000"/>
              </a:lnSpc>
              <a:tabLst>
                <a:tab pos="2071370" algn="l"/>
                <a:tab pos="3874135"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rotocol	S</a:t>
            </a:r>
            <a:r>
              <a:rPr sz="3600" spc="-15" dirty="0">
                <a:solidFill>
                  <a:srgbClr val="116B8F"/>
                </a:solidFill>
                <a:latin typeface="Arial"/>
                <a:cs typeface="Arial"/>
              </a:rPr>
              <a:t>t</a:t>
            </a:r>
            <a:r>
              <a:rPr sz="3600" spc="0" dirty="0">
                <a:solidFill>
                  <a:srgbClr val="116B8F"/>
                </a:solidFill>
                <a:latin typeface="Arial"/>
                <a:cs typeface="Arial"/>
              </a:rPr>
              <a:t>ack</a:t>
            </a:r>
            <a:endParaRPr sz="3600">
              <a:latin typeface="Arial"/>
              <a:cs typeface="Arial"/>
            </a:endParaRPr>
          </a:p>
        </p:txBody>
      </p:sp>
      <p:sp>
        <p:nvSpPr>
          <p:cNvPr id="3" name="object 3"/>
          <p:cNvSpPr/>
          <p:nvPr/>
        </p:nvSpPr>
        <p:spPr>
          <a:xfrm>
            <a:off x="1093787" y="1700212"/>
            <a:ext cx="6934200" cy="441007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162</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274570">
              <a:lnSpc>
                <a:spcPts val="4285"/>
              </a:lnSpc>
            </a:pPr>
            <a:r>
              <a:rPr sz="3600" dirty="0">
                <a:solidFill>
                  <a:srgbClr val="116B8F"/>
                </a:solidFill>
                <a:latin typeface="Arial"/>
                <a:cs typeface="Arial"/>
              </a:rPr>
              <a:t>Layers</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163</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614920" cy="372872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lang="en-US" sz="2400" dirty="0">
                <a:latin typeface="Arial"/>
                <a:cs typeface="Arial"/>
              </a:rPr>
              <a:t>The protocol architecture of the bluetooth consists of following in a bluetooth protocol stack</a:t>
            </a:r>
            <a:endParaRPr sz="2400" dirty="0">
              <a:latin typeface="Arial"/>
              <a:cs typeface="Arial"/>
            </a:endParaRPr>
          </a:p>
          <a:p>
            <a:pPr marL="355600" indent="-343535">
              <a:lnSpc>
                <a:spcPct val="100000"/>
              </a:lnSpc>
              <a:buFont typeface="Arial"/>
              <a:buChar char="•"/>
              <a:tabLst>
                <a:tab pos="355600" algn="l"/>
              </a:tabLst>
            </a:pPr>
            <a:r>
              <a:rPr lang="en-US" sz="2400" dirty="0">
                <a:latin typeface="Arial"/>
                <a:cs typeface="Arial"/>
              </a:rPr>
              <a:t>Core protocols consisting 5 layer protocol stack viz.</a:t>
            </a:r>
            <a:endParaRPr sz="2400" dirty="0">
              <a:latin typeface="Arial"/>
              <a:cs typeface="Arial"/>
            </a:endParaRPr>
          </a:p>
          <a:p>
            <a:pPr marL="756285" lvl="1" indent="-287020">
              <a:lnSpc>
                <a:spcPct val="100000"/>
              </a:lnSpc>
              <a:buFont typeface="Arial"/>
              <a:buChar char="–"/>
              <a:tabLst>
                <a:tab pos="756285" algn="l"/>
              </a:tabLst>
            </a:pPr>
            <a:r>
              <a:rPr lang="en-US" sz="2400" dirty="0">
                <a:latin typeface="Arial"/>
                <a:cs typeface="Arial"/>
              </a:rPr>
              <a:t>radio</a:t>
            </a:r>
            <a:endParaRPr sz="2400" dirty="0">
              <a:latin typeface="Arial"/>
              <a:cs typeface="Arial"/>
            </a:endParaRPr>
          </a:p>
          <a:p>
            <a:pPr marL="756285" lvl="1" indent="-287020">
              <a:lnSpc>
                <a:spcPct val="100000"/>
              </a:lnSpc>
              <a:buFont typeface="Arial"/>
              <a:buChar char="–"/>
              <a:tabLst>
                <a:tab pos="756285" algn="l"/>
              </a:tabLst>
            </a:pPr>
            <a:r>
              <a:rPr lang="en-US" sz="2400" dirty="0">
                <a:latin typeface="Arial"/>
                <a:cs typeface="Arial"/>
              </a:rPr>
              <a:t>baseband</a:t>
            </a:r>
            <a:endParaRPr sz="2400" dirty="0">
              <a:latin typeface="Arial"/>
              <a:cs typeface="Arial"/>
            </a:endParaRPr>
          </a:p>
          <a:p>
            <a:pPr marL="756285" lvl="1" indent="-287020">
              <a:lnSpc>
                <a:spcPct val="100000"/>
              </a:lnSpc>
              <a:buFont typeface="Arial"/>
              <a:buChar char="–"/>
              <a:tabLst>
                <a:tab pos="756285" algn="l"/>
              </a:tabLst>
            </a:pPr>
            <a:r>
              <a:rPr lang="en-US" sz="2400" dirty="0">
                <a:latin typeface="Arial"/>
                <a:cs typeface="Arial"/>
              </a:rPr>
              <a:t>link manager protocol,</a:t>
            </a:r>
            <a:endParaRPr sz="2400" dirty="0">
              <a:latin typeface="Arial"/>
              <a:cs typeface="Arial"/>
            </a:endParaRPr>
          </a:p>
          <a:p>
            <a:pPr marL="756285" lvl="1" indent="-287020">
              <a:lnSpc>
                <a:spcPct val="100000"/>
              </a:lnSpc>
              <a:buFont typeface="Arial"/>
              <a:buChar char="–"/>
              <a:tabLst>
                <a:tab pos="756285" algn="l"/>
              </a:tabLst>
            </a:pPr>
            <a:r>
              <a:rPr lang="en-US" sz="2400" dirty="0">
                <a:latin typeface="Arial"/>
                <a:cs typeface="Arial"/>
              </a:rPr>
              <a:t>L2CAP-logical link control and adaptation protocol</a:t>
            </a:r>
          </a:p>
          <a:p>
            <a:pPr marL="756285" lvl="1" indent="-287020">
              <a:lnSpc>
                <a:spcPct val="100000"/>
              </a:lnSpc>
              <a:buFont typeface="Arial"/>
              <a:buChar char="–"/>
              <a:tabLst>
                <a:tab pos="756285" algn="l"/>
              </a:tabLst>
            </a:pPr>
            <a:r>
              <a:rPr lang="en-US" sz="2400" dirty="0">
                <a:latin typeface="Arial"/>
                <a:cs typeface="Arial"/>
              </a:rPr>
              <a:t>service discovery protocol.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8345" y="742441"/>
            <a:ext cx="3608704" cy="544195"/>
          </a:xfrm>
          <a:prstGeom prst="rect">
            <a:avLst/>
          </a:prstGeom>
        </p:spPr>
        <p:txBody>
          <a:bodyPr vert="horz" wrap="square" lIns="0" tIns="0" rIns="0" bIns="0" rtlCol="0">
            <a:noAutofit/>
          </a:bodyPr>
          <a:lstStyle/>
          <a:p>
            <a:pPr marL="12700">
              <a:lnSpc>
                <a:spcPts val="4285"/>
              </a:lnSpc>
              <a:tabLst>
                <a:tab pos="1206500" algn="l"/>
                <a:tab pos="1663700" algn="l"/>
              </a:tabLst>
            </a:pPr>
            <a:r>
              <a:rPr sz="3600" dirty="0">
                <a:solidFill>
                  <a:srgbClr val="116B8F"/>
                </a:solidFill>
                <a:latin typeface="Arial"/>
                <a:cs typeface="Arial"/>
              </a:rPr>
              <a:t>What	is	Bluetooth</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147</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240270" cy="424116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Faci</a:t>
            </a:r>
            <a:r>
              <a:rPr sz="2400" spc="-10" dirty="0">
                <a:latin typeface="Arial"/>
                <a:cs typeface="Arial"/>
              </a:rPr>
              <a:t>l</a:t>
            </a:r>
            <a:r>
              <a:rPr sz="2400" spc="0" dirty="0">
                <a:latin typeface="Arial"/>
                <a:cs typeface="Arial"/>
              </a:rPr>
              <a:t>itates</a:t>
            </a:r>
            <a:r>
              <a:rPr sz="2400" spc="15" dirty="0">
                <a:latin typeface="Arial"/>
                <a:cs typeface="Arial"/>
              </a:rPr>
              <a:t> </a:t>
            </a:r>
            <a:r>
              <a:rPr sz="2400" spc="0" dirty="0">
                <a:latin typeface="Arial"/>
                <a:cs typeface="Arial"/>
              </a:rPr>
              <a:t>voice</a:t>
            </a:r>
            <a:r>
              <a:rPr sz="2400" spc="1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data</a:t>
            </a:r>
            <a:r>
              <a:rPr sz="2400" spc="5"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ansfers</a:t>
            </a:r>
            <a:endParaRPr sz="2400">
              <a:latin typeface="Arial"/>
              <a:cs typeface="Arial"/>
            </a:endParaRPr>
          </a:p>
          <a:p>
            <a:pPr>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A</a:t>
            </a:r>
            <a:r>
              <a:rPr sz="2400" spc="-10" dirty="0">
                <a:latin typeface="Arial"/>
                <a:cs typeface="Arial"/>
              </a:rPr>
              <a:t>l</a:t>
            </a:r>
            <a:r>
              <a:rPr sz="2400" spc="0" dirty="0">
                <a:latin typeface="Arial"/>
                <a:cs typeface="Arial"/>
              </a:rPr>
              <a:t>lo</a:t>
            </a:r>
            <a:r>
              <a:rPr sz="2400" spc="-10" dirty="0">
                <a:latin typeface="Arial"/>
                <a:cs typeface="Arial"/>
              </a:rPr>
              <a:t>w</a:t>
            </a:r>
            <a:r>
              <a:rPr sz="2400" spc="0" dirty="0">
                <a:latin typeface="Arial"/>
                <a:cs typeface="Arial"/>
              </a:rPr>
              <a:t>s</a:t>
            </a:r>
            <a:r>
              <a:rPr sz="2400" spc="25" dirty="0">
                <a:latin typeface="Arial"/>
                <a:cs typeface="Arial"/>
              </a:rPr>
              <a:t> </a:t>
            </a:r>
            <a:r>
              <a:rPr sz="2400" spc="0" dirty="0">
                <a:latin typeface="Arial"/>
                <a:cs typeface="Arial"/>
              </a:rPr>
              <a:t>users</a:t>
            </a:r>
            <a:r>
              <a:rPr sz="2400" spc="5" dirty="0">
                <a:latin typeface="Arial"/>
                <a:cs typeface="Arial"/>
              </a:rPr>
              <a:t> </a:t>
            </a:r>
            <a:r>
              <a:rPr sz="2400" spc="0" dirty="0">
                <a:latin typeface="Arial"/>
                <a:cs typeface="Arial"/>
              </a:rPr>
              <a:t>to con</a:t>
            </a:r>
            <a:r>
              <a:rPr sz="2400" spc="-10" dirty="0">
                <a:latin typeface="Arial"/>
                <a:cs typeface="Arial"/>
              </a:rPr>
              <a:t>n</a:t>
            </a:r>
            <a:r>
              <a:rPr sz="2400" spc="0" dirty="0">
                <a:latin typeface="Arial"/>
                <a:cs typeface="Arial"/>
              </a:rPr>
              <a:t>ect</a:t>
            </a:r>
            <a:r>
              <a:rPr sz="2400" spc="5" dirty="0">
                <a:latin typeface="Arial"/>
                <a:cs typeface="Arial"/>
              </a:rPr>
              <a:t> </a:t>
            </a:r>
            <a:r>
              <a:rPr sz="2400" spc="0" dirty="0">
                <a:latin typeface="Arial"/>
                <a:cs typeface="Arial"/>
              </a:rPr>
              <a:t>a wi</a:t>
            </a:r>
            <a:r>
              <a:rPr sz="2400" spc="-10" dirty="0">
                <a:latin typeface="Arial"/>
                <a:cs typeface="Arial"/>
              </a:rPr>
              <a:t>d</a:t>
            </a:r>
            <a:r>
              <a:rPr sz="2400" spc="0" dirty="0">
                <a:latin typeface="Arial"/>
                <a:cs typeface="Arial"/>
              </a:rPr>
              <a:t>e</a:t>
            </a:r>
            <a:r>
              <a:rPr sz="2400" spc="20" dirty="0">
                <a:latin typeface="Arial"/>
                <a:cs typeface="Arial"/>
              </a:rPr>
              <a:t> </a:t>
            </a:r>
            <a:r>
              <a:rPr sz="2400" spc="0" dirty="0">
                <a:latin typeface="Arial"/>
                <a:cs typeface="Arial"/>
              </a:rPr>
              <a:t>range of computing</a:t>
            </a:r>
            <a:endParaRPr sz="2400">
              <a:latin typeface="Arial"/>
              <a:cs typeface="Arial"/>
            </a:endParaRPr>
          </a:p>
          <a:p>
            <a:pPr marR="95250" algn="ctr">
              <a:lnSpc>
                <a:spcPct val="100000"/>
              </a:lnSpc>
            </a:pPr>
            <a:r>
              <a:rPr sz="2400" dirty="0">
                <a:latin typeface="Arial"/>
                <a:cs typeface="Arial"/>
              </a:rPr>
              <a:t>and</a:t>
            </a:r>
            <a:r>
              <a:rPr sz="2400" spc="10" dirty="0">
                <a:latin typeface="Arial"/>
                <a:cs typeface="Arial"/>
              </a:rPr>
              <a:t> </a:t>
            </a:r>
            <a:r>
              <a:rPr sz="2400" spc="0" dirty="0">
                <a:latin typeface="Arial"/>
                <a:cs typeface="Arial"/>
              </a:rPr>
              <a:t>teleco</a:t>
            </a:r>
            <a:r>
              <a:rPr sz="2400" spc="5" dirty="0">
                <a:latin typeface="Arial"/>
                <a:cs typeface="Arial"/>
              </a:rPr>
              <a:t>m</a:t>
            </a:r>
            <a:r>
              <a:rPr sz="2400" spc="0" dirty="0">
                <a:latin typeface="Arial"/>
                <a:cs typeface="Arial"/>
              </a:rPr>
              <a:t>munications</a:t>
            </a:r>
            <a:r>
              <a:rPr sz="2400" spc="35" dirty="0">
                <a:latin typeface="Arial"/>
                <a:cs typeface="Arial"/>
              </a:rPr>
              <a:t> </a:t>
            </a:r>
            <a:r>
              <a:rPr sz="2400" spc="0" dirty="0">
                <a:latin typeface="Arial"/>
                <a:cs typeface="Arial"/>
              </a:rPr>
              <a:t>devices</a:t>
            </a:r>
            <a:r>
              <a:rPr sz="2400" spc="15" dirty="0">
                <a:latin typeface="Arial"/>
                <a:cs typeface="Arial"/>
              </a:rPr>
              <a:t> </a:t>
            </a:r>
            <a:r>
              <a:rPr sz="2400" spc="0" dirty="0">
                <a:latin typeface="Arial"/>
                <a:cs typeface="Arial"/>
              </a:rPr>
              <a:t>without</a:t>
            </a:r>
            <a:r>
              <a:rPr sz="2400" spc="15" dirty="0">
                <a:latin typeface="Arial"/>
                <a:cs typeface="Arial"/>
              </a:rPr>
              <a:t> </a:t>
            </a:r>
            <a:r>
              <a:rPr sz="2400" spc="0" dirty="0">
                <a:latin typeface="Arial"/>
                <a:cs typeface="Arial"/>
              </a:rPr>
              <a:t>cables</a:t>
            </a:r>
            <a:endParaRPr sz="2400">
              <a:latin typeface="Arial"/>
              <a:cs typeface="Arial"/>
            </a:endParaRPr>
          </a:p>
          <a:p>
            <a:pPr>
              <a:lnSpc>
                <a:spcPts val="550"/>
              </a:lnSpc>
              <a:spcBef>
                <a:spcPts val="25"/>
              </a:spcBef>
            </a:pPr>
            <a:endParaRPr sz="550"/>
          </a:p>
          <a:p>
            <a:pPr marL="355600" indent="-343535">
              <a:lnSpc>
                <a:spcPct val="100000"/>
              </a:lnSpc>
              <a:buFont typeface="Arial"/>
              <a:buChar char="•"/>
              <a:tabLst>
                <a:tab pos="355600" algn="l"/>
              </a:tabLst>
            </a:pPr>
            <a:r>
              <a:rPr sz="2400" dirty="0">
                <a:latin typeface="Arial"/>
                <a:cs typeface="Arial"/>
              </a:rPr>
              <a:t>Provides</a:t>
            </a:r>
            <a:r>
              <a:rPr sz="2400" spc="15" dirty="0">
                <a:latin typeface="Arial"/>
                <a:cs typeface="Arial"/>
              </a:rPr>
              <a:t> </a:t>
            </a:r>
            <a:r>
              <a:rPr sz="2400" spc="0" dirty="0">
                <a:latin typeface="Arial"/>
                <a:cs typeface="Arial"/>
              </a:rPr>
              <a:t>o</a:t>
            </a:r>
            <a:r>
              <a:rPr sz="2400" spc="-15" dirty="0">
                <a:latin typeface="Arial"/>
                <a:cs typeface="Arial"/>
              </a:rPr>
              <a:t>n</a:t>
            </a:r>
            <a:r>
              <a:rPr sz="2400" spc="0" dirty="0">
                <a:latin typeface="Arial"/>
                <a:cs typeface="Arial"/>
              </a:rPr>
              <a:t>-the-fly connec</a:t>
            </a:r>
            <a:r>
              <a:rPr sz="2400" spc="5" dirty="0">
                <a:latin typeface="Arial"/>
                <a:cs typeface="Arial"/>
              </a:rPr>
              <a:t>t</a:t>
            </a:r>
            <a:r>
              <a:rPr sz="2400" spc="0" dirty="0">
                <a:latin typeface="Arial"/>
                <a:cs typeface="Arial"/>
              </a:rPr>
              <a:t>ions</a:t>
            </a:r>
            <a:r>
              <a:rPr sz="2400" spc="20"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devices</a:t>
            </a:r>
            <a:endParaRPr sz="2400">
              <a:latin typeface="Arial"/>
              <a:cs typeface="Arial"/>
            </a:endParaRPr>
          </a:p>
          <a:p>
            <a:pPr>
              <a:lnSpc>
                <a:spcPts val="550"/>
              </a:lnSpc>
              <a:spcBef>
                <a:spcPts val="25"/>
              </a:spcBef>
              <a:buFont typeface="Arial"/>
              <a:buChar char="•"/>
            </a:pPr>
            <a:endParaRPr sz="550"/>
          </a:p>
          <a:p>
            <a:pPr marL="469900">
              <a:lnSpc>
                <a:spcPct val="100000"/>
              </a:lnSpc>
            </a:pPr>
            <a:r>
              <a:rPr sz="2400" dirty="0">
                <a:latin typeface="Arial"/>
                <a:cs typeface="Arial"/>
              </a:rPr>
              <a:t>–</a:t>
            </a:r>
            <a:r>
              <a:rPr sz="2400" spc="250" dirty="0">
                <a:latin typeface="Arial"/>
                <a:cs typeface="Arial"/>
              </a:rPr>
              <a:t> </a:t>
            </a:r>
            <a:r>
              <a:rPr sz="2400" spc="0" dirty="0">
                <a:latin typeface="Arial"/>
                <a:cs typeface="Arial"/>
              </a:rPr>
              <a:t>O</a:t>
            </a:r>
            <a:r>
              <a:rPr sz="2400" spc="5" dirty="0">
                <a:latin typeface="Arial"/>
                <a:cs typeface="Arial"/>
              </a:rPr>
              <a:t>f</a:t>
            </a:r>
            <a:r>
              <a:rPr sz="2400" spc="0" dirty="0">
                <a:latin typeface="Arial"/>
                <a:cs typeface="Arial"/>
              </a:rPr>
              <a:t>fe</a:t>
            </a:r>
            <a:r>
              <a:rPr sz="2400" spc="5" dirty="0">
                <a:latin typeface="Arial"/>
                <a:cs typeface="Arial"/>
              </a:rPr>
              <a:t>r</a:t>
            </a:r>
            <a:r>
              <a:rPr sz="2400" spc="0" dirty="0">
                <a:latin typeface="Arial"/>
                <a:cs typeface="Arial"/>
              </a:rPr>
              <a:t>s</a:t>
            </a:r>
            <a:r>
              <a:rPr sz="2400" spc="-30" dirty="0">
                <a:latin typeface="Arial"/>
                <a:cs typeface="Arial"/>
              </a:rPr>
              <a:t> </a:t>
            </a:r>
            <a:r>
              <a:rPr sz="2400" spc="0" dirty="0">
                <a:latin typeface="Arial"/>
                <a:cs typeface="Arial"/>
              </a:rPr>
              <a:t>the possibi</a:t>
            </a:r>
            <a:r>
              <a:rPr sz="2400" spc="-15" dirty="0">
                <a:latin typeface="Arial"/>
                <a:cs typeface="Arial"/>
              </a:rPr>
              <a:t>l</a:t>
            </a:r>
            <a:r>
              <a:rPr sz="2400" spc="0" dirty="0">
                <a:latin typeface="Arial"/>
                <a:cs typeface="Arial"/>
              </a:rPr>
              <a:t>ity</a:t>
            </a:r>
            <a:r>
              <a:rPr sz="2400" spc="40" dirty="0">
                <a:latin typeface="Arial"/>
                <a:cs typeface="Arial"/>
              </a:rPr>
              <a:t> </a:t>
            </a:r>
            <a:r>
              <a:rPr sz="2400" spc="0" dirty="0">
                <a:latin typeface="Arial"/>
                <a:cs typeface="Arial"/>
              </a:rPr>
              <a:t>of ad hoc</a:t>
            </a:r>
            <a:r>
              <a:rPr sz="2400" spc="5" dirty="0">
                <a:latin typeface="Arial"/>
                <a:cs typeface="Arial"/>
              </a:rPr>
              <a:t> </a:t>
            </a:r>
            <a:r>
              <a:rPr sz="2400" spc="0" dirty="0">
                <a:latin typeface="Arial"/>
                <a:cs typeface="Arial"/>
              </a:rPr>
              <a:t>networks</a:t>
            </a:r>
            <a:endParaRPr sz="2400">
              <a:latin typeface="Arial"/>
              <a:cs typeface="Arial"/>
            </a:endParaRPr>
          </a:p>
          <a:p>
            <a:pPr>
              <a:lnSpc>
                <a:spcPts val="550"/>
              </a:lnSpc>
              <a:spcBef>
                <a:spcPts val="28"/>
              </a:spcBef>
            </a:pPr>
            <a:endParaRPr sz="550"/>
          </a:p>
          <a:p>
            <a:pPr marL="355600" indent="-343535">
              <a:lnSpc>
                <a:spcPct val="100000"/>
              </a:lnSpc>
              <a:buFont typeface="Arial"/>
              <a:buChar char="•"/>
              <a:tabLst>
                <a:tab pos="355600" algn="l"/>
              </a:tabLst>
            </a:pPr>
            <a:r>
              <a:rPr sz="2400" dirty="0">
                <a:latin typeface="Arial"/>
                <a:cs typeface="Arial"/>
              </a:rPr>
              <a:t>De</a:t>
            </a:r>
            <a:r>
              <a:rPr sz="2400" spc="-10" dirty="0">
                <a:latin typeface="Arial"/>
                <a:cs typeface="Arial"/>
              </a:rPr>
              <a:t>l</a:t>
            </a:r>
            <a:r>
              <a:rPr sz="2400" spc="0" dirty="0">
                <a:latin typeface="Arial"/>
                <a:cs typeface="Arial"/>
              </a:rPr>
              <a:t>ivers</a:t>
            </a:r>
            <a:r>
              <a:rPr sz="2400" spc="25" dirty="0">
                <a:latin typeface="Arial"/>
                <a:cs typeface="Arial"/>
              </a:rPr>
              <a:t> </a:t>
            </a:r>
            <a:r>
              <a:rPr sz="2400" spc="0" dirty="0">
                <a:latin typeface="Arial"/>
                <a:cs typeface="Arial"/>
              </a:rPr>
              <a:t>synchronicity</a:t>
            </a:r>
            <a:r>
              <a:rPr sz="2400" spc="20" dirty="0">
                <a:latin typeface="Arial"/>
                <a:cs typeface="Arial"/>
              </a:rPr>
              <a:t> </a:t>
            </a:r>
            <a:r>
              <a:rPr sz="2400" spc="0" dirty="0">
                <a:latin typeface="Arial"/>
                <a:cs typeface="Arial"/>
              </a:rPr>
              <a:t>between</a:t>
            </a:r>
            <a:r>
              <a:rPr sz="2400" spc="5" dirty="0">
                <a:latin typeface="Arial"/>
                <a:cs typeface="Arial"/>
              </a:rPr>
              <a:t> </a:t>
            </a:r>
            <a:r>
              <a:rPr sz="2400" spc="0" dirty="0">
                <a:latin typeface="Arial"/>
                <a:cs typeface="Arial"/>
              </a:rPr>
              <a:t>personal</a:t>
            </a:r>
            <a:r>
              <a:rPr sz="2400" spc="15" dirty="0">
                <a:latin typeface="Arial"/>
                <a:cs typeface="Arial"/>
              </a:rPr>
              <a:t> </a:t>
            </a:r>
            <a:r>
              <a:rPr sz="2400" spc="0" dirty="0">
                <a:latin typeface="Arial"/>
                <a:cs typeface="Arial"/>
              </a:rPr>
              <a:t>devices</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Packet</a:t>
            </a:r>
            <a:r>
              <a:rPr sz="2400" spc="5" dirty="0">
                <a:latin typeface="Arial"/>
                <a:cs typeface="Arial"/>
              </a:rPr>
              <a:t> </a:t>
            </a:r>
            <a:r>
              <a:rPr sz="2400" spc="0" dirty="0">
                <a:latin typeface="Arial"/>
                <a:cs typeface="Arial"/>
              </a:rPr>
              <a:t>based</a:t>
            </a:r>
            <a:r>
              <a:rPr sz="2400" spc="15" dirty="0">
                <a:latin typeface="Arial"/>
                <a:cs typeface="Arial"/>
              </a:rPr>
              <a:t> </a:t>
            </a:r>
            <a:r>
              <a:rPr sz="2400" spc="0" dirty="0">
                <a:latin typeface="Arial"/>
                <a:cs typeface="Arial"/>
              </a:rPr>
              <a:t>two </a:t>
            </a:r>
            <a:r>
              <a:rPr sz="2400" spc="-10" dirty="0">
                <a:latin typeface="Arial"/>
                <a:cs typeface="Arial"/>
              </a:rPr>
              <a:t>w</a:t>
            </a:r>
            <a:r>
              <a:rPr sz="2400" spc="0" dirty="0">
                <a:latin typeface="Arial"/>
                <a:cs typeface="Arial"/>
              </a:rPr>
              <a:t>ay</a:t>
            </a:r>
            <a:r>
              <a:rPr sz="2400" spc="1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munication</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Low</a:t>
            </a:r>
            <a:r>
              <a:rPr sz="2400" spc="10" dirty="0">
                <a:latin typeface="Arial"/>
                <a:cs typeface="Arial"/>
              </a:rPr>
              <a:t> </a:t>
            </a:r>
            <a:r>
              <a:rPr sz="2400" spc="0" dirty="0">
                <a:latin typeface="Arial"/>
                <a:cs typeface="Arial"/>
              </a:rPr>
              <a:t>power</a:t>
            </a:r>
            <a:r>
              <a:rPr sz="2400" spc="15" dirty="0">
                <a:latin typeface="Arial"/>
                <a:cs typeface="Arial"/>
              </a:rPr>
              <a:t> </a:t>
            </a:r>
            <a:r>
              <a:rPr sz="2400" spc="0" dirty="0">
                <a:latin typeface="Arial"/>
                <a:cs typeface="Arial"/>
              </a:rPr>
              <a:t>devices</a:t>
            </a:r>
            <a:endParaRPr sz="2400">
              <a:latin typeface="Arial"/>
              <a:cs typeface="Arial"/>
            </a:endParaRPr>
          </a:p>
          <a:p>
            <a:pPr>
              <a:lnSpc>
                <a:spcPts val="550"/>
              </a:lnSpc>
              <a:spcBef>
                <a:spcPts val="29"/>
              </a:spcBef>
              <a:buFont typeface="Arial"/>
              <a:buChar char="•"/>
            </a:pPr>
            <a:endParaRPr sz="550"/>
          </a:p>
          <a:p>
            <a:pPr marL="355600" indent="-343535">
              <a:lnSpc>
                <a:spcPct val="100000"/>
              </a:lnSpc>
              <a:buFont typeface="Arial"/>
              <a:buChar char="•"/>
              <a:tabLst>
                <a:tab pos="355600" algn="l"/>
              </a:tabLst>
            </a:pPr>
            <a:r>
              <a:rPr sz="2400" dirty="0">
                <a:latin typeface="Arial"/>
                <a:cs typeface="Arial"/>
              </a:rPr>
              <a:t>Small</a:t>
            </a:r>
            <a:r>
              <a:rPr sz="2400" spc="5" dirty="0">
                <a:latin typeface="Arial"/>
                <a:cs typeface="Arial"/>
              </a:rPr>
              <a:t> </a:t>
            </a:r>
            <a:r>
              <a:rPr sz="2400" spc="0" dirty="0">
                <a:latin typeface="Arial"/>
                <a:cs typeface="Arial"/>
              </a:rPr>
              <a:t>size</a:t>
            </a:r>
            <a:endParaRPr sz="2400">
              <a:latin typeface="Arial"/>
              <a:cs typeface="Arial"/>
            </a:endParaRPr>
          </a:p>
          <a:p>
            <a:pPr>
              <a:lnSpc>
                <a:spcPts val="550"/>
              </a:lnSpc>
              <a:spcBef>
                <a:spcPts val="25"/>
              </a:spcBef>
              <a:buFont typeface="Arial"/>
              <a:buChar char="•"/>
            </a:pPr>
            <a:endParaRPr sz="550"/>
          </a:p>
          <a:p>
            <a:pPr marL="355600" indent="-343535">
              <a:lnSpc>
                <a:spcPts val="2855"/>
              </a:lnSpc>
              <a:buFont typeface="Arial"/>
              <a:buChar char="•"/>
              <a:tabLst>
                <a:tab pos="355600" algn="l"/>
              </a:tabLst>
            </a:pPr>
            <a:r>
              <a:rPr sz="2400" dirty="0">
                <a:latin typeface="Arial"/>
                <a:cs typeface="Arial"/>
              </a:rPr>
              <a:t>Low</a:t>
            </a:r>
            <a:r>
              <a:rPr sz="2400" spc="10" dirty="0">
                <a:latin typeface="Arial"/>
                <a:cs typeface="Arial"/>
              </a:rPr>
              <a:t> </a:t>
            </a:r>
            <a:r>
              <a:rPr sz="2400" spc="0" dirty="0">
                <a:latin typeface="Arial"/>
                <a:cs typeface="Arial"/>
              </a:rPr>
              <a:t>cost</a:t>
            </a:r>
            <a:r>
              <a:rPr sz="2400" spc="5" dirty="0">
                <a:latin typeface="Arial"/>
                <a:cs typeface="Arial"/>
              </a:rPr>
              <a:t> </a:t>
            </a:r>
            <a:r>
              <a:rPr sz="2400" spc="0" dirty="0">
                <a:latin typeface="Arial"/>
                <a:cs typeface="Arial"/>
              </a:rPr>
              <a:t>(</a:t>
            </a:r>
            <a:r>
              <a:rPr sz="2400" spc="-10" dirty="0">
                <a:latin typeface="Arial"/>
                <a:cs typeface="Arial"/>
              </a:rPr>
              <a:t> </a:t>
            </a:r>
            <a:r>
              <a:rPr sz="2400" spc="0" dirty="0">
                <a:latin typeface="Arial"/>
                <a:cs typeface="Arial"/>
              </a:rPr>
              <a:t>USD</a:t>
            </a:r>
            <a:r>
              <a:rPr sz="2400" spc="5" dirty="0">
                <a:latin typeface="Arial"/>
                <a:cs typeface="Arial"/>
              </a:rPr>
              <a:t> </a:t>
            </a:r>
            <a:r>
              <a:rPr sz="2400" spc="0" dirty="0">
                <a:latin typeface="Arial"/>
                <a:cs typeface="Arial"/>
              </a:rPr>
              <a:t>$5)</a:t>
            </a:r>
            <a:endParaRPr sz="24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7657" y="742441"/>
            <a:ext cx="5486400" cy="544195"/>
          </a:xfrm>
          <a:prstGeom prst="rect">
            <a:avLst/>
          </a:prstGeom>
        </p:spPr>
        <p:txBody>
          <a:bodyPr vert="horz" wrap="square" lIns="0" tIns="0" rIns="0" bIns="0" rtlCol="0">
            <a:noAutofit/>
          </a:bodyPr>
          <a:lstStyle/>
          <a:p>
            <a:pPr marL="12700">
              <a:lnSpc>
                <a:spcPts val="4285"/>
              </a:lnSpc>
              <a:tabLst>
                <a:tab pos="4558665" algn="l"/>
              </a:tabLst>
            </a:pPr>
            <a:r>
              <a:rPr sz="3600" dirty="0">
                <a:solidFill>
                  <a:srgbClr val="116B8F"/>
                </a:solidFill>
                <a:latin typeface="Arial"/>
                <a:cs typeface="Arial"/>
              </a:rPr>
              <a:t>Physical</a:t>
            </a:r>
            <a:r>
              <a:rPr sz="3600" spc="-10" dirty="0">
                <a:solidFill>
                  <a:srgbClr val="116B8F"/>
                </a:solidFill>
                <a:latin typeface="Arial"/>
                <a:cs typeface="Arial"/>
              </a:rPr>
              <a:t> </a:t>
            </a:r>
            <a:r>
              <a:rPr sz="3600" spc="0" dirty="0">
                <a:solidFill>
                  <a:srgbClr val="116B8F"/>
                </a:solidFill>
                <a:latin typeface="Arial"/>
                <a:cs typeface="Arial"/>
              </a:rPr>
              <a:t>Cha</a:t>
            </a:r>
            <a:r>
              <a:rPr sz="3600" spc="5" dirty="0">
                <a:solidFill>
                  <a:srgbClr val="116B8F"/>
                </a:solidFill>
                <a:latin typeface="Arial"/>
                <a:cs typeface="Arial"/>
              </a:rPr>
              <a:t>n</a:t>
            </a:r>
            <a:r>
              <a:rPr sz="3600" spc="0" dirty="0">
                <a:solidFill>
                  <a:srgbClr val="116B8F"/>
                </a:solidFill>
                <a:latin typeface="Arial"/>
                <a:cs typeface="Arial"/>
              </a:rPr>
              <a:t>nel</a:t>
            </a:r>
            <a:r>
              <a:rPr sz="3600" spc="-20" dirty="0">
                <a:solidFill>
                  <a:srgbClr val="116B8F"/>
                </a:solidFill>
                <a:latin typeface="Arial"/>
                <a:cs typeface="Arial"/>
              </a:rPr>
              <a:t> </a:t>
            </a:r>
            <a:r>
              <a:rPr sz="3600" spc="0" dirty="0">
                <a:solidFill>
                  <a:srgbClr val="116B8F"/>
                </a:solidFill>
                <a:latin typeface="Arial"/>
                <a:cs typeface="Arial"/>
              </a:rPr>
              <a:t>and	links</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164</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188"/>
            <a:ext cx="7579995" cy="3509645"/>
          </a:xfrm>
          <a:prstGeom prst="rect">
            <a:avLst/>
          </a:prstGeom>
        </p:spPr>
        <p:txBody>
          <a:bodyPr vert="horz" wrap="square" lIns="0" tIns="0" rIns="0" bIns="0" rtlCol="0">
            <a:noAutofit/>
          </a:bodyPr>
          <a:lstStyle/>
          <a:p>
            <a:pPr marL="355600" marR="365760" indent="-343535">
              <a:lnSpc>
                <a:spcPct val="100099"/>
              </a:lnSpc>
              <a:buFont typeface="Arial"/>
              <a:buChar char="•"/>
              <a:tabLst>
                <a:tab pos="355600" algn="l"/>
              </a:tabLst>
            </a:pPr>
            <a:r>
              <a:rPr sz="2400" dirty="0">
                <a:latin typeface="Arial"/>
                <a:cs typeface="Arial"/>
              </a:rPr>
              <a:t>Within a</a:t>
            </a:r>
            <a:r>
              <a:rPr sz="2400" spc="5" dirty="0">
                <a:latin typeface="Arial"/>
                <a:cs typeface="Arial"/>
              </a:rPr>
              <a:t> </a:t>
            </a:r>
            <a:r>
              <a:rPr sz="2400" spc="0" dirty="0">
                <a:latin typeface="Arial"/>
                <a:cs typeface="Arial"/>
              </a:rPr>
              <a:t>physical</a:t>
            </a:r>
            <a:r>
              <a:rPr sz="2400" spc="20" dirty="0">
                <a:latin typeface="Arial"/>
                <a:cs typeface="Arial"/>
              </a:rPr>
              <a:t> </a:t>
            </a:r>
            <a:r>
              <a:rPr sz="2400" spc="0" dirty="0">
                <a:latin typeface="Arial"/>
                <a:cs typeface="Arial"/>
              </a:rPr>
              <a:t>channel,</a:t>
            </a:r>
            <a:r>
              <a:rPr sz="2400" spc="25" dirty="0">
                <a:latin typeface="Arial"/>
                <a:cs typeface="Arial"/>
              </a:rPr>
              <a:t> </a:t>
            </a:r>
            <a:r>
              <a:rPr sz="2400" spc="0" dirty="0">
                <a:latin typeface="Arial"/>
                <a:cs typeface="Arial"/>
              </a:rPr>
              <a:t>a</a:t>
            </a:r>
            <a:r>
              <a:rPr sz="2400" spc="-10" dirty="0">
                <a:latin typeface="Arial"/>
                <a:cs typeface="Arial"/>
              </a:rPr>
              <a:t> </a:t>
            </a:r>
            <a:r>
              <a:rPr sz="2400" spc="0" dirty="0">
                <a:latin typeface="Arial"/>
                <a:cs typeface="Arial"/>
              </a:rPr>
              <a:t>physical</a:t>
            </a:r>
            <a:r>
              <a:rPr sz="2400" spc="3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is for</a:t>
            </a:r>
            <a:r>
              <a:rPr sz="2400" spc="5" dirty="0">
                <a:latin typeface="Arial"/>
                <a:cs typeface="Arial"/>
              </a:rPr>
              <a:t>m</a:t>
            </a:r>
            <a:r>
              <a:rPr sz="2400" spc="0" dirty="0">
                <a:latin typeface="Arial"/>
                <a:cs typeface="Arial"/>
              </a:rPr>
              <a:t>ed between</a:t>
            </a:r>
            <a:r>
              <a:rPr sz="2400" spc="5" dirty="0">
                <a:latin typeface="Arial"/>
                <a:cs typeface="Arial"/>
              </a:rPr>
              <a:t> </a:t>
            </a:r>
            <a:r>
              <a:rPr sz="2400" spc="0" dirty="0">
                <a:latin typeface="Arial"/>
                <a:cs typeface="Arial"/>
              </a:rPr>
              <a:t>any</a:t>
            </a:r>
            <a:r>
              <a:rPr sz="2400" spc="10" dirty="0">
                <a:latin typeface="Arial"/>
                <a:cs typeface="Arial"/>
              </a:rPr>
              <a:t> </a:t>
            </a:r>
            <a:r>
              <a:rPr sz="2400" spc="0" dirty="0">
                <a:latin typeface="Arial"/>
                <a:cs typeface="Arial"/>
              </a:rPr>
              <a:t>two</a:t>
            </a:r>
            <a:r>
              <a:rPr sz="2400" spc="-10" dirty="0">
                <a:latin typeface="Arial"/>
                <a:cs typeface="Arial"/>
              </a:rPr>
              <a:t> </a:t>
            </a:r>
            <a:r>
              <a:rPr sz="2400" spc="0" dirty="0">
                <a:latin typeface="Arial"/>
                <a:cs typeface="Arial"/>
              </a:rPr>
              <a:t>devices</a:t>
            </a:r>
            <a:r>
              <a:rPr sz="2400" spc="15" dirty="0">
                <a:latin typeface="Arial"/>
                <a:cs typeface="Arial"/>
              </a:rPr>
              <a:t> </a:t>
            </a:r>
            <a:r>
              <a:rPr sz="2400" spc="0" dirty="0">
                <a:latin typeface="Arial"/>
                <a:cs typeface="Arial"/>
              </a:rPr>
              <a:t>that</a:t>
            </a:r>
            <a:r>
              <a:rPr sz="2400" spc="-15" dirty="0">
                <a:latin typeface="Arial"/>
                <a:cs typeface="Arial"/>
              </a:rPr>
              <a:t> </a:t>
            </a:r>
            <a:r>
              <a:rPr sz="2400" spc="0" dirty="0">
                <a:latin typeface="Arial"/>
                <a:cs typeface="Arial"/>
              </a:rPr>
              <a:t>transmit p</a:t>
            </a:r>
            <a:r>
              <a:rPr sz="2400" spc="-10" dirty="0">
                <a:latin typeface="Arial"/>
                <a:cs typeface="Arial"/>
              </a:rPr>
              <a:t>a</a:t>
            </a:r>
            <a:r>
              <a:rPr sz="2400" spc="0" dirty="0">
                <a:latin typeface="Arial"/>
                <a:cs typeface="Arial"/>
              </a:rPr>
              <a:t>ckets</a:t>
            </a:r>
            <a:r>
              <a:rPr sz="2400" spc="5" dirty="0">
                <a:latin typeface="Arial"/>
                <a:cs typeface="Arial"/>
              </a:rPr>
              <a:t> </a:t>
            </a:r>
            <a:r>
              <a:rPr sz="2400" spc="0" dirty="0">
                <a:latin typeface="Arial"/>
                <a:cs typeface="Arial"/>
              </a:rPr>
              <a:t>in either</a:t>
            </a:r>
            <a:r>
              <a:rPr sz="2400" spc="5" dirty="0">
                <a:latin typeface="Arial"/>
                <a:cs typeface="Arial"/>
              </a:rPr>
              <a:t> </a:t>
            </a:r>
            <a:r>
              <a:rPr sz="2400" spc="0" dirty="0">
                <a:latin typeface="Arial"/>
                <a:cs typeface="Arial"/>
              </a:rPr>
              <a:t>direction</a:t>
            </a:r>
            <a:r>
              <a:rPr sz="2400" spc="25"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the</a:t>
            </a:r>
            <a:r>
              <a:rPr sz="2400" spc="5" dirty="0">
                <a:latin typeface="Arial"/>
                <a:cs typeface="Arial"/>
              </a:rPr>
              <a:t>m</a:t>
            </a:r>
            <a:r>
              <a:rPr sz="2400" spc="0" dirty="0">
                <a:latin typeface="Arial"/>
                <a:cs typeface="Arial"/>
              </a:rPr>
              <a:t>.</a:t>
            </a:r>
            <a:endParaRPr sz="2400" dirty="0">
              <a:latin typeface="Arial"/>
              <a:cs typeface="Arial"/>
            </a:endParaRPr>
          </a:p>
          <a:p>
            <a:pPr>
              <a:lnSpc>
                <a:spcPts val="550"/>
              </a:lnSpc>
              <a:spcBef>
                <a:spcPts val="25"/>
              </a:spcBef>
              <a:buFont typeface="Arial"/>
              <a:buChar char="•"/>
            </a:pPr>
            <a:endParaRPr sz="550" dirty="0"/>
          </a:p>
          <a:p>
            <a:pPr marL="355600" marR="12700" indent="-343535">
              <a:lnSpc>
                <a:spcPct val="100000"/>
              </a:lnSpc>
              <a:buFont typeface="Arial"/>
              <a:buChar char="•"/>
              <a:tabLst>
                <a:tab pos="355600" algn="l"/>
              </a:tabLst>
            </a:pPr>
            <a:r>
              <a:rPr sz="2400" dirty="0">
                <a:latin typeface="Arial"/>
                <a:cs typeface="Arial"/>
              </a:rPr>
              <a:t>In a </a:t>
            </a:r>
            <a:r>
              <a:rPr sz="2400" dirty="0" err="1">
                <a:latin typeface="Arial"/>
                <a:cs typeface="Arial"/>
              </a:rPr>
              <a:t>piconet</a:t>
            </a:r>
            <a:r>
              <a:rPr sz="2400" spc="15" dirty="0">
                <a:latin typeface="Arial"/>
                <a:cs typeface="Arial"/>
              </a:rPr>
              <a:t> </a:t>
            </a:r>
            <a:r>
              <a:rPr sz="2400" spc="0" dirty="0">
                <a:latin typeface="Arial"/>
                <a:cs typeface="Arial"/>
              </a:rPr>
              <a:t>physical</a:t>
            </a:r>
            <a:r>
              <a:rPr sz="2400" spc="20" dirty="0">
                <a:latin typeface="Arial"/>
                <a:cs typeface="Arial"/>
              </a:rPr>
              <a:t> </a:t>
            </a:r>
            <a:r>
              <a:rPr sz="2400" spc="0" dirty="0">
                <a:latin typeface="Arial"/>
                <a:cs typeface="Arial"/>
              </a:rPr>
              <a:t>channel</a:t>
            </a:r>
            <a:r>
              <a:rPr sz="2400" spc="20" dirty="0">
                <a:latin typeface="Arial"/>
                <a:cs typeface="Arial"/>
              </a:rPr>
              <a:t> </a:t>
            </a:r>
            <a:r>
              <a:rPr sz="2400" spc="0" dirty="0">
                <a:latin typeface="Arial"/>
                <a:cs typeface="Arial"/>
              </a:rPr>
              <a:t>the</a:t>
            </a:r>
            <a:r>
              <a:rPr sz="2400" spc="5" dirty="0">
                <a:latin typeface="Arial"/>
                <a:cs typeface="Arial"/>
              </a:rPr>
              <a:t>r</a:t>
            </a:r>
            <a:r>
              <a:rPr sz="2400" spc="0" dirty="0">
                <a:latin typeface="Arial"/>
                <a:cs typeface="Arial"/>
              </a:rPr>
              <a:t>e a</a:t>
            </a:r>
            <a:r>
              <a:rPr sz="2400" spc="5" dirty="0">
                <a:latin typeface="Arial"/>
                <a:cs typeface="Arial"/>
              </a:rPr>
              <a:t>r</a:t>
            </a:r>
            <a:r>
              <a:rPr sz="2400" spc="0" dirty="0">
                <a:latin typeface="Arial"/>
                <a:cs typeface="Arial"/>
              </a:rPr>
              <a:t>e</a:t>
            </a:r>
            <a:r>
              <a:rPr sz="2400" spc="-10" dirty="0">
                <a:latin typeface="Arial"/>
                <a:cs typeface="Arial"/>
              </a:rPr>
              <a:t> </a:t>
            </a:r>
            <a:r>
              <a:rPr sz="2400" spc="0" dirty="0">
                <a:latin typeface="Arial"/>
                <a:cs typeface="Arial"/>
              </a:rPr>
              <a:t>rest</a:t>
            </a:r>
            <a:r>
              <a:rPr sz="2400" spc="5" dirty="0">
                <a:latin typeface="Arial"/>
                <a:cs typeface="Arial"/>
              </a:rPr>
              <a:t>r</a:t>
            </a:r>
            <a:r>
              <a:rPr sz="2400" spc="0" dirty="0">
                <a:latin typeface="Arial"/>
                <a:cs typeface="Arial"/>
              </a:rPr>
              <a:t>ictions on wh</a:t>
            </a:r>
            <a:r>
              <a:rPr sz="2400" spc="-10" dirty="0">
                <a:latin typeface="Arial"/>
                <a:cs typeface="Arial"/>
              </a:rPr>
              <a:t>i</a:t>
            </a:r>
            <a:r>
              <a:rPr sz="2400" spc="0" dirty="0">
                <a:latin typeface="Arial"/>
                <a:cs typeface="Arial"/>
              </a:rPr>
              <a:t>ch</a:t>
            </a:r>
            <a:r>
              <a:rPr sz="2400" spc="25" dirty="0">
                <a:latin typeface="Arial"/>
                <a:cs typeface="Arial"/>
              </a:rPr>
              <a:t> </a:t>
            </a:r>
            <a:r>
              <a:rPr sz="2400" spc="0" dirty="0">
                <a:latin typeface="Arial"/>
                <a:cs typeface="Arial"/>
              </a:rPr>
              <a:t>devices</a:t>
            </a:r>
            <a:r>
              <a:rPr sz="2400" spc="15" dirty="0">
                <a:latin typeface="Arial"/>
                <a:cs typeface="Arial"/>
              </a:rPr>
              <a:t> </a:t>
            </a:r>
            <a:r>
              <a:rPr sz="2400" spc="0" dirty="0">
                <a:latin typeface="Arial"/>
                <a:cs typeface="Arial"/>
              </a:rPr>
              <a:t>may form</a:t>
            </a:r>
            <a:r>
              <a:rPr sz="2400" spc="5" dirty="0">
                <a:latin typeface="Arial"/>
                <a:cs typeface="Arial"/>
              </a:rPr>
              <a:t> </a:t>
            </a:r>
            <a:r>
              <a:rPr sz="2400" spc="0" dirty="0">
                <a:latin typeface="Arial"/>
                <a:cs typeface="Arial"/>
              </a:rPr>
              <a:t>a</a:t>
            </a:r>
            <a:r>
              <a:rPr sz="2400" spc="-10" dirty="0">
                <a:latin typeface="Arial"/>
                <a:cs typeface="Arial"/>
              </a:rPr>
              <a:t> p</a:t>
            </a:r>
            <a:r>
              <a:rPr sz="2400" spc="0" dirty="0">
                <a:latin typeface="Arial"/>
                <a:cs typeface="Arial"/>
              </a:rPr>
              <a:t>hysical</a:t>
            </a:r>
            <a:r>
              <a:rPr sz="2400" spc="2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endParaRPr sz="2400" dirty="0">
              <a:latin typeface="Arial"/>
              <a:cs typeface="Arial"/>
            </a:endParaRPr>
          </a:p>
          <a:p>
            <a:pPr>
              <a:lnSpc>
                <a:spcPts val="550"/>
              </a:lnSpc>
              <a:spcBef>
                <a:spcPts val="27"/>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There is a physical</a:t>
            </a:r>
            <a:r>
              <a:rPr sz="2400" spc="1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each slave</a:t>
            </a:r>
            <a:r>
              <a:rPr sz="2400" spc="10" dirty="0">
                <a:latin typeface="Arial"/>
                <a:cs typeface="Arial"/>
              </a:rPr>
              <a:t> </a:t>
            </a:r>
            <a:r>
              <a:rPr sz="2400" spc="0" dirty="0">
                <a:latin typeface="Arial"/>
                <a:cs typeface="Arial"/>
              </a:rPr>
              <a:t>and</a:t>
            </a:r>
            <a:endParaRPr sz="2400" dirty="0">
              <a:latin typeface="Arial"/>
              <a:cs typeface="Arial"/>
            </a:endParaRPr>
          </a:p>
          <a:p>
            <a:pPr marL="756285">
              <a:lnSpc>
                <a:spcPct val="100000"/>
              </a:lnSpc>
            </a:pPr>
            <a:r>
              <a:rPr sz="2400" dirty="0">
                <a:latin typeface="Arial"/>
                <a:cs typeface="Arial"/>
              </a:rPr>
              <a:t>the mas</a:t>
            </a:r>
            <a:r>
              <a:rPr sz="2400" spc="5" dirty="0">
                <a:latin typeface="Arial"/>
                <a:cs typeface="Arial"/>
              </a:rPr>
              <a:t>t</a:t>
            </a:r>
            <a:r>
              <a:rPr sz="2400" spc="0" dirty="0">
                <a:latin typeface="Arial"/>
                <a:cs typeface="Arial"/>
              </a:rPr>
              <a:t>er.</a:t>
            </a:r>
            <a:endParaRPr sz="2400" dirty="0">
              <a:latin typeface="Arial"/>
              <a:cs typeface="Arial"/>
            </a:endParaRPr>
          </a:p>
          <a:p>
            <a:pPr>
              <a:lnSpc>
                <a:spcPts val="550"/>
              </a:lnSpc>
              <a:spcBef>
                <a:spcPts val="25"/>
              </a:spcBef>
            </a:pPr>
            <a:endParaRPr sz="550" dirty="0"/>
          </a:p>
          <a:p>
            <a:pPr marL="756285" marR="120650" lvl="1" indent="-287020">
              <a:lnSpc>
                <a:spcPct val="100000"/>
              </a:lnSpc>
              <a:buFont typeface="Arial"/>
              <a:buChar char="–"/>
              <a:tabLst>
                <a:tab pos="756285" algn="l"/>
              </a:tabLst>
            </a:pPr>
            <a:r>
              <a:rPr sz="2400" spc="0" dirty="0">
                <a:latin typeface="Arial"/>
                <a:cs typeface="Arial"/>
              </a:rPr>
              <a:t>Physical</a:t>
            </a:r>
            <a:r>
              <a:rPr sz="2400" spc="2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nks</a:t>
            </a:r>
            <a:r>
              <a:rPr sz="2400" spc="15" dirty="0">
                <a:latin typeface="Arial"/>
                <a:cs typeface="Arial"/>
              </a:rPr>
              <a:t> </a:t>
            </a:r>
            <a:r>
              <a:rPr sz="2400" spc="0" dirty="0">
                <a:latin typeface="Arial"/>
                <a:cs typeface="Arial"/>
              </a:rPr>
              <a:t>are</a:t>
            </a:r>
            <a:r>
              <a:rPr sz="2400" spc="5" dirty="0">
                <a:latin typeface="Arial"/>
                <a:cs typeface="Arial"/>
              </a:rPr>
              <a:t> </a:t>
            </a:r>
            <a:r>
              <a:rPr sz="2400" spc="0" dirty="0">
                <a:latin typeface="Arial"/>
                <a:cs typeface="Arial"/>
              </a:rPr>
              <a:t>not formed directly between</a:t>
            </a:r>
            <a:r>
              <a:rPr sz="2400" spc="25" dirty="0">
                <a:latin typeface="Arial"/>
                <a:cs typeface="Arial"/>
              </a:rPr>
              <a:t> </a:t>
            </a:r>
            <a:r>
              <a:rPr sz="2400" spc="0" dirty="0">
                <a:latin typeface="Arial"/>
                <a:cs typeface="Arial"/>
              </a:rPr>
              <a:t>the slaves</a:t>
            </a:r>
            <a:r>
              <a:rPr sz="2400" spc="15" dirty="0">
                <a:latin typeface="Arial"/>
                <a:cs typeface="Arial"/>
              </a:rPr>
              <a:t> </a:t>
            </a:r>
            <a:r>
              <a:rPr sz="2400" spc="0" dirty="0">
                <a:latin typeface="Arial"/>
                <a:cs typeface="Arial"/>
              </a:rPr>
              <a:t>in a </a:t>
            </a:r>
            <a:r>
              <a:rPr sz="2400" spc="0" dirty="0" err="1">
                <a:latin typeface="Arial"/>
                <a:cs typeface="Arial"/>
              </a:rPr>
              <a:t>piconet</a:t>
            </a:r>
            <a:r>
              <a:rPr sz="2400" spc="0" dirty="0">
                <a:latin typeface="Arial"/>
                <a:cs typeface="Arial"/>
              </a:rPr>
              <a:t>.</a:t>
            </a:r>
            <a:endParaRPr sz="24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95705">
              <a:lnSpc>
                <a:spcPts val="4285"/>
              </a:lnSpc>
            </a:pPr>
            <a:r>
              <a:rPr sz="3600" dirty="0">
                <a:solidFill>
                  <a:srgbClr val="116B8F"/>
                </a:solidFill>
                <a:latin typeface="Arial"/>
                <a:cs typeface="Arial"/>
              </a:rPr>
              <a:t>Log</a:t>
            </a:r>
            <a:r>
              <a:rPr sz="3600" spc="5" dirty="0">
                <a:solidFill>
                  <a:srgbClr val="116B8F"/>
                </a:solidFill>
                <a:latin typeface="Arial"/>
                <a:cs typeface="Arial"/>
              </a:rPr>
              <a:t>i</a:t>
            </a:r>
            <a:r>
              <a:rPr sz="3600" spc="0" dirty="0">
                <a:solidFill>
                  <a:srgbClr val="116B8F"/>
                </a:solidFill>
                <a:latin typeface="Arial"/>
                <a:cs typeface="Arial"/>
              </a:rPr>
              <a:t>cal</a:t>
            </a:r>
            <a:r>
              <a:rPr sz="3600" spc="-25" dirty="0">
                <a:solidFill>
                  <a:srgbClr val="116B8F"/>
                </a:solidFill>
                <a:latin typeface="Arial"/>
                <a:cs typeface="Arial"/>
              </a:rPr>
              <a:t> </a:t>
            </a:r>
            <a:r>
              <a:rPr sz="3600" spc="0" dirty="0">
                <a:solidFill>
                  <a:srgbClr val="116B8F"/>
                </a:solidFill>
                <a:latin typeface="Arial"/>
                <a:cs typeface="Arial"/>
              </a:rPr>
              <a:t>Transport</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165</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597140" cy="4021454"/>
          </a:xfrm>
          <a:prstGeom prst="rect">
            <a:avLst/>
          </a:prstGeom>
        </p:spPr>
        <p:txBody>
          <a:bodyPr vert="horz" wrap="square" lIns="0" tIns="0" rIns="0" bIns="0" rtlCol="0">
            <a:noAutofit/>
          </a:bodyPr>
          <a:lstStyle/>
          <a:p>
            <a:pPr marL="355600" indent="-343535">
              <a:lnSpc>
                <a:spcPct val="100000"/>
              </a:lnSpc>
              <a:buClr>
                <a:srgbClr val="9A9A9A"/>
              </a:buClr>
              <a:buFont typeface="Arial"/>
              <a:buChar char="•"/>
              <a:tabLst>
                <a:tab pos="355600" algn="l"/>
              </a:tabLst>
            </a:pPr>
            <a:r>
              <a:rPr sz="2400" dirty="0">
                <a:latin typeface="Arial"/>
                <a:cs typeface="Arial"/>
              </a:rPr>
              <a:t>The physical link is used as a transport for one or</a:t>
            </a:r>
          </a:p>
          <a:p>
            <a:pPr marL="355600">
              <a:lnSpc>
                <a:spcPct val="100000"/>
              </a:lnSpc>
            </a:pPr>
            <a:r>
              <a:rPr sz="2400" dirty="0">
                <a:latin typeface="Arial"/>
                <a:cs typeface="Arial"/>
              </a:rPr>
              <a:t>more logical links that support</a:t>
            </a:r>
          </a:p>
          <a:p>
            <a:pPr>
              <a:lnSpc>
                <a:spcPts val="550"/>
              </a:lnSpc>
              <a:spcBef>
                <a:spcPts val="25"/>
              </a:spcBef>
            </a:pPr>
            <a:endParaRPr sz="2400" dirty="0">
              <a:latin typeface="Arial"/>
              <a:cs typeface="Arial"/>
            </a:endParaRPr>
          </a:p>
          <a:p>
            <a:pPr marL="756285" lvl="1" indent="-287020">
              <a:lnSpc>
                <a:spcPct val="100000"/>
              </a:lnSpc>
              <a:buClr>
                <a:srgbClr val="9A9A9A"/>
              </a:buClr>
              <a:buFont typeface="Arial"/>
              <a:buChar char="–"/>
              <a:tabLst>
                <a:tab pos="756285" algn="l"/>
              </a:tabLst>
            </a:pPr>
            <a:r>
              <a:rPr sz="2400" dirty="0">
                <a:latin typeface="Arial"/>
                <a:cs typeface="Arial"/>
              </a:rPr>
              <a:t>unicast synchronous,</a:t>
            </a:r>
          </a:p>
          <a:p>
            <a:pPr lvl="1">
              <a:lnSpc>
                <a:spcPts val="550"/>
              </a:lnSpc>
              <a:spcBef>
                <a:spcPts val="25"/>
              </a:spcBef>
              <a:buClr>
                <a:srgbClr val="9A9A9A"/>
              </a:buClr>
              <a:buFont typeface="Arial"/>
              <a:buChar char="–"/>
            </a:pPr>
            <a:endParaRPr sz="2400" dirty="0">
              <a:latin typeface="Arial"/>
              <a:cs typeface="Arial"/>
            </a:endParaRPr>
          </a:p>
          <a:p>
            <a:pPr marL="756285" lvl="1" indent="-287020">
              <a:lnSpc>
                <a:spcPct val="100000"/>
              </a:lnSpc>
              <a:buClr>
                <a:srgbClr val="9A9A9A"/>
              </a:buClr>
              <a:buFont typeface="Arial"/>
              <a:buChar char="–"/>
              <a:tabLst>
                <a:tab pos="756285" algn="l"/>
              </a:tabLst>
            </a:pPr>
            <a:r>
              <a:rPr sz="2400" dirty="0">
                <a:latin typeface="Arial"/>
                <a:cs typeface="Arial"/>
              </a:rPr>
              <a:t>asynchronous and isochronous traffic,</a:t>
            </a:r>
          </a:p>
          <a:p>
            <a:pPr lvl="1">
              <a:lnSpc>
                <a:spcPts val="550"/>
              </a:lnSpc>
              <a:spcBef>
                <a:spcPts val="25"/>
              </a:spcBef>
              <a:buClr>
                <a:srgbClr val="9A9A9A"/>
              </a:buClr>
              <a:buFont typeface="Arial"/>
              <a:buChar char="–"/>
            </a:pPr>
            <a:endParaRPr sz="2400" dirty="0">
              <a:latin typeface="Arial"/>
              <a:cs typeface="Arial"/>
            </a:endParaRPr>
          </a:p>
          <a:p>
            <a:pPr marL="756285" lvl="1" indent="-287020">
              <a:lnSpc>
                <a:spcPct val="100000"/>
              </a:lnSpc>
              <a:buClr>
                <a:srgbClr val="9A9A9A"/>
              </a:buClr>
              <a:buFont typeface="Arial"/>
              <a:buChar char="–"/>
              <a:tabLst>
                <a:tab pos="756285" algn="l"/>
              </a:tabLst>
            </a:pPr>
            <a:r>
              <a:rPr sz="2400" dirty="0">
                <a:latin typeface="Arial"/>
                <a:cs typeface="Arial"/>
              </a:rPr>
              <a:t>broadcast traffic</a:t>
            </a:r>
          </a:p>
          <a:p>
            <a:pPr lvl="1">
              <a:lnSpc>
                <a:spcPts val="550"/>
              </a:lnSpc>
              <a:spcBef>
                <a:spcPts val="28"/>
              </a:spcBef>
              <a:buClr>
                <a:srgbClr val="9A9A9A"/>
              </a:buClr>
              <a:buFont typeface="Arial"/>
              <a:buChar char="–"/>
            </a:pPr>
            <a:endParaRPr sz="2400" dirty="0">
              <a:latin typeface="Arial"/>
              <a:cs typeface="Arial"/>
            </a:endParaRPr>
          </a:p>
          <a:p>
            <a:pPr marL="355600" marR="12700" indent="-343535">
              <a:lnSpc>
                <a:spcPct val="100000"/>
              </a:lnSpc>
              <a:buClr>
                <a:srgbClr val="9A9A9A"/>
              </a:buClr>
              <a:buFont typeface="Arial"/>
              <a:buChar char="•"/>
              <a:tabLst>
                <a:tab pos="355600" algn="l"/>
              </a:tabLst>
            </a:pPr>
            <a:r>
              <a:rPr sz="2400" dirty="0">
                <a:latin typeface="Arial"/>
                <a:cs typeface="Arial"/>
              </a:rPr>
              <a:t>Traffic on logical links is multiplexed onto the physical link by occupying slots assigned by a scheduling function in the resource manager</a:t>
            </a:r>
          </a:p>
          <a:p>
            <a:pPr>
              <a:lnSpc>
                <a:spcPts val="550"/>
              </a:lnSpc>
              <a:spcBef>
                <a:spcPts val="23"/>
              </a:spcBef>
              <a:buClr>
                <a:srgbClr val="9A9A9A"/>
              </a:buClr>
              <a:buFont typeface="Arial"/>
              <a:buChar char="•"/>
            </a:pPr>
            <a:endParaRPr sz="2400" dirty="0">
              <a:latin typeface="Arial"/>
              <a:cs typeface="Arial"/>
            </a:endParaRPr>
          </a:p>
          <a:p>
            <a:pPr marL="355600" marR="422909" indent="-343535">
              <a:lnSpc>
                <a:spcPct val="100099"/>
              </a:lnSpc>
              <a:buClr>
                <a:srgbClr val="9A9A9A"/>
              </a:buClr>
              <a:buFont typeface="Arial"/>
              <a:buChar char="•"/>
              <a:tabLst>
                <a:tab pos="355600" algn="l"/>
              </a:tabLst>
            </a:pPr>
            <a:r>
              <a:rPr sz="2400" dirty="0">
                <a:latin typeface="Arial"/>
                <a:cs typeface="Arial"/>
              </a:rPr>
              <a:t>A control protocol, Link Manager Protocol (LMP) is carried over logical links in addition to user data.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06548" y="742441"/>
            <a:ext cx="4928870" cy="556895"/>
          </a:xfrm>
          <a:prstGeom prst="rect">
            <a:avLst/>
          </a:prstGeom>
        </p:spPr>
        <p:txBody>
          <a:bodyPr vert="horz" wrap="square" lIns="0" tIns="0" rIns="0" bIns="0" rtlCol="0">
            <a:noAutofit/>
          </a:bodyPr>
          <a:lstStyle/>
          <a:p>
            <a:pPr marL="12700">
              <a:lnSpc>
                <a:spcPct val="100000"/>
              </a:lnSpc>
              <a:tabLst>
                <a:tab pos="1155065" algn="l"/>
              </a:tabLst>
            </a:pPr>
            <a:r>
              <a:rPr sz="3600" dirty="0">
                <a:solidFill>
                  <a:srgbClr val="116B8F"/>
                </a:solidFill>
                <a:latin typeface="Arial"/>
                <a:cs typeface="Arial"/>
              </a:rPr>
              <a:t>Time	Div</a:t>
            </a:r>
            <a:r>
              <a:rPr sz="3600" spc="10" dirty="0">
                <a:solidFill>
                  <a:srgbClr val="116B8F"/>
                </a:solidFill>
                <a:latin typeface="Arial"/>
                <a:cs typeface="Arial"/>
              </a:rPr>
              <a:t>i</a:t>
            </a:r>
            <a:r>
              <a:rPr sz="3600" spc="0" dirty="0">
                <a:solidFill>
                  <a:srgbClr val="116B8F"/>
                </a:solidFill>
                <a:latin typeface="Arial"/>
                <a:cs typeface="Arial"/>
              </a:rPr>
              <a:t>sion</a:t>
            </a:r>
            <a:r>
              <a:rPr sz="3600" spc="-20" dirty="0">
                <a:solidFill>
                  <a:srgbClr val="116B8F"/>
                </a:solidFill>
                <a:latin typeface="Arial"/>
                <a:cs typeface="Arial"/>
              </a:rPr>
              <a:t> </a:t>
            </a:r>
            <a:r>
              <a:rPr sz="3600" spc="0" dirty="0">
                <a:solidFill>
                  <a:srgbClr val="116B8F"/>
                </a:solidFill>
                <a:latin typeface="Arial"/>
                <a:cs typeface="Arial"/>
              </a:rPr>
              <a:t>Dup</a:t>
            </a:r>
            <a:r>
              <a:rPr sz="3600" spc="10" dirty="0">
                <a:solidFill>
                  <a:srgbClr val="116B8F"/>
                </a:solidFill>
                <a:latin typeface="Arial"/>
                <a:cs typeface="Arial"/>
              </a:rPr>
              <a:t>l</a:t>
            </a:r>
            <a:r>
              <a:rPr sz="3600" spc="0" dirty="0">
                <a:solidFill>
                  <a:srgbClr val="116B8F"/>
                </a:solidFill>
                <a:latin typeface="Arial"/>
                <a:cs typeface="Arial"/>
              </a:rPr>
              <a:t>exing</a:t>
            </a:r>
            <a:endParaRPr sz="3600">
              <a:latin typeface="Arial"/>
              <a:cs typeface="Arial"/>
            </a:endParaRPr>
          </a:p>
        </p:txBody>
      </p:sp>
      <p:sp>
        <p:nvSpPr>
          <p:cNvPr id="3" name="object 3"/>
          <p:cNvSpPr/>
          <p:nvPr/>
        </p:nvSpPr>
        <p:spPr>
          <a:xfrm>
            <a:off x="179387" y="2276478"/>
            <a:ext cx="8559279" cy="2298661"/>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166</a:t>
            </a:r>
            <a:endParaRPr sz="1400">
              <a:latin typeface="Times New Roman"/>
              <a:cs typeface="Times New Roman"/>
            </a:endParaRPr>
          </a:p>
        </p:txBody>
      </p:sp>
      <p:sp>
        <p:nvSpPr>
          <p:cNvPr id="5" name="object 5"/>
          <p:cNvSpPr txBox="1"/>
          <p:nvPr/>
        </p:nvSpPr>
        <p:spPr>
          <a:xfrm>
            <a:off x="3629405" y="6518350"/>
            <a:ext cx="1732280" cy="225425"/>
          </a:xfrm>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45" dirty="0">
                <a:latin typeface="Times New Roman"/>
                <a:cs typeface="Times New Roman"/>
              </a:rPr>
              <a:t>1</a:t>
            </a:r>
            <a:r>
              <a:rPr sz="1400" spc="0" dirty="0">
                <a:latin typeface="Times New Roman"/>
                <a:cs typeface="Times New Roman"/>
              </a:rPr>
              <a:t>1,</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8400" y="457200"/>
            <a:ext cx="3810762" cy="544195"/>
          </a:xfrm>
          <a:prstGeom prst="rect">
            <a:avLst/>
          </a:prstGeom>
        </p:spPr>
        <p:txBody>
          <a:bodyPr vert="horz" wrap="square" lIns="0" tIns="0" rIns="0" bIns="0" rtlCol="0">
            <a:noAutofit/>
          </a:bodyPr>
          <a:lstStyle/>
          <a:p>
            <a:pPr marL="12700">
              <a:lnSpc>
                <a:spcPts val="4285"/>
              </a:lnSpc>
              <a:tabLst>
                <a:tab pos="1130300" algn="l"/>
              </a:tabLst>
            </a:pPr>
            <a:r>
              <a:rPr sz="3600" dirty="0">
                <a:solidFill>
                  <a:srgbClr val="116B8F"/>
                </a:solidFill>
                <a:latin typeface="Arial"/>
                <a:cs typeface="Arial"/>
              </a:rPr>
              <a:t>SCO	Link</a:t>
            </a:r>
            <a:r>
              <a:rPr lang="en-US" sz="3600" dirty="0">
                <a:solidFill>
                  <a:srgbClr val="116B8F"/>
                </a:solidFill>
                <a:latin typeface="Arial"/>
                <a:cs typeface="Arial"/>
              </a:rPr>
              <a:t>- Voice</a:t>
            </a:r>
            <a:endParaRPr sz="3600" dirty="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167</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613015" cy="233870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Synchronous</a:t>
            </a:r>
            <a:r>
              <a:rPr sz="2400" spc="25" dirty="0">
                <a:latin typeface="Arial"/>
                <a:cs typeface="Arial"/>
              </a:rPr>
              <a:t> </a:t>
            </a:r>
            <a:r>
              <a:rPr sz="2400" spc="0" dirty="0">
                <a:latin typeface="Arial"/>
                <a:cs typeface="Arial"/>
              </a:rPr>
              <a:t>connec</a:t>
            </a:r>
            <a:r>
              <a:rPr sz="2400" spc="5" dirty="0">
                <a:latin typeface="Arial"/>
                <a:cs typeface="Arial"/>
              </a:rPr>
              <a:t>t</a:t>
            </a:r>
            <a:r>
              <a:rPr sz="2400" spc="0" dirty="0">
                <a:latin typeface="Arial"/>
                <a:cs typeface="Arial"/>
              </a:rPr>
              <a:t>e</a:t>
            </a:r>
            <a:r>
              <a:rPr sz="2400" spc="-35" dirty="0">
                <a:latin typeface="Arial"/>
                <a:cs typeface="Arial"/>
              </a:rPr>
              <a:t>d</a:t>
            </a:r>
            <a:r>
              <a:rPr sz="2400" spc="0" dirty="0">
                <a:latin typeface="Arial"/>
                <a:cs typeface="Arial"/>
              </a:rPr>
              <a:t>-oriented</a:t>
            </a:r>
            <a:r>
              <a:rPr sz="2400" spc="40" dirty="0">
                <a:latin typeface="Arial"/>
                <a:cs typeface="Arial"/>
              </a:rPr>
              <a:t> </a:t>
            </a:r>
            <a:r>
              <a:rPr sz="2400" spc="0" dirty="0">
                <a:latin typeface="Arial"/>
                <a:cs typeface="Arial"/>
              </a:rPr>
              <a:t>(SCO) l</a:t>
            </a:r>
            <a:r>
              <a:rPr sz="2400" spc="-15"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is used</a:t>
            </a:r>
            <a:endParaRPr sz="2400">
              <a:latin typeface="Arial"/>
              <a:cs typeface="Arial"/>
            </a:endParaRPr>
          </a:p>
          <a:p>
            <a:pPr marL="355600">
              <a:lnSpc>
                <a:spcPct val="100000"/>
              </a:lnSpc>
            </a:pPr>
            <a:r>
              <a:rPr sz="2400" dirty="0">
                <a:latin typeface="Arial"/>
                <a:cs typeface="Arial"/>
              </a:rPr>
              <a:t>primarily</a:t>
            </a:r>
            <a:r>
              <a:rPr sz="2400" spc="10" dirty="0">
                <a:latin typeface="Arial"/>
                <a:cs typeface="Arial"/>
              </a:rPr>
              <a:t> </a:t>
            </a:r>
            <a:r>
              <a:rPr sz="2400" spc="0" dirty="0">
                <a:latin typeface="Arial"/>
                <a:cs typeface="Arial"/>
              </a:rPr>
              <a:t>for voice</a:t>
            </a:r>
            <a:r>
              <a:rPr sz="2400" spc="5" dirty="0">
                <a:latin typeface="Arial"/>
                <a:cs typeface="Arial"/>
              </a:rPr>
              <a:t> </a:t>
            </a:r>
            <a:r>
              <a:rPr sz="2400" spc="0" dirty="0">
                <a:latin typeface="Arial"/>
                <a:cs typeface="Arial"/>
              </a:rPr>
              <a:t>transmission</a:t>
            </a:r>
            <a:r>
              <a:rPr sz="2400" spc="5" dirty="0">
                <a:latin typeface="Arial"/>
                <a:cs typeface="Arial"/>
              </a:rPr>
              <a:t> </a:t>
            </a:r>
            <a:r>
              <a:rPr sz="2400" spc="0" dirty="0">
                <a:latin typeface="Arial"/>
                <a:cs typeface="Arial"/>
              </a:rPr>
              <a:t>at a speed</a:t>
            </a:r>
            <a:r>
              <a:rPr sz="2400" spc="5" dirty="0">
                <a:latin typeface="Arial"/>
                <a:cs typeface="Arial"/>
              </a:rPr>
              <a:t> </a:t>
            </a:r>
            <a:r>
              <a:rPr sz="2400" spc="0" dirty="0">
                <a:latin typeface="Arial"/>
                <a:cs typeface="Arial"/>
              </a:rPr>
              <a:t>of 64</a:t>
            </a:r>
            <a:r>
              <a:rPr sz="2400" spc="-10" dirty="0">
                <a:latin typeface="Arial"/>
                <a:cs typeface="Arial"/>
              </a:rPr>
              <a:t> </a:t>
            </a:r>
            <a:r>
              <a:rPr sz="2400" spc="0" dirty="0">
                <a:latin typeface="Arial"/>
                <a:cs typeface="Arial"/>
              </a:rPr>
              <a:t>Kbps</a:t>
            </a:r>
            <a:endParaRPr sz="2400">
              <a:latin typeface="Arial"/>
              <a:cs typeface="Arial"/>
            </a:endParaRPr>
          </a:p>
          <a:p>
            <a:pPr>
              <a:lnSpc>
                <a:spcPts val="550"/>
              </a:lnSpc>
              <a:spcBef>
                <a:spcPts val="25"/>
              </a:spcBef>
            </a:pPr>
            <a:endParaRPr sz="550"/>
          </a:p>
          <a:p>
            <a:pPr marL="355600" marR="102870" indent="-343535">
              <a:lnSpc>
                <a:spcPct val="100000"/>
              </a:lnSpc>
              <a:buFont typeface="Arial"/>
              <a:buChar char="•"/>
              <a:tabLst>
                <a:tab pos="355600" algn="l"/>
              </a:tabLst>
            </a:pPr>
            <a:r>
              <a:rPr sz="2400" dirty="0">
                <a:latin typeface="Arial"/>
                <a:cs typeface="Arial"/>
              </a:rPr>
              <a:t>It</a:t>
            </a:r>
            <a:r>
              <a:rPr sz="2400" spc="-15" dirty="0">
                <a:latin typeface="Arial"/>
                <a:cs typeface="Arial"/>
              </a:rPr>
              <a:t> </a:t>
            </a:r>
            <a:r>
              <a:rPr sz="2400" spc="0" dirty="0">
                <a:latin typeface="Arial"/>
                <a:cs typeface="Arial"/>
              </a:rPr>
              <a:t>is a Sym</a:t>
            </a:r>
            <a:r>
              <a:rPr sz="2400" spc="5" dirty="0">
                <a:latin typeface="Arial"/>
                <a:cs typeface="Arial"/>
              </a:rPr>
              <a:t>m</a:t>
            </a:r>
            <a:r>
              <a:rPr sz="2400" spc="0" dirty="0">
                <a:latin typeface="Arial"/>
                <a:cs typeface="Arial"/>
              </a:rPr>
              <a:t>et</a:t>
            </a:r>
            <a:r>
              <a:rPr sz="2400" spc="5" dirty="0">
                <a:latin typeface="Arial"/>
                <a:cs typeface="Arial"/>
              </a:rPr>
              <a:t>r</a:t>
            </a:r>
            <a:r>
              <a:rPr sz="2400" spc="0" dirty="0">
                <a:latin typeface="Arial"/>
                <a:cs typeface="Arial"/>
              </a:rPr>
              <a:t>ical</a:t>
            </a:r>
            <a:r>
              <a:rPr sz="2400" spc="5" dirty="0">
                <a:latin typeface="Arial"/>
                <a:cs typeface="Arial"/>
              </a:rPr>
              <a:t> </a:t>
            </a:r>
            <a:r>
              <a:rPr sz="2400" spc="0" dirty="0">
                <a:latin typeface="Arial"/>
                <a:cs typeface="Arial"/>
              </a:rPr>
              <a:t>poin</a:t>
            </a:r>
            <a:r>
              <a:rPr sz="2400" spc="-15" dirty="0">
                <a:latin typeface="Arial"/>
                <a:cs typeface="Arial"/>
              </a:rPr>
              <a:t>t</a:t>
            </a:r>
            <a:r>
              <a:rPr sz="2400" spc="0" dirty="0">
                <a:latin typeface="Arial"/>
                <a:cs typeface="Arial"/>
              </a:rPr>
              <a:t>-t</a:t>
            </a:r>
            <a:r>
              <a:rPr sz="2400" spc="-5" dirty="0">
                <a:latin typeface="Arial"/>
                <a:cs typeface="Arial"/>
              </a:rPr>
              <a:t>o</a:t>
            </a:r>
            <a:r>
              <a:rPr sz="2400" spc="0" dirty="0">
                <a:latin typeface="Arial"/>
                <a:cs typeface="Arial"/>
              </a:rPr>
              <a:t>-point</a:t>
            </a:r>
            <a:r>
              <a:rPr sz="2400" spc="10" dirty="0">
                <a:latin typeface="Arial"/>
                <a:cs typeface="Arial"/>
              </a:rPr>
              <a:t> </a:t>
            </a:r>
            <a:r>
              <a:rPr sz="2400" spc="0" dirty="0">
                <a:latin typeface="Arial"/>
                <a:cs typeface="Arial"/>
              </a:rPr>
              <a:t>connec</a:t>
            </a:r>
            <a:r>
              <a:rPr sz="2400" spc="5" dirty="0">
                <a:latin typeface="Arial"/>
                <a:cs typeface="Arial"/>
              </a:rPr>
              <a:t>t</a:t>
            </a:r>
            <a:r>
              <a:rPr sz="2400" spc="0" dirty="0">
                <a:latin typeface="Arial"/>
                <a:cs typeface="Arial"/>
              </a:rPr>
              <a:t>ion</a:t>
            </a:r>
            <a:r>
              <a:rPr sz="2400" spc="5" dirty="0">
                <a:latin typeface="Arial"/>
                <a:cs typeface="Arial"/>
              </a:rPr>
              <a:t> </a:t>
            </a:r>
            <a:r>
              <a:rPr sz="2400" spc="0" dirty="0">
                <a:latin typeface="Arial"/>
                <a:cs typeface="Arial"/>
              </a:rPr>
              <a:t>between a </a:t>
            </a:r>
            <a:r>
              <a:rPr sz="2400" spc="5" dirty="0">
                <a:latin typeface="Arial"/>
                <a:cs typeface="Arial"/>
              </a:rPr>
              <a:t>m</a:t>
            </a:r>
            <a:r>
              <a:rPr sz="2400" spc="0" dirty="0">
                <a:latin typeface="Arial"/>
                <a:cs typeface="Arial"/>
              </a:rPr>
              <a:t>aster</a:t>
            </a:r>
            <a:r>
              <a:rPr sz="2400" spc="-15"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a sing</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slave</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A </a:t>
            </a:r>
            <a:r>
              <a:rPr sz="2400" spc="5" dirty="0">
                <a:latin typeface="Arial"/>
                <a:cs typeface="Arial"/>
              </a:rPr>
              <a:t>m</a:t>
            </a:r>
            <a:r>
              <a:rPr sz="2400" spc="0" dirty="0">
                <a:latin typeface="Arial"/>
                <a:cs typeface="Arial"/>
              </a:rPr>
              <a:t>aster</a:t>
            </a:r>
            <a:r>
              <a:rPr sz="2400" spc="-15" dirty="0">
                <a:latin typeface="Arial"/>
                <a:cs typeface="Arial"/>
              </a:rPr>
              <a:t> </a:t>
            </a:r>
            <a:r>
              <a:rPr sz="2400" spc="0" dirty="0">
                <a:latin typeface="Arial"/>
                <a:cs typeface="Arial"/>
              </a:rPr>
              <a:t>can </a:t>
            </a:r>
            <a:r>
              <a:rPr sz="2400" spc="5" dirty="0">
                <a:latin typeface="Arial"/>
                <a:cs typeface="Arial"/>
              </a:rPr>
              <a:t>s</a:t>
            </a:r>
            <a:r>
              <a:rPr sz="2400" spc="0" dirty="0">
                <a:latin typeface="Arial"/>
                <a:cs typeface="Arial"/>
              </a:rPr>
              <a:t>upport</a:t>
            </a:r>
            <a:r>
              <a:rPr sz="2400" spc="5" dirty="0">
                <a:latin typeface="Arial"/>
                <a:cs typeface="Arial"/>
              </a:rPr>
              <a:t> </a:t>
            </a:r>
            <a:r>
              <a:rPr sz="2400" spc="0" dirty="0">
                <a:latin typeface="Arial"/>
                <a:cs typeface="Arial"/>
              </a:rPr>
              <a:t>up</a:t>
            </a:r>
            <a:r>
              <a:rPr sz="2400" spc="5" dirty="0">
                <a:latin typeface="Arial"/>
                <a:cs typeface="Arial"/>
              </a:rPr>
              <a:t> </a:t>
            </a:r>
            <a:r>
              <a:rPr sz="2400" spc="0" dirty="0">
                <a:latin typeface="Arial"/>
                <a:cs typeface="Arial"/>
              </a:rPr>
              <a:t>to three</a:t>
            </a:r>
            <a:r>
              <a:rPr sz="2400" spc="5" dirty="0">
                <a:latin typeface="Arial"/>
                <a:cs typeface="Arial"/>
              </a:rPr>
              <a:t> </a:t>
            </a:r>
            <a:r>
              <a:rPr sz="2400" spc="0" dirty="0">
                <a:latin typeface="Arial"/>
                <a:cs typeface="Arial"/>
              </a:rPr>
              <a:t>simultaneous</a:t>
            </a:r>
            <a:r>
              <a:rPr sz="2400" spc="30" dirty="0">
                <a:latin typeface="Arial"/>
                <a:cs typeface="Arial"/>
              </a:rPr>
              <a:t> </a:t>
            </a:r>
            <a:r>
              <a:rPr sz="2400" spc="0" dirty="0">
                <a:latin typeface="Arial"/>
                <a:cs typeface="Arial"/>
              </a:rPr>
              <a:t>SCO</a:t>
            </a:r>
            <a:endParaRPr sz="2400">
              <a:latin typeface="Arial"/>
              <a:cs typeface="Arial"/>
            </a:endParaRPr>
          </a:p>
          <a:p>
            <a:pPr marL="355600">
              <a:lnSpc>
                <a:spcPts val="2855"/>
              </a:lnSpc>
            </a:pPr>
            <a:r>
              <a:rPr sz="2400" dirty="0">
                <a:latin typeface="Arial"/>
                <a:cs typeface="Arial"/>
              </a:rPr>
              <a:t>l</a:t>
            </a:r>
            <a:r>
              <a:rPr sz="2400" spc="-10" dirty="0">
                <a:latin typeface="Arial"/>
                <a:cs typeface="Arial"/>
              </a:rPr>
              <a:t>i</a:t>
            </a:r>
            <a:r>
              <a:rPr sz="2400" spc="0" dirty="0">
                <a:latin typeface="Arial"/>
                <a:cs typeface="Arial"/>
              </a:rPr>
              <a:t>nks</a:t>
            </a:r>
            <a:r>
              <a:rPr sz="2400" spc="15" dirty="0">
                <a:latin typeface="Arial"/>
                <a:cs typeface="Arial"/>
              </a:rPr>
              <a:t> </a:t>
            </a:r>
            <a:r>
              <a:rPr sz="2400" spc="0" dirty="0">
                <a:latin typeface="Arial"/>
                <a:cs typeface="Arial"/>
              </a:rPr>
              <a:t>wh</a:t>
            </a:r>
            <a:r>
              <a:rPr sz="2400" spc="-10" dirty="0">
                <a:latin typeface="Arial"/>
                <a:cs typeface="Arial"/>
              </a:rPr>
              <a:t>i</a:t>
            </a:r>
            <a:r>
              <a:rPr sz="2400" spc="0" dirty="0">
                <a:latin typeface="Arial"/>
                <a:cs typeface="Arial"/>
              </a:rPr>
              <a:t>le</a:t>
            </a:r>
            <a:r>
              <a:rPr sz="2400" spc="30" dirty="0">
                <a:latin typeface="Arial"/>
                <a:cs typeface="Arial"/>
              </a:rPr>
              <a:t> </a:t>
            </a:r>
            <a:r>
              <a:rPr sz="2400" spc="0" dirty="0">
                <a:latin typeface="Arial"/>
                <a:cs typeface="Arial"/>
              </a:rPr>
              <a:t>slaves</a:t>
            </a:r>
            <a:r>
              <a:rPr sz="2400" spc="10" dirty="0">
                <a:latin typeface="Arial"/>
                <a:cs typeface="Arial"/>
              </a:rPr>
              <a:t> </a:t>
            </a:r>
            <a:r>
              <a:rPr sz="2400" spc="0" dirty="0">
                <a:latin typeface="Arial"/>
                <a:cs typeface="Arial"/>
              </a:rPr>
              <a:t>can support</a:t>
            </a:r>
            <a:r>
              <a:rPr sz="2400" spc="5" dirty="0">
                <a:latin typeface="Arial"/>
                <a:cs typeface="Arial"/>
              </a:rPr>
              <a:t> </a:t>
            </a:r>
            <a:r>
              <a:rPr sz="2400" spc="0" dirty="0">
                <a:latin typeface="Arial"/>
                <a:cs typeface="Arial"/>
              </a:rPr>
              <a:t>two</a:t>
            </a:r>
            <a:r>
              <a:rPr sz="2400" spc="-10" dirty="0">
                <a:latin typeface="Arial"/>
                <a:cs typeface="Arial"/>
              </a:rPr>
              <a:t> </a:t>
            </a:r>
            <a:r>
              <a:rPr sz="2400" spc="0" dirty="0">
                <a:latin typeface="Arial"/>
                <a:cs typeface="Arial"/>
              </a:rPr>
              <a:t>or </a:t>
            </a:r>
            <a:r>
              <a:rPr sz="2400" spc="5" dirty="0">
                <a:latin typeface="Arial"/>
                <a:cs typeface="Arial"/>
              </a:rPr>
              <a:t>t</a:t>
            </a:r>
            <a:r>
              <a:rPr sz="2400" spc="0" dirty="0">
                <a:latin typeface="Arial"/>
                <a:cs typeface="Arial"/>
              </a:rPr>
              <a:t>hree</a:t>
            </a:r>
            <a:r>
              <a:rPr sz="2400" spc="-10" dirty="0">
                <a:latin typeface="Arial"/>
                <a:cs typeface="Arial"/>
              </a:rPr>
              <a:t> </a:t>
            </a:r>
            <a:r>
              <a:rPr sz="2400" spc="0" dirty="0">
                <a:latin typeface="Arial"/>
                <a:cs typeface="Arial"/>
              </a:rPr>
              <a:t>S</a:t>
            </a:r>
            <a:r>
              <a:rPr sz="2400" spc="-10" dirty="0">
                <a:latin typeface="Arial"/>
                <a:cs typeface="Arial"/>
              </a:rPr>
              <a:t>C</a:t>
            </a:r>
            <a:r>
              <a:rPr sz="2400" spc="0" dirty="0">
                <a:latin typeface="Arial"/>
                <a:cs typeface="Arial"/>
              </a:rPr>
              <a:t>O</a:t>
            </a:r>
            <a:r>
              <a:rPr sz="2400" spc="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nks</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36544" y="446050"/>
            <a:ext cx="2971800" cy="544195"/>
          </a:xfrm>
          <a:prstGeom prst="rect">
            <a:avLst/>
          </a:prstGeom>
        </p:spPr>
        <p:txBody>
          <a:bodyPr vert="horz" wrap="square" lIns="0" tIns="0" rIns="0" bIns="0" rtlCol="0">
            <a:noAutofit/>
          </a:bodyPr>
          <a:lstStyle/>
          <a:p>
            <a:pPr marL="12700">
              <a:lnSpc>
                <a:spcPts val="4285"/>
              </a:lnSpc>
            </a:pPr>
            <a:r>
              <a:rPr sz="3600" dirty="0">
                <a:solidFill>
                  <a:srgbClr val="116B8F"/>
                </a:solidFill>
                <a:latin typeface="Arial"/>
                <a:cs typeface="Arial"/>
              </a:rPr>
              <a:t>ACL</a:t>
            </a:r>
            <a:r>
              <a:rPr lang="en-US" sz="3600" dirty="0">
                <a:solidFill>
                  <a:srgbClr val="116B8F"/>
                </a:solidFill>
                <a:latin typeface="Arial"/>
                <a:cs typeface="Arial"/>
              </a:rPr>
              <a:t>- Data</a:t>
            </a:r>
            <a:endParaRPr sz="36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168</a:t>
            </a:r>
            <a:endParaRPr sz="14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526655" cy="363220"/>
          </a:xfrm>
          <a:prstGeom prst="rect">
            <a:avLst/>
          </a:prstGeom>
        </p:spPr>
        <p:txBody>
          <a:bodyPr vert="horz" wrap="square" lIns="0" tIns="0" rIns="0" bIns="0" rtlCol="0">
            <a:noAutofit/>
          </a:bodyPr>
          <a:lstStyle/>
          <a:p>
            <a:pPr marL="355600" indent="-343535">
              <a:lnSpc>
                <a:spcPts val="2855"/>
              </a:lnSpc>
              <a:buFont typeface="Arial"/>
              <a:buChar char="•"/>
              <a:tabLst>
                <a:tab pos="355600" algn="l"/>
              </a:tabLst>
            </a:pPr>
            <a:r>
              <a:rPr sz="2400" dirty="0">
                <a:latin typeface="Arial"/>
                <a:cs typeface="Arial"/>
              </a:rPr>
              <a:t>Asynch</a:t>
            </a:r>
            <a:r>
              <a:rPr sz="2400" spc="5" dirty="0">
                <a:latin typeface="Arial"/>
                <a:cs typeface="Arial"/>
              </a:rPr>
              <a:t>r</a:t>
            </a:r>
            <a:r>
              <a:rPr sz="2400" spc="0" dirty="0">
                <a:latin typeface="Arial"/>
                <a:cs typeface="Arial"/>
              </a:rPr>
              <a:t>onous</a:t>
            </a:r>
            <a:r>
              <a:rPr sz="2400" spc="25" dirty="0">
                <a:latin typeface="Arial"/>
                <a:cs typeface="Arial"/>
              </a:rPr>
              <a:t> </a:t>
            </a:r>
            <a:r>
              <a:rPr sz="2400" spc="0" dirty="0">
                <a:latin typeface="Arial"/>
                <a:cs typeface="Arial"/>
              </a:rPr>
              <a:t>connec</a:t>
            </a:r>
            <a:r>
              <a:rPr sz="2400" spc="5" dirty="0">
                <a:latin typeface="Arial"/>
                <a:cs typeface="Arial"/>
              </a:rPr>
              <a:t>t</a:t>
            </a:r>
            <a:r>
              <a:rPr sz="2400" spc="0" dirty="0">
                <a:latin typeface="Arial"/>
                <a:cs typeface="Arial"/>
              </a:rPr>
              <a:t>io</a:t>
            </a:r>
            <a:r>
              <a:rPr sz="2400" spc="-40" dirty="0">
                <a:latin typeface="Arial"/>
                <a:cs typeface="Arial"/>
              </a:rPr>
              <a:t>n</a:t>
            </a:r>
            <a:r>
              <a:rPr sz="2400" spc="0" dirty="0">
                <a:latin typeface="Arial"/>
                <a:cs typeface="Arial"/>
              </a:rPr>
              <a:t>-less</a:t>
            </a:r>
            <a:r>
              <a:rPr sz="2400" spc="35" dirty="0">
                <a:latin typeface="Arial"/>
                <a:cs typeface="Arial"/>
              </a:rPr>
              <a:t> </a:t>
            </a:r>
            <a:r>
              <a:rPr sz="2400" spc="0" dirty="0">
                <a:latin typeface="Arial"/>
                <a:cs typeface="Arial"/>
              </a:rPr>
              <a:t>Link</a:t>
            </a:r>
            <a:r>
              <a:rPr sz="2400" spc="10" dirty="0">
                <a:latin typeface="Arial"/>
                <a:cs typeface="Arial"/>
              </a:rPr>
              <a:t> </a:t>
            </a:r>
            <a:r>
              <a:rPr sz="2400" spc="0" dirty="0">
                <a:latin typeface="Arial"/>
                <a:cs typeface="Arial"/>
              </a:rPr>
              <a:t>(ACL)</a:t>
            </a:r>
            <a:r>
              <a:rPr sz="2400" spc="5" dirty="0">
                <a:latin typeface="Arial"/>
                <a:cs typeface="Arial"/>
              </a:rPr>
              <a:t> </a:t>
            </a:r>
            <a:r>
              <a:rPr sz="2400" spc="0" dirty="0">
                <a:latin typeface="Arial"/>
                <a:cs typeface="Arial"/>
              </a:rPr>
              <a:t>is used</a:t>
            </a:r>
            <a:r>
              <a:rPr sz="2400" spc="5" dirty="0">
                <a:latin typeface="Arial"/>
                <a:cs typeface="Arial"/>
              </a:rPr>
              <a:t> </a:t>
            </a:r>
            <a:r>
              <a:rPr sz="2400" spc="0" dirty="0">
                <a:latin typeface="Arial"/>
                <a:cs typeface="Arial"/>
              </a:rPr>
              <a:t>for</a:t>
            </a:r>
            <a:endParaRPr sz="2400">
              <a:latin typeface="Arial"/>
              <a:cs typeface="Arial"/>
            </a:endParaRPr>
          </a:p>
        </p:txBody>
      </p:sp>
      <p:sp>
        <p:nvSpPr>
          <p:cNvPr id="4" name="object 4"/>
          <p:cNvSpPr txBox="1"/>
          <p:nvPr/>
        </p:nvSpPr>
        <p:spPr>
          <a:xfrm>
            <a:off x="764540" y="2004695"/>
            <a:ext cx="7115809" cy="2484755"/>
          </a:xfrm>
          <a:prstGeom prst="rect">
            <a:avLst/>
          </a:prstGeom>
        </p:spPr>
        <p:txBody>
          <a:bodyPr vert="horz" wrap="square" lIns="0" tIns="0" rIns="0" bIns="0" rtlCol="0">
            <a:noAutofit/>
          </a:bodyPr>
          <a:lstStyle/>
          <a:p>
            <a:pPr marL="355600">
              <a:lnSpc>
                <a:spcPct val="100000"/>
              </a:lnSpc>
            </a:pPr>
            <a:r>
              <a:rPr sz="2400" dirty="0">
                <a:latin typeface="Arial"/>
                <a:cs typeface="Arial"/>
              </a:rPr>
              <a:t>transmission</a:t>
            </a:r>
            <a:r>
              <a:rPr sz="2400" spc="5" dirty="0">
                <a:latin typeface="Arial"/>
                <a:cs typeface="Arial"/>
              </a:rPr>
              <a:t> </a:t>
            </a:r>
            <a:r>
              <a:rPr sz="2400" spc="0" dirty="0">
                <a:latin typeface="Arial"/>
                <a:cs typeface="Arial"/>
              </a:rPr>
              <a:t>of d</a:t>
            </a:r>
            <a:r>
              <a:rPr sz="2400" spc="-10" dirty="0">
                <a:latin typeface="Arial"/>
                <a:cs typeface="Arial"/>
              </a:rPr>
              <a:t>a</a:t>
            </a:r>
            <a:r>
              <a:rPr sz="2400" spc="0" dirty="0">
                <a:latin typeface="Arial"/>
                <a:cs typeface="Arial"/>
              </a:rPr>
              <a:t>ta</a:t>
            </a:r>
            <a:endParaRPr sz="2400" dirty="0">
              <a:latin typeface="Arial"/>
              <a:cs typeface="Arial"/>
            </a:endParaRPr>
          </a:p>
          <a:p>
            <a:pPr>
              <a:lnSpc>
                <a:spcPts val="550"/>
              </a:lnSpc>
              <a:spcBef>
                <a:spcPts val="25"/>
              </a:spcBef>
            </a:pPr>
            <a:endParaRPr sz="550" dirty="0"/>
          </a:p>
          <a:p>
            <a:pPr marL="355600" indent="-343535">
              <a:lnSpc>
                <a:spcPct val="100000"/>
              </a:lnSpc>
              <a:buFont typeface="Arial"/>
              <a:buChar char="•"/>
              <a:tabLst>
                <a:tab pos="355600" algn="l"/>
              </a:tabLst>
            </a:pPr>
            <a:r>
              <a:rPr sz="2400" dirty="0">
                <a:latin typeface="Arial"/>
                <a:cs typeface="Arial"/>
              </a:rPr>
              <a:t>Packe</a:t>
            </a:r>
            <a:r>
              <a:rPr sz="2400" spc="-10" dirty="0">
                <a:latin typeface="Arial"/>
                <a:cs typeface="Arial"/>
              </a:rPr>
              <a:t>t</a:t>
            </a:r>
            <a:r>
              <a:rPr sz="2400" spc="0" dirty="0">
                <a:latin typeface="Arial"/>
                <a:cs typeface="Arial"/>
              </a:rPr>
              <a:t>-switched</a:t>
            </a:r>
            <a:r>
              <a:rPr sz="2400" spc="2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om</a:t>
            </a:r>
            <a:r>
              <a:rPr sz="2400" spc="-15" dirty="0">
                <a:latin typeface="Arial"/>
                <a:cs typeface="Arial"/>
              </a:rPr>
              <a:t> </a:t>
            </a:r>
            <a:r>
              <a:rPr sz="2400" spc="0" dirty="0">
                <a:latin typeface="Arial"/>
                <a:cs typeface="Arial"/>
              </a:rPr>
              <a:t>one</a:t>
            </a:r>
            <a:r>
              <a:rPr sz="2400" spc="10" dirty="0">
                <a:latin typeface="Arial"/>
                <a:cs typeface="Arial"/>
              </a:rPr>
              <a:t> </a:t>
            </a:r>
            <a:r>
              <a:rPr sz="2400" spc="0" dirty="0">
                <a:latin typeface="Arial"/>
                <a:cs typeface="Arial"/>
              </a:rPr>
              <a:t>master</a:t>
            </a:r>
            <a:r>
              <a:rPr sz="2400" spc="-10" dirty="0">
                <a:latin typeface="Arial"/>
                <a:cs typeface="Arial"/>
              </a:rPr>
              <a:t> </a:t>
            </a:r>
            <a:r>
              <a:rPr sz="2400" spc="0" dirty="0">
                <a:latin typeface="Arial"/>
                <a:cs typeface="Arial"/>
              </a:rPr>
              <a:t>to a</a:t>
            </a:r>
            <a:r>
              <a:rPr sz="2400" spc="-10" dirty="0">
                <a:latin typeface="Arial"/>
                <a:cs typeface="Arial"/>
              </a:rPr>
              <a:t>l</a:t>
            </a:r>
            <a:r>
              <a:rPr sz="2400" spc="0" dirty="0">
                <a:latin typeface="Arial"/>
                <a:cs typeface="Arial"/>
              </a:rPr>
              <a:t>l</a:t>
            </a:r>
            <a:r>
              <a:rPr sz="2400" spc="5" dirty="0">
                <a:latin typeface="Arial"/>
                <a:cs typeface="Arial"/>
              </a:rPr>
              <a:t> </a:t>
            </a:r>
            <a:r>
              <a:rPr sz="2400" spc="0" dirty="0">
                <a:latin typeface="Arial"/>
                <a:cs typeface="Arial"/>
              </a:rPr>
              <a:t>slaves</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Also</a:t>
            </a:r>
            <a:r>
              <a:rPr sz="2400" spc="5" dirty="0">
                <a:latin typeface="Arial"/>
                <a:cs typeface="Arial"/>
              </a:rPr>
              <a:t> </a:t>
            </a:r>
            <a:r>
              <a:rPr sz="2400" spc="0" dirty="0">
                <a:latin typeface="Arial"/>
                <a:cs typeface="Arial"/>
              </a:rPr>
              <a:t>cal</a:t>
            </a:r>
            <a:r>
              <a:rPr sz="2400" spc="-10" dirty="0">
                <a:latin typeface="Arial"/>
                <a:cs typeface="Arial"/>
              </a:rPr>
              <a:t>l</a:t>
            </a:r>
            <a:r>
              <a:rPr sz="2400" spc="0" dirty="0">
                <a:latin typeface="Arial"/>
                <a:cs typeface="Arial"/>
              </a:rPr>
              <a:t>ed</a:t>
            </a:r>
            <a:r>
              <a:rPr sz="2400" spc="25" dirty="0">
                <a:latin typeface="Arial"/>
                <a:cs typeface="Arial"/>
              </a:rPr>
              <a:t> </a:t>
            </a:r>
            <a:r>
              <a:rPr sz="2400" spc="0" dirty="0">
                <a:latin typeface="Arial"/>
                <a:cs typeface="Arial"/>
              </a:rPr>
              <a:t>poin</a:t>
            </a:r>
            <a:r>
              <a:rPr sz="2400" spc="-20" dirty="0">
                <a:latin typeface="Arial"/>
                <a:cs typeface="Arial"/>
              </a:rPr>
              <a:t>t</a:t>
            </a:r>
            <a:r>
              <a:rPr sz="2400" spc="0" dirty="0">
                <a:latin typeface="Arial"/>
                <a:cs typeface="Arial"/>
              </a:rPr>
              <a:t>-t</a:t>
            </a:r>
            <a:r>
              <a:rPr sz="2400" spc="-5" dirty="0">
                <a:latin typeface="Arial"/>
                <a:cs typeface="Arial"/>
              </a:rPr>
              <a:t>o</a:t>
            </a:r>
            <a:r>
              <a:rPr sz="2400" spc="0" dirty="0">
                <a:latin typeface="Arial"/>
                <a:cs typeface="Arial"/>
              </a:rPr>
              <a:t>-multipo</a:t>
            </a:r>
            <a:r>
              <a:rPr sz="2400" spc="-10" dirty="0">
                <a:latin typeface="Arial"/>
                <a:cs typeface="Arial"/>
              </a:rPr>
              <a:t>i</a:t>
            </a:r>
            <a:r>
              <a:rPr sz="2400" spc="0" dirty="0">
                <a:latin typeface="Arial"/>
                <a:cs typeface="Arial"/>
              </a:rPr>
              <a:t>nt</a:t>
            </a:r>
            <a:r>
              <a:rPr sz="2400" spc="3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Only</a:t>
            </a:r>
            <a:r>
              <a:rPr sz="2400" spc="5" dirty="0">
                <a:latin typeface="Arial"/>
                <a:cs typeface="Arial"/>
              </a:rPr>
              <a:t> </a:t>
            </a:r>
            <a:r>
              <a:rPr sz="2400" spc="0" dirty="0">
                <a:latin typeface="Arial"/>
                <a:cs typeface="Arial"/>
              </a:rPr>
              <a:t>one ACL</a:t>
            </a:r>
            <a:r>
              <a:rPr sz="2400" spc="1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r>
              <a:rPr sz="2400" spc="15" dirty="0">
                <a:latin typeface="Arial"/>
                <a:cs typeface="Arial"/>
              </a:rPr>
              <a:t> </a:t>
            </a:r>
            <a:r>
              <a:rPr sz="2400" spc="0" dirty="0">
                <a:latin typeface="Arial"/>
                <a:cs typeface="Arial"/>
              </a:rPr>
              <a:t>can ex</a:t>
            </a:r>
            <a:r>
              <a:rPr sz="2400" spc="-10" dirty="0">
                <a:latin typeface="Arial"/>
                <a:cs typeface="Arial"/>
              </a:rPr>
              <a:t>i</a:t>
            </a:r>
            <a:r>
              <a:rPr sz="2400" spc="0" dirty="0">
                <a:latin typeface="Arial"/>
                <a:cs typeface="Arial"/>
              </a:rPr>
              <a:t>st</a:t>
            </a:r>
            <a:endParaRPr sz="2400" dirty="0">
              <a:latin typeface="Arial"/>
              <a:cs typeface="Arial"/>
            </a:endParaRPr>
          </a:p>
          <a:p>
            <a:pPr>
              <a:lnSpc>
                <a:spcPts val="550"/>
              </a:lnSpc>
              <a:spcBef>
                <a:spcPts val="28"/>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The default ACL</a:t>
            </a:r>
            <a:r>
              <a:rPr sz="2400" spc="5" dirty="0">
                <a:latin typeface="Arial"/>
                <a:cs typeface="Arial"/>
              </a:rPr>
              <a:t> </a:t>
            </a:r>
            <a:r>
              <a:rPr sz="2400" spc="0" dirty="0">
                <a:latin typeface="Arial"/>
                <a:cs typeface="Arial"/>
              </a:rPr>
              <a:t>lo</a:t>
            </a:r>
            <a:r>
              <a:rPr sz="2400" spc="-10" dirty="0">
                <a:latin typeface="Arial"/>
                <a:cs typeface="Arial"/>
              </a:rPr>
              <a:t>g</a:t>
            </a:r>
            <a:r>
              <a:rPr sz="2400" spc="0" dirty="0">
                <a:latin typeface="Arial"/>
                <a:cs typeface="Arial"/>
              </a:rPr>
              <a:t>ical</a:t>
            </a:r>
            <a:r>
              <a:rPr sz="2400" spc="25" dirty="0">
                <a:latin typeface="Arial"/>
                <a:cs typeface="Arial"/>
              </a:rPr>
              <a:t> </a:t>
            </a:r>
            <a:r>
              <a:rPr sz="2400" spc="0" dirty="0">
                <a:latin typeface="Arial"/>
                <a:cs typeface="Arial"/>
              </a:rPr>
              <a:t>transport </a:t>
            </a:r>
            <a:r>
              <a:rPr sz="2400" spc="-10" dirty="0">
                <a:latin typeface="Arial"/>
                <a:cs typeface="Arial"/>
              </a:rPr>
              <a:t>i</a:t>
            </a:r>
            <a:r>
              <a:rPr sz="2400" spc="0" dirty="0">
                <a:latin typeface="Arial"/>
                <a:cs typeface="Arial"/>
              </a:rPr>
              <a:t>s c</a:t>
            </a:r>
            <a:r>
              <a:rPr sz="2400" spc="5" dirty="0">
                <a:latin typeface="Arial"/>
                <a:cs typeface="Arial"/>
              </a:rPr>
              <a:t>r</a:t>
            </a:r>
            <a:r>
              <a:rPr sz="2400" spc="0" dirty="0">
                <a:latin typeface="Arial"/>
                <a:cs typeface="Arial"/>
              </a:rPr>
              <a:t>eated</a:t>
            </a:r>
            <a:endParaRPr sz="2400" dirty="0">
              <a:latin typeface="Arial"/>
              <a:cs typeface="Arial"/>
            </a:endParaRPr>
          </a:p>
          <a:p>
            <a:pPr marL="355600">
              <a:lnSpc>
                <a:spcPts val="2855"/>
              </a:lnSpc>
            </a:pPr>
            <a:r>
              <a:rPr sz="2400" dirty="0">
                <a:latin typeface="Arial"/>
                <a:cs typeface="Arial"/>
              </a:rPr>
              <a:t>whenever</a:t>
            </a:r>
            <a:r>
              <a:rPr sz="2400" spc="30" dirty="0">
                <a:latin typeface="Arial"/>
                <a:cs typeface="Arial"/>
              </a:rPr>
              <a:t> </a:t>
            </a:r>
            <a:r>
              <a:rPr sz="2400" spc="0" dirty="0">
                <a:latin typeface="Arial"/>
                <a:cs typeface="Arial"/>
              </a:rPr>
              <a:t>a device</a:t>
            </a:r>
            <a:r>
              <a:rPr sz="2400" spc="15" dirty="0">
                <a:latin typeface="Arial"/>
                <a:cs typeface="Arial"/>
              </a:rPr>
              <a:t> </a:t>
            </a:r>
            <a:r>
              <a:rPr sz="2400" spc="0" dirty="0">
                <a:latin typeface="Arial"/>
                <a:cs typeface="Arial"/>
              </a:rPr>
              <a:t>joins</a:t>
            </a:r>
            <a:r>
              <a:rPr sz="2400" spc="10" dirty="0">
                <a:latin typeface="Arial"/>
                <a:cs typeface="Arial"/>
              </a:rPr>
              <a:t> </a:t>
            </a:r>
            <a:r>
              <a:rPr sz="2400" spc="0" dirty="0">
                <a:latin typeface="Arial"/>
                <a:cs typeface="Arial"/>
              </a:rPr>
              <a:t>a</a:t>
            </a:r>
            <a:r>
              <a:rPr sz="2400" spc="-10" dirty="0">
                <a:latin typeface="Arial"/>
                <a:cs typeface="Arial"/>
              </a:rPr>
              <a:t> </a:t>
            </a:r>
            <a:r>
              <a:rPr sz="2400" spc="0" dirty="0" err="1">
                <a:latin typeface="Arial"/>
                <a:cs typeface="Arial"/>
              </a:rPr>
              <a:t>piconet</a:t>
            </a:r>
            <a:r>
              <a:rPr sz="2400" spc="0" dirty="0">
                <a:latin typeface="Arial"/>
                <a:cs typeface="Arial"/>
              </a:rPr>
              <a:t>.</a:t>
            </a:r>
            <a:endParaRPr sz="24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1298" y="742441"/>
            <a:ext cx="7059930" cy="556895"/>
          </a:xfrm>
          <a:prstGeom prst="rect">
            <a:avLst/>
          </a:prstGeom>
        </p:spPr>
        <p:txBody>
          <a:bodyPr vert="horz" wrap="square" lIns="0" tIns="0" rIns="0" bIns="0" rtlCol="0">
            <a:noAutofit/>
          </a:bodyPr>
          <a:lstStyle/>
          <a:p>
            <a:pPr marL="12700">
              <a:lnSpc>
                <a:spcPct val="100000"/>
              </a:lnSpc>
              <a:tabLst>
                <a:tab pos="3921760" algn="l"/>
              </a:tabLst>
            </a:pPr>
            <a:r>
              <a:rPr sz="3600" dirty="0">
                <a:solidFill>
                  <a:srgbClr val="116B8F"/>
                </a:solidFill>
                <a:latin typeface="Arial"/>
                <a:cs typeface="Arial"/>
              </a:rPr>
              <a:t>Hi</a:t>
            </a:r>
            <a:r>
              <a:rPr sz="3600" spc="5" dirty="0">
                <a:solidFill>
                  <a:srgbClr val="116B8F"/>
                </a:solidFill>
                <a:latin typeface="Arial"/>
                <a:cs typeface="Arial"/>
              </a:rPr>
              <a:t>g</a:t>
            </a:r>
            <a:r>
              <a:rPr sz="3600" spc="0" dirty="0">
                <a:solidFill>
                  <a:srgbClr val="116B8F"/>
                </a:solidFill>
                <a:latin typeface="Arial"/>
                <a:cs typeface="Arial"/>
              </a:rPr>
              <a:t>h</a:t>
            </a:r>
            <a:r>
              <a:rPr sz="3600" spc="-15" dirty="0">
                <a:solidFill>
                  <a:srgbClr val="116B8F"/>
                </a:solidFill>
                <a:latin typeface="Arial"/>
                <a:cs typeface="Arial"/>
              </a:rPr>
              <a:t> </a:t>
            </a:r>
            <a:r>
              <a:rPr sz="3600" spc="0" dirty="0">
                <a:solidFill>
                  <a:srgbClr val="116B8F"/>
                </a:solidFill>
                <a:latin typeface="Arial"/>
                <a:cs typeface="Arial"/>
              </a:rPr>
              <a:t>Level</a:t>
            </a:r>
            <a:r>
              <a:rPr sz="3600" spc="-15" dirty="0">
                <a:solidFill>
                  <a:srgbClr val="116B8F"/>
                </a:solidFill>
                <a:latin typeface="Arial"/>
                <a:cs typeface="Arial"/>
              </a:rPr>
              <a:t> </a:t>
            </a:r>
            <a:r>
              <a:rPr sz="3600" spc="0" dirty="0">
                <a:solidFill>
                  <a:srgbClr val="116B8F"/>
                </a:solidFill>
                <a:latin typeface="Arial"/>
                <a:cs typeface="Arial"/>
              </a:rPr>
              <a:t>View</a:t>
            </a:r>
            <a:r>
              <a:rPr sz="3600" spc="-15" dirty="0">
                <a:solidFill>
                  <a:srgbClr val="116B8F"/>
                </a:solidFill>
                <a:latin typeface="Arial"/>
                <a:cs typeface="Arial"/>
              </a:rPr>
              <a:t> </a:t>
            </a:r>
            <a:r>
              <a:rPr sz="3600" spc="0" dirty="0">
                <a:solidFill>
                  <a:srgbClr val="116B8F"/>
                </a:solidFill>
                <a:latin typeface="Arial"/>
                <a:cs typeface="Arial"/>
              </a:rPr>
              <a:t>of	Bl</a:t>
            </a:r>
            <a:r>
              <a:rPr sz="3600" spc="5" dirty="0">
                <a:solidFill>
                  <a:srgbClr val="116B8F"/>
                </a:solidFill>
                <a:latin typeface="Arial"/>
                <a:cs typeface="Arial"/>
              </a:rPr>
              <a:t>u</a:t>
            </a:r>
            <a:r>
              <a:rPr sz="3600" spc="0" dirty="0">
                <a:solidFill>
                  <a:srgbClr val="116B8F"/>
                </a:solidFill>
                <a:latin typeface="Arial"/>
                <a:cs typeface="Arial"/>
              </a:rPr>
              <a:t>etooth</a:t>
            </a:r>
            <a:r>
              <a:rPr sz="3600" spc="-20" dirty="0">
                <a:solidFill>
                  <a:srgbClr val="116B8F"/>
                </a:solidFill>
                <a:latin typeface="Arial"/>
                <a:cs typeface="Arial"/>
              </a:rPr>
              <a:t> </a:t>
            </a:r>
            <a:r>
              <a:rPr sz="3600" spc="0" dirty="0">
                <a:solidFill>
                  <a:srgbClr val="116B8F"/>
                </a:solidFill>
                <a:latin typeface="Arial"/>
                <a:cs typeface="Arial"/>
              </a:rPr>
              <a:t>stack</a:t>
            </a:r>
            <a:endParaRPr sz="3600">
              <a:latin typeface="Arial"/>
              <a:cs typeface="Arial"/>
            </a:endParaRPr>
          </a:p>
        </p:txBody>
      </p:sp>
      <p:sp>
        <p:nvSpPr>
          <p:cNvPr id="3" name="object 3"/>
          <p:cNvSpPr/>
          <p:nvPr/>
        </p:nvSpPr>
        <p:spPr>
          <a:xfrm>
            <a:off x="3492500" y="5009578"/>
            <a:ext cx="2164333" cy="797496"/>
          </a:xfrm>
          <a:custGeom>
            <a:avLst/>
            <a:gdLst/>
            <a:ahLst/>
            <a:cxnLst/>
            <a:rect l="l" t="t" r="r" b="b"/>
            <a:pathLst>
              <a:path w="2164333" h="797496">
                <a:moveTo>
                  <a:pt x="0" y="797496"/>
                </a:moveTo>
                <a:lnTo>
                  <a:pt x="2164333" y="797496"/>
                </a:lnTo>
                <a:lnTo>
                  <a:pt x="2164333" y="0"/>
                </a:lnTo>
                <a:lnTo>
                  <a:pt x="0" y="0"/>
                </a:lnTo>
                <a:lnTo>
                  <a:pt x="0" y="797496"/>
                </a:lnTo>
                <a:close/>
              </a:path>
            </a:pathLst>
          </a:custGeom>
          <a:solidFill>
            <a:srgbClr val="00CCFF"/>
          </a:solidFill>
        </p:spPr>
        <p:txBody>
          <a:bodyPr wrap="square" lIns="0" tIns="0" rIns="0" bIns="0" rtlCol="0">
            <a:noAutofit/>
          </a:bodyPr>
          <a:lstStyle/>
          <a:p>
            <a:endParaRPr/>
          </a:p>
        </p:txBody>
      </p:sp>
      <p:sp>
        <p:nvSpPr>
          <p:cNvPr id="4" name="object 4"/>
          <p:cNvSpPr/>
          <p:nvPr/>
        </p:nvSpPr>
        <p:spPr>
          <a:xfrm>
            <a:off x="5656834" y="4941951"/>
            <a:ext cx="67690" cy="865124"/>
          </a:xfrm>
          <a:custGeom>
            <a:avLst/>
            <a:gdLst/>
            <a:ahLst/>
            <a:cxnLst/>
            <a:rect l="l" t="t" r="r" b="b"/>
            <a:pathLst>
              <a:path w="67690" h="865124">
                <a:moveTo>
                  <a:pt x="67690" y="0"/>
                </a:moveTo>
                <a:lnTo>
                  <a:pt x="0" y="67691"/>
                </a:lnTo>
                <a:lnTo>
                  <a:pt x="0" y="865124"/>
                </a:lnTo>
                <a:lnTo>
                  <a:pt x="67690" y="797433"/>
                </a:lnTo>
                <a:lnTo>
                  <a:pt x="67690" y="0"/>
                </a:lnTo>
                <a:close/>
              </a:path>
            </a:pathLst>
          </a:custGeom>
          <a:solidFill>
            <a:srgbClr val="00A3CD"/>
          </a:solidFill>
        </p:spPr>
        <p:txBody>
          <a:bodyPr wrap="square" lIns="0" tIns="0" rIns="0" bIns="0" rtlCol="0">
            <a:noAutofit/>
          </a:bodyPr>
          <a:lstStyle/>
          <a:p>
            <a:endParaRPr/>
          </a:p>
        </p:txBody>
      </p:sp>
      <p:sp>
        <p:nvSpPr>
          <p:cNvPr id="5" name="object 5"/>
          <p:cNvSpPr/>
          <p:nvPr/>
        </p:nvSpPr>
        <p:spPr>
          <a:xfrm>
            <a:off x="3492500" y="4941951"/>
            <a:ext cx="2232025" cy="67691"/>
          </a:xfrm>
          <a:custGeom>
            <a:avLst/>
            <a:gdLst/>
            <a:ahLst/>
            <a:cxnLst/>
            <a:rect l="l" t="t" r="r" b="b"/>
            <a:pathLst>
              <a:path w="2232025" h="67691">
                <a:moveTo>
                  <a:pt x="2232025" y="0"/>
                </a:moveTo>
                <a:lnTo>
                  <a:pt x="67690" y="0"/>
                </a:lnTo>
                <a:lnTo>
                  <a:pt x="0" y="67691"/>
                </a:lnTo>
                <a:lnTo>
                  <a:pt x="2164334" y="67691"/>
                </a:lnTo>
                <a:lnTo>
                  <a:pt x="2232025" y="0"/>
                </a:lnTo>
                <a:close/>
              </a:path>
            </a:pathLst>
          </a:custGeom>
          <a:solidFill>
            <a:srgbClr val="31D5FF"/>
          </a:solidFill>
        </p:spPr>
        <p:txBody>
          <a:bodyPr wrap="square" lIns="0" tIns="0" rIns="0" bIns="0" rtlCol="0">
            <a:noAutofit/>
          </a:bodyPr>
          <a:lstStyle/>
          <a:p>
            <a:endParaRPr/>
          </a:p>
        </p:txBody>
      </p:sp>
      <p:sp>
        <p:nvSpPr>
          <p:cNvPr id="6" name="object 6"/>
          <p:cNvSpPr/>
          <p:nvPr/>
        </p:nvSpPr>
        <p:spPr>
          <a:xfrm>
            <a:off x="3492500" y="4941951"/>
            <a:ext cx="2232025" cy="865124"/>
          </a:xfrm>
          <a:custGeom>
            <a:avLst/>
            <a:gdLst/>
            <a:ahLst/>
            <a:cxnLst/>
            <a:rect l="l" t="t" r="r" b="b"/>
            <a:pathLst>
              <a:path w="2232025" h="865124">
                <a:moveTo>
                  <a:pt x="0" y="67691"/>
                </a:moveTo>
                <a:lnTo>
                  <a:pt x="67690" y="0"/>
                </a:lnTo>
                <a:lnTo>
                  <a:pt x="2232025" y="0"/>
                </a:lnTo>
                <a:lnTo>
                  <a:pt x="2232025" y="797433"/>
                </a:lnTo>
                <a:lnTo>
                  <a:pt x="2164334" y="865124"/>
                </a:lnTo>
                <a:lnTo>
                  <a:pt x="0" y="865124"/>
                </a:lnTo>
                <a:lnTo>
                  <a:pt x="0" y="67691"/>
                </a:lnTo>
                <a:close/>
              </a:path>
            </a:pathLst>
          </a:custGeom>
          <a:ln w="9525">
            <a:solidFill>
              <a:srgbClr val="000000"/>
            </a:solidFill>
          </a:ln>
        </p:spPr>
        <p:txBody>
          <a:bodyPr wrap="square" lIns="0" tIns="0" rIns="0" bIns="0" rtlCol="0">
            <a:noAutofit/>
          </a:bodyPr>
          <a:lstStyle/>
          <a:p>
            <a:endParaRPr/>
          </a:p>
        </p:txBody>
      </p:sp>
      <p:sp>
        <p:nvSpPr>
          <p:cNvPr id="7" name="object 7"/>
          <p:cNvSpPr/>
          <p:nvPr/>
        </p:nvSpPr>
        <p:spPr>
          <a:xfrm>
            <a:off x="3492500" y="4941951"/>
            <a:ext cx="2232025" cy="67691"/>
          </a:xfrm>
          <a:custGeom>
            <a:avLst/>
            <a:gdLst/>
            <a:ahLst/>
            <a:cxnLst/>
            <a:rect l="l" t="t" r="r" b="b"/>
            <a:pathLst>
              <a:path w="2232025" h="67691">
                <a:moveTo>
                  <a:pt x="0" y="67691"/>
                </a:moveTo>
                <a:lnTo>
                  <a:pt x="2164334" y="67691"/>
                </a:lnTo>
                <a:lnTo>
                  <a:pt x="2232025" y="0"/>
                </a:lnTo>
              </a:path>
            </a:pathLst>
          </a:custGeom>
          <a:ln w="9525">
            <a:solidFill>
              <a:srgbClr val="000000"/>
            </a:solidFill>
          </a:ln>
        </p:spPr>
        <p:txBody>
          <a:bodyPr wrap="square" lIns="0" tIns="0" rIns="0" bIns="0" rtlCol="0">
            <a:noAutofit/>
          </a:bodyPr>
          <a:lstStyle/>
          <a:p>
            <a:endParaRPr/>
          </a:p>
        </p:txBody>
      </p:sp>
      <p:sp>
        <p:nvSpPr>
          <p:cNvPr id="8" name="object 8"/>
          <p:cNvSpPr/>
          <p:nvPr/>
        </p:nvSpPr>
        <p:spPr>
          <a:xfrm>
            <a:off x="5656834" y="5009641"/>
            <a:ext cx="0" cy="797432"/>
          </a:xfrm>
          <a:custGeom>
            <a:avLst/>
            <a:gdLst/>
            <a:ahLst/>
            <a:cxnLst/>
            <a:rect l="l" t="t" r="r" b="b"/>
            <a:pathLst>
              <a:path h="797432">
                <a:moveTo>
                  <a:pt x="0" y="0"/>
                </a:moveTo>
                <a:lnTo>
                  <a:pt x="0" y="797432"/>
                </a:lnTo>
              </a:path>
            </a:pathLst>
          </a:custGeom>
          <a:ln w="9525">
            <a:solidFill>
              <a:srgbClr val="000000"/>
            </a:solidFill>
          </a:ln>
        </p:spPr>
        <p:txBody>
          <a:bodyPr wrap="square" lIns="0" tIns="0" rIns="0" bIns="0" rtlCol="0">
            <a:noAutofit/>
          </a:bodyPr>
          <a:lstStyle/>
          <a:p>
            <a:endParaRPr/>
          </a:p>
        </p:txBody>
      </p:sp>
      <p:sp>
        <p:nvSpPr>
          <p:cNvPr id="9" name="object 9"/>
          <p:cNvSpPr/>
          <p:nvPr/>
        </p:nvSpPr>
        <p:spPr>
          <a:xfrm>
            <a:off x="3492500" y="3784028"/>
            <a:ext cx="2164333" cy="797496"/>
          </a:xfrm>
          <a:custGeom>
            <a:avLst/>
            <a:gdLst/>
            <a:ahLst/>
            <a:cxnLst/>
            <a:rect l="l" t="t" r="r" b="b"/>
            <a:pathLst>
              <a:path w="2164333" h="797496">
                <a:moveTo>
                  <a:pt x="0" y="797496"/>
                </a:moveTo>
                <a:lnTo>
                  <a:pt x="2164333" y="797496"/>
                </a:lnTo>
                <a:lnTo>
                  <a:pt x="2164333" y="0"/>
                </a:lnTo>
                <a:lnTo>
                  <a:pt x="0" y="0"/>
                </a:lnTo>
                <a:lnTo>
                  <a:pt x="0" y="797496"/>
                </a:lnTo>
                <a:close/>
              </a:path>
            </a:pathLst>
          </a:custGeom>
          <a:solidFill>
            <a:srgbClr val="00CCFF"/>
          </a:solidFill>
        </p:spPr>
        <p:txBody>
          <a:bodyPr wrap="square" lIns="0" tIns="0" rIns="0" bIns="0" rtlCol="0">
            <a:noAutofit/>
          </a:bodyPr>
          <a:lstStyle/>
          <a:p>
            <a:endParaRPr/>
          </a:p>
        </p:txBody>
      </p:sp>
      <p:sp>
        <p:nvSpPr>
          <p:cNvPr id="10" name="object 10"/>
          <p:cNvSpPr/>
          <p:nvPr/>
        </p:nvSpPr>
        <p:spPr>
          <a:xfrm>
            <a:off x="5656834" y="3716401"/>
            <a:ext cx="67690" cy="865124"/>
          </a:xfrm>
          <a:custGeom>
            <a:avLst/>
            <a:gdLst/>
            <a:ahLst/>
            <a:cxnLst/>
            <a:rect l="l" t="t" r="r" b="b"/>
            <a:pathLst>
              <a:path w="67690" h="865124">
                <a:moveTo>
                  <a:pt x="67690" y="0"/>
                </a:moveTo>
                <a:lnTo>
                  <a:pt x="0" y="67691"/>
                </a:lnTo>
                <a:lnTo>
                  <a:pt x="0" y="865124"/>
                </a:lnTo>
                <a:lnTo>
                  <a:pt x="67690" y="797432"/>
                </a:lnTo>
                <a:lnTo>
                  <a:pt x="67690" y="0"/>
                </a:lnTo>
                <a:close/>
              </a:path>
            </a:pathLst>
          </a:custGeom>
          <a:solidFill>
            <a:srgbClr val="00A3CD"/>
          </a:solidFill>
        </p:spPr>
        <p:txBody>
          <a:bodyPr wrap="square" lIns="0" tIns="0" rIns="0" bIns="0" rtlCol="0">
            <a:noAutofit/>
          </a:bodyPr>
          <a:lstStyle/>
          <a:p>
            <a:endParaRPr/>
          </a:p>
        </p:txBody>
      </p:sp>
      <p:sp>
        <p:nvSpPr>
          <p:cNvPr id="11" name="object 11"/>
          <p:cNvSpPr/>
          <p:nvPr/>
        </p:nvSpPr>
        <p:spPr>
          <a:xfrm>
            <a:off x="3492500" y="3716401"/>
            <a:ext cx="2232025" cy="67691"/>
          </a:xfrm>
          <a:custGeom>
            <a:avLst/>
            <a:gdLst/>
            <a:ahLst/>
            <a:cxnLst/>
            <a:rect l="l" t="t" r="r" b="b"/>
            <a:pathLst>
              <a:path w="2232025" h="67691">
                <a:moveTo>
                  <a:pt x="2232025" y="0"/>
                </a:moveTo>
                <a:lnTo>
                  <a:pt x="67690" y="0"/>
                </a:lnTo>
                <a:lnTo>
                  <a:pt x="0" y="67691"/>
                </a:lnTo>
                <a:lnTo>
                  <a:pt x="2164334" y="67691"/>
                </a:lnTo>
                <a:lnTo>
                  <a:pt x="2232025" y="0"/>
                </a:lnTo>
                <a:close/>
              </a:path>
            </a:pathLst>
          </a:custGeom>
          <a:solidFill>
            <a:srgbClr val="31D5FF"/>
          </a:solidFill>
        </p:spPr>
        <p:txBody>
          <a:bodyPr wrap="square" lIns="0" tIns="0" rIns="0" bIns="0" rtlCol="0">
            <a:noAutofit/>
          </a:bodyPr>
          <a:lstStyle/>
          <a:p>
            <a:endParaRPr/>
          </a:p>
        </p:txBody>
      </p:sp>
      <p:sp>
        <p:nvSpPr>
          <p:cNvPr id="12" name="object 12"/>
          <p:cNvSpPr/>
          <p:nvPr/>
        </p:nvSpPr>
        <p:spPr>
          <a:xfrm>
            <a:off x="3492500" y="3716401"/>
            <a:ext cx="2232025" cy="865124"/>
          </a:xfrm>
          <a:custGeom>
            <a:avLst/>
            <a:gdLst/>
            <a:ahLst/>
            <a:cxnLst/>
            <a:rect l="l" t="t" r="r" b="b"/>
            <a:pathLst>
              <a:path w="2232025" h="865124">
                <a:moveTo>
                  <a:pt x="0" y="67691"/>
                </a:moveTo>
                <a:lnTo>
                  <a:pt x="67690" y="0"/>
                </a:lnTo>
                <a:lnTo>
                  <a:pt x="2232025" y="0"/>
                </a:lnTo>
                <a:lnTo>
                  <a:pt x="2232025" y="797432"/>
                </a:lnTo>
                <a:lnTo>
                  <a:pt x="2164334" y="865124"/>
                </a:lnTo>
                <a:lnTo>
                  <a:pt x="0" y="865124"/>
                </a:lnTo>
                <a:lnTo>
                  <a:pt x="0" y="67691"/>
                </a:lnTo>
                <a:close/>
              </a:path>
            </a:pathLst>
          </a:custGeom>
          <a:ln w="9525">
            <a:solidFill>
              <a:srgbClr val="000000"/>
            </a:solidFill>
          </a:ln>
        </p:spPr>
        <p:txBody>
          <a:bodyPr wrap="square" lIns="0" tIns="0" rIns="0" bIns="0" rtlCol="0">
            <a:noAutofit/>
          </a:bodyPr>
          <a:lstStyle/>
          <a:p>
            <a:endParaRPr/>
          </a:p>
        </p:txBody>
      </p:sp>
      <p:sp>
        <p:nvSpPr>
          <p:cNvPr id="13" name="object 13"/>
          <p:cNvSpPr/>
          <p:nvPr/>
        </p:nvSpPr>
        <p:spPr>
          <a:xfrm>
            <a:off x="3492500" y="3716401"/>
            <a:ext cx="2232025" cy="67691"/>
          </a:xfrm>
          <a:custGeom>
            <a:avLst/>
            <a:gdLst/>
            <a:ahLst/>
            <a:cxnLst/>
            <a:rect l="l" t="t" r="r" b="b"/>
            <a:pathLst>
              <a:path w="2232025" h="67691">
                <a:moveTo>
                  <a:pt x="0" y="67691"/>
                </a:moveTo>
                <a:lnTo>
                  <a:pt x="2164334" y="67691"/>
                </a:lnTo>
                <a:lnTo>
                  <a:pt x="2232025" y="0"/>
                </a:lnTo>
              </a:path>
            </a:pathLst>
          </a:custGeom>
          <a:ln w="9525">
            <a:solidFill>
              <a:srgbClr val="000000"/>
            </a:solidFill>
          </a:ln>
        </p:spPr>
        <p:txBody>
          <a:bodyPr wrap="square" lIns="0" tIns="0" rIns="0" bIns="0" rtlCol="0">
            <a:noAutofit/>
          </a:bodyPr>
          <a:lstStyle/>
          <a:p>
            <a:endParaRPr/>
          </a:p>
        </p:txBody>
      </p:sp>
      <p:sp>
        <p:nvSpPr>
          <p:cNvPr id="14" name="object 14"/>
          <p:cNvSpPr/>
          <p:nvPr/>
        </p:nvSpPr>
        <p:spPr>
          <a:xfrm>
            <a:off x="5656834" y="3784091"/>
            <a:ext cx="0" cy="797432"/>
          </a:xfrm>
          <a:custGeom>
            <a:avLst/>
            <a:gdLst/>
            <a:ahLst/>
            <a:cxnLst/>
            <a:rect l="l" t="t" r="r" b="b"/>
            <a:pathLst>
              <a:path h="797432">
                <a:moveTo>
                  <a:pt x="0" y="0"/>
                </a:moveTo>
                <a:lnTo>
                  <a:pt x="0" y="797432"/>
                </a:lnTo>
              </a:path>
            </a:pathLst>
          </a:custGeom>
          <a:ln w="9525">
            <a:solidFill>
              <a:srgbClr val="000000"/>
            </a:solidFill>
          </a:ln>
        </p:spPr>
        <p:txBody>
          <a:bodyPr wrap="square" lIns="0" tIns="0" rIns="0" bIns="0" rtlCol="0">
            <a:noAutofit/>
          </a:bodyPr>
          <a:lstStyle/>
          <a:p>
            <a:endParaRPr/>
          </a:p>
        </p:txBody>
      </p:sp>
      <p:sp>
        <p:nvSpPr>
          <p:cNvPr id="15" name="object 15"/>
          <p:cNvSpPr/>
          <p:nvPr/>
        </p:nvSpPr>
        <p:spPr>
          <a:xfrm>
            <a:off x="3492500" y="2560129"/>
            <a:ext cx="2164333" cy="797496"/>
          </a:xfrm>
          <a:custGeom>
            <a:avLst/>
            <a:gdLst/>
            <a:ahLst/>
            <a:cxnLst/>
            <a:rect l="l" t="t" r="r" b="b"/>
            <a:pathLst>
              <a:path w="2164333" h="797496">
                <a:moveTo>
                  <a:pt x="0" y="797496"/>
                </a:moveTo>
                <a:lnTo>
                  <a:pt x="2164333" y="797496"/>
                </a:lnTo>
                <a:lnTo>
                  <a:pt x="2164333" y="0"/>
                </a:lnTo>
                <a:lnTo>
                  <a:pt x="0" y="0"/>
                </a:lnTo>
                <a:lnTo>
                  <a:pt x="0" y="797496"/>
                </a:lnTo>
                <a:close/>
              </a:path>
            </a:pathLst>
          </a:custGeom>
          <a:solidFill>
            <a:srgbClr val="00CCFF"/>
          </a:solidFill>
        </p:spPr>
        <p:txBody>
          <a:bodyPr wrap="square" lIns="0" tIns="0" rIns="0" bIns="0" rtlCol="0">
            <a:noAutofit/>
          </a:bodyPr>
          <a:lstStyle/>
          <a:p>
            <a:endParaRPr/>
          </a:p>
        </p:txBody>
      </p:sp>
      <p:sp>
        <p:nvSpPr>
          <p:cNvPr id="16" name="object 16"/>
          <p:cNvSpPr/>
          <p:nvPr/>
        </p:nvSpPr>
        <p:spPr>
          <a:xfrm>
            <a:off x="5656834" y="2492375"/>
            <a:ext cx="67690" cy="865251"/>
          </a:xfrm>
          <a:custGeom>
            <a:avLst/>
            <a:gdLst/>
            <a:ahLst/>
            <a:cxnLst/>
            <a:rect l="l" t="t" r="r" b="b"/>
            <a:pathLst>
              <a:path w="67690" h="865251">
                <a:moveTo>
                  <a:pt x="67690" y="0"/>
                </a:moveTo>
                <a:lnTo>
                  <a:pt x="0" y="67690"/>
                </a:lnTo>
                <a:lnTo>
                  <a:pt x="0" y="865251"/>
                </a:lnTo>
                <a:lnTo>
                  <a:pt x="67690" y="797433"/>
                </a:lnTo>
                <a:lnTo>
                  <a:pt x="67690" y="0"/>
                </a:lnTo>
                <a:close/>
              </a:path>
            </a:pathLst>
          </a:custGeom>
          <a:solidFill>
            <a:srgbClr val="00A3CD"/>
          </a:solidFill>
        </p:spPr>
        <p:txBody>
          <a:bodyPr wrap="square" lIns="0" tIns="0" rIns="0" bIns="0" rtlCol="0">
            <a:noAutofit/>
          </a:bodyPr>
          <a:lstStyle/>
          <a:p>
            <a:endParaRPr/>
          </a:p>
        </p:txBody>
      </p:sp>
      <p:sp>
        <p:nvSpPr>
          <p:cNvPr id="17" name="object 17"/>
          <p:cNvSpPr/>
          <p:nvPr/>
        </p:nvSpPr>
        <p:spPr>
          <a:xfrm>
            <a:off x="3492500" y="2492375"/>
            <a:ext cx="2232025" cy="67690"/>
          </a:xfrm>
          <a:custGeom>
            <a:avLst/>
            <a:gdLst/>
            <a:ahLst/>
            <a:cxnLst/>
            <a:rect l="l" t="t" r="r" b="b"/>
            <a:pathLst>
              <a:path w="2232025" h="67690">
                <a:moveTo>
                  <a:pt x="2232025" y="0"/>
                </a:moveTo>
                <a:lnTo>
                  <a:pt x="67690" y="0"/>
                </a:lnTo>
                <a:lnTo>
                  <a:pt x="0" y="67690"/>
                </a:lnTo>
                <a:lnTo>
                  <a:pt x="2164334" y="67690"/>
                </a:lnTo>
                <a:lnTo>
                  <a:pt x="2232025" y="0"/>
                </a:lnTo>
                <a:close/>
              </a:path>
            </a:pathLst>
          </a:custGeom>
          <a:solidFill>
            <a:srgbClr val="31D5FF"/>
          </a:solidFill>
        </p:spPr>
        <p:txBody>
          <a:bodyPr wrap="square" lIns="0" tIns="0" rIns="0" bIns="0" rtlCol="0">
            <a:noAutofit/>
          </a:bodyPr>
          <a:lstStyle/>
          <a:p>
            <a:endParaRPr/>
          </a:p>
        </p:txBody>
      </p:sp>
      <p:sp>
        <p:nvSpPr>
          <p:cNvPr id="18" name="object 18"/>
          <p:cNvSpPr/>
          <p:nvPr/>
        </p:nvSpPr>
        <p:spPr>
          <a:xfrm>
            <a:off x="3492500" y="2492375"/>
            <a:ext cx="2232025" cy="865251"/>
          </a:xfrm>
          <a:custGeom>
            <a:avLst/>
            <a:gdLst/>
            <a:ahLst/>
            <a:cxnLst/>
            <a:rect l="l" t="t" r="r" b="b"/>
            <a:pathLst>
              <a:path w="2232025" h="865251">
                <a:moveTo>
                  <a:pt x="0" y="67690"/>
                </a:moveTo>
                <a:lnTo>
                  <a:pt x="67690" y="0"/>
                </a:lnTo>
                <a:lnTo>
                  <a:pt x="2232025" y="0"/>
                </a:lnTo>
                <a:lnTo>
                  <a:pt x="2232025" y="797433"/>
                </a:lnTo>
                <a:lnTo>
                  <a:pt x="2164334" y="865251"/>
                </a:lnTo>
                <a:lnTo>
                  <a:pt x="0" y="865251"/>
                </a:lnTo>
                <a:lnTo>
                  <a:pt x="0" y="67690"/>
                </a:lnTo>
                <a:close/>
              </a:path>
            </a:pathLst>
          </a:custGeom>
          <a:ln w="9525">
            <a:solidFill>
              <a:srgbClr val="000000"/>
            </a:solidFill>
          </a:ln>
        </p:spPr>
        <p:txBody>
          <a:bodyPr wrap="square" lIns="0" tIns="0" rIns="0" bIns="0" rtlCol="0">
            <a:noAutofit/>
          </a:bodyPr>
          <a:lstStyle/>
          <a:p>
            <a:endParaRPr/>
          </a:p>
        </p:txBody>
      </p:sp>
      <p:sp>
        <p:nvSpPr>
          <p:cNvPr id="19" name="object 19"/>
          <p:cNvSpPr/>
          <p:nvPr/>
        </p:nvSpPr>
        <p:spPr>
          <a:xfrm>
            <a:off x="3492500" y="2492375"/>
            <a:ext cx="2232025" cy="67690"/>
          </a:xfrm>
          <a:custGeom>
            <a:avLst/>
            <a:gdLst/>
            <a:ahLst/>
            <a:cxnLst/>
            <a:rect l="l" t="t" r="r" b="b"/>
            <a:pathLst>
              <a:path w="2232025" h="67690">
                <a:moveTo>
                  <a:pt x="0" y="67690"/>
                </a:moveTo>
                <a:lnTo>
                  <a:pt x="2164334" y="67690"/>
                </a:lnTo>
                <a:lnTo>
                  <a:pt x="2232025" y="0"/>
                </a:lnTo>
              </a:path>
            </a:pathLst>
          </a:custGeom>
          <a:ln w="9525">
            <a:solidFill>
              <a:srgbClr val="000000"/>
            </a:solidFill>
          </a:ln>
        </p:spPr>
        <p:txBody>
          <a:bodyPr wrap="square" lIns="0" tIns="0" rIns="0" bIns="0" rtlCol="0">
            <a:noAutofit/>
          </a:bodyPr>
          <a:lstStyle/>
          <a:p>
            <a:endParaRPr/>
          </a:p>
        </p:txBody>
      </p:sp>
      <p:sp>
        <p:nvSpPr>
          <p:cNvPr id="20" name="object 20"/>
          <p:cNvSpPr/>
          <p:nvPr/>
        </p:nvSpPr>
        <p:spPr>
          <a:xfrm>
            <a:off x="5656834" y="2560066"/>
            <a:ext cx="0" cy="797560"/>
          </a:xfrm>
          <a:custGeom>
            <a:avLst/>
            <a:gdLst/>
            <a:ahLst/>
            <a:cxnLst/>
            <a:rect l="l" t="t" r="r" b="b"/>
            <a:pathLst>
              <a:path h="797560">
                <a:moveTo>
                  <a:pt x="0" y="0"/>
                </a:moveTo>
                <a:lnTo>
                  <a:pt x="0" y="797560"/>
                </a:lnTo>
              </a:path>
            </a:pathLst>
          </a:custGeom>
          <a:ln w="9525">
            <a:solidFill>
              <a:srgbClr val="000000"/>
            </a:solidFill>
          </a:ln>
        </p:spPr>
        <p:txBody>
          <a:bodyPr wrap="square" lIns="0" tIns="0" rIns="0" bIns="0" rtlCol="0">
            <a:noAutofit/>
          </a:bodyPr>
          <a:lstStyle/>
          <a:p>
            <a:endParaRPr/>
          </a:p>
        </p:txBody>
      </p:sp>
      <p:sp>
        <p:nvSpPr>
          <p:cNvPr id="21" name="object 21"/>
          <p:cNvSpPr txBox="1"/>
          <p:nvPr/>
        </p:nvSpPr>
        <p:spPr>
          <a:xfrm>
            <a:off x="3704971" y="2622041"/>
            <a:ext cx="1734820" cy="3070225"/>
          </a:xfrm>
          <a:prstGeom prst="rect">
            <a:avLst/>
          </a:prstGeom>
        </p:spPr>
        <p:txBody>
          <a:bodyPr vert="horz" wrap="square" lIns="0" tIns="0" rIns="0" bIns="0" rtlCol="0">
            <a:noAutofit/>
          </a:bodyPr>
          <a:lstStyle/>
          <a:p>
            <a:pPr marL="243840" marR="245110" algn="ctr">
              <a:lnSpc>
                <a:spcPct val="100000"/>
              </a:lnSpc>
            </a:pPr>
            <a:r>
              <a:rPr sz="2000" dirty="0">
                <a:latin typeface="Arial"/>
                <a:cs typeface="Arial"/>
              </a:rPr>
              <a:t>Application Gr</a:t>
            </a:r>
            <a:r>
              <a:rPr sz="2000" spc="5" dirty="0">
                <a:latin typeface="Arial"/>
                <a:cs typeface="Arial"/>
              </a:rPr>
              <a:t>o</a:t>
            </a:r>
            <a:r>
              <a:rPr sz="2000" spc="0" dirty="0">
                <a:latin typeface="Arial"/>
                <a:cs typeface="Arial"/>
              </a:rPr>
              <a:t>up</a:t>
            </a:r>
            <a:endParaRPr sz="2000">
              <a:latin typeface="Arial"/>
              <a:cs typeface="Arial"/>
            </a:endParaRPr>
          </a:p>
          <a:p>
            <a:pPr>
              <a:lnSpc>
                <a:spcPts val="800"/>
              </a:lnSpc>
              <a:spcBef>
                <a:spcPts val="39"/>
              </a:spcBef>
            </a:pPr>
            <a:endParaRPr sz="800"/>
          </a:p>
          <a:p>
            <a:pPr>
              <a:lnSpc>
                <a:spcPts val="1000"/>
              </a:lnSpc>
            </a:pPr>
            <a:endParaRPr sz="1000"/>
          </a:p>
          <a:p>
            <a:pPr>
              <a:lnSpc>
                <a:spcPts val="1000"/>
              </a:lnSpc>
            </a:pPr>
            <a:endParaRPr sz="1000"/>
          </a:p>
          <a:p>
            <a:pPr>
              <a:lnSpc>
                <a:spcPts val="1000"/>
              </a:lnSpc>
            </a:pPr>
            <a:endParaRPr sz="1000"/>
          </a:p>
          <a:p>
            <a:pPr>
              <a:lnSpc>
                <a:spcPts val="1000"/>
              </a:lnSpc>
            </a:pPr>
            <a:endParaRPr sz="1000"/>
          </a:p>
          <a:p>
            <a:pPr marL="12700" marR="12700" indent="-1905" algn="ctr">
              <a:lnSpc>
                <a:spcPct val="100000"/>
              </a:lnSpc>
            </a:pPr>
            <a:r>
              <a:rPr sz="2000" dirty="0">
                <a:latin typeface="Arial"/>
                <a:cs typeface="Arial"/>
              </a:rPr>
              <a:t>Middle</a:t>
            </a:r>
            <a:r>
              <a:rPr sz="2000" spc="5" dirty="0">
                <a:latin typeface="Arial"/>
                <a:cs typeface="Arial"/>
              </a:rPr>
              <a:t>w</a:t>
            </a:r>
            <a:r>
              <a:rPr sz="2000" spc="0" dirty="0">
                <a:latin typeface="Arial"/>
                <a:cs typeface="Arial"/>
              </a:rPr>
              <a:t>are Protocol</a:t>
            </a:r>
            <a:r>
              <a:rPr sz="2000" spc="-30" dirty="0">
                <a:latin typeface="Arial"/>
                <a:cs typeface="Arial"/>
              </a:rPr>
              <a:t> </a:t>
            </a:r>
            <a:r>
              <a:rPr sz="2000" spc="0" dirty="0">
                <a:latin typeface="Arial"/>
                <a:cs typeface="Arial"/>
              </a:rPr>
              <a:t>Gr</a:t>
            </a:r>
            <a:r>
              <a:rPr sz="2000" spc="5" dirty="0">
                <a:latin typeface="Arial"/>
                <a:cs typeface="Arial"/>
              </a:rPr>
              <a:t>o</a:t>
            </a:r>
            <a:r>
              <a:rPr sz="2000" spc="0" dirty="0">
                <a:latin typeface="Arial"/>
                <a:cs typeface="Arial"/>
              </a:rPr>
              <a:t>up</a:t>
            </a:r>
            <a:endParaRPr sz="2000">
              <a:latin typeface="Arial"/>
              <a:cs typeface="Arial"/>
            </a:endParaRPr>
          </a:p>
          <a:p>
            <a:pPr>
              <a:lnSpc>
                <a:spcPts val="850"/>
              </a:lnSpc>
              <a:spcBef>
                <a:spcPts val="2"/>
              </a:spcBef>
            </a:pPr>
            <a:endParaRPr sz="850"/>
          </a:p>
          <a:p>
            <a:pPr>
              <a:lnSpc>
                <a:spcPts val="1000"/>
              </a:lnSpc>
            </a:pPr>
            <a:endParaRPr sz="1000"/>
          </a:p>
          <a:p>
            <a:pPr>
              <a:lnSpc>
                <a:spcPts val="1000"/>
              </a:lnSpc>
            </a:pPr>
            <a:endParaRPr sz="1000"/>
          </a:p>
          <a:p>
            <a:pPr>
              <a:lnSpc>
                <a:spcPts val="1000"/>
              </a:lnSpc>
            </a:pPr>
            <a:endParaRPr sz="1000"/>
          </a:p>
          <a:p>
            <a:pPr>
              <a:lnSpc>
                <a:spcPts val="1000"/>
              </a:lnSpc>
            </a:pPr>
            <a:endParaRPr sz="1000"/>
          </a:p>
          <a:p>
            <a:pPr marL="12700" marR="12700" indent="0" algn="ctr">
              <a:lnSpc>
                <a:spcPct val="100000"/>
              </a:lnSpc>
            </a:pPr>
            <a:r>
              <a:rPr sz="2000" spc="-75" dirty="0">
                <a:latin typeface="Arial"/>
                <a:cs typeface="Arial"/>
              </a:rPr>
              <a:t>T</a:t>
            </a:r>
            <a:r>
              <a:rPr sz="2000" spc="0" dirty="0">
                <a:latin typeface="Arial"/>
                <a:cs typeface="Arial"/>
              </a:rPr>
              <a:t>ran</a:t>
            </a:r>
            <a:r>
              <a:rPr sz="2000" spc="5" dirty="0">
                <a:latin typeface="Arial"/>
                <a:cs typeface="Arial"/>
              </a:rPr>
              <a:t>s</a:t>
            </a:r>
            <a:r>
              <a:rPr sz="2000" spc="0" dirty="0">
                <a:latin typeface="Arial"/>
                <a:cs typeface="Arial"/>
              </a:rPr>
              <a:t>port Protocol</a:t>
            </a:r>
            <a:r>
              <a:rPr sz="2000" spc="-30" dirty="0">
                <a:latin typeface="Arial"/>
                <a:cs typeface="Arial"/>
              </a:rPr>
              <a:t> </a:t>
            </a:r>
            <a:r>
              <a:rPr sz="2000" spc="0" dirty="0">
                <a:latin typeface="Arial"/>
                <a:cs typeface="Arial"/>
              </a:rPr>
              <a:t>Gr</a:t>
            </a:r>
            <a:r>
              <a:rPr sz="2000" spc="5" dirty="0">
                <a:latin typeface="Arial"/>
                <a:cs typeface="Arial"/>
              </a:rPr>
              <a:t>o</a:t>
            </a:r>
            <a:r>
              <a:rPr sz="2000" spc="0" dirty="0">
                <a:latin typeface="Arial"/>
                <a:cs typeface="Arial"/>
              </a:rPr>
              <a:t>up</a:t>
            </a:r>
            <a:endParaRPr sz="2000">
              <a:latin typeface="Arial"/>
              <a:cs typeface="Arial"/>
            </a:endParaRPr>
          </a:p>
        </p:txBody>
      </p:sp>
      <p:sp>
        <p:nvSpPr>
          <p:cNvPr id="22" name="object 22"/>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174</a:t>
            </a:r>
            <a:endParaRPr sz="1350">
              <a:latin typeface="Times New Roman"/>
              <a:cs typeface="Times New Roman"/>
            </a:endParaRPr>
          </a:p>
        </p:txBody>
      </p:sp>
      <p:sp>
        <p:nvSpPr>
          <p:cNvPr id="23" name="object 23"/>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0057" y="742441"/>
            <a:ext cx="5182235" cy="544195"/>
          </a:xfrm>
          <a:prstGeom prst="rect">
            <a:avLst/>
          </a:prstGeom>
        </p:spPr>
        <p:txBody>
          <a:bodyPr vert="horz" wrap="square" lIns="0" tIns="0" rIns="0" bIns="0" rtlCol="0">
            <a:noAutofit/>
          </a:bodyPr>
          <a:lstStyle/>
          <a:p>
            <a:pPr marL="12700">
              <a:lnSpc>
                <a:spcPts val="4285"/>
              </a:lnSpc>
              <a:tabLst>
                <a:tab pos="2095500" algn="l"/>
                <a:tab pos="3900170" algn="l"/>
              </a:tabLst>
            </a:pPr>
            <a:r>
              <a:rPr sz="3600" dirty="0">
                <a:solidFill>
                  <a:srgbClr val="116B8F"/>
                </a:solidFill>
                <a:latin typeface="Arial"/>
                <a:cs typeface="Arial"/>
              </a:rPr>
              <a:t>Transport	Protocol	</a:t>
            </a:r>
            <a:r>
              <a:rPr sz="3600" spc="-15" dirty="0">
                <a:solidFill>
                  <a:srgbClr val="116B8F"/>
                </a:solidFill>
                <a:latin typeface="Arial"/>
                <a:cs typeface="Arial"/>
              </a:rPr>
              <a:t>G</a:t>
            </a:r>
            <a:r>
              <a:rPr sz="3600" spc="0" dirty="0">
                <a:solidFill>
                  <a:srgbClr val="116B8F"/>
                </a:solidFill>
                <a:latin typeface="Arial"/>
                <a:cs typeface="Arial"/>
              </a:rPr>
              <a:t>roup</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175</a:t>
            </a:r>
            <a:endParaRPr sz="135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
        <p:nvSpPr>
          <p:cNvPr id="3" name="object 3"/>
          <p:cNvSpPr txBox="1"/>
          <p:nvPr/>
        </p:nvSpPr>
        <p:spPr>
          <a:xfrm>
            <a:off x="764540" y="1638553"/>
            <a:ext cx="7166609" cy="372872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To allow</a:t>
            </a:r>
            <a:r>
              <a:rPr sz="2400" spc="15" dirty="0">
                <a:latin typeface="Arial"/>
                <a:cs typeface="Arial"/>
              </a:rPr>
              <a:t> </a:t>
            </a:r>
            <a:r>
              <a:rPr sz="2400" spc="0" dirty="0">
                <a:latin typeface="Arial"/>
                <a:cs typeface="Arial"/>
              </a:rPr>
              <a:t>devices</a:t>
            </a:r>
            <a:r>
              <a:rPr sz="2400" spc="15" dirty="0">
                <a:latin typeface="Arial"/>
                <a:cs typeface="Arial"/>
              </a:rPr>
              <a:t> </a:t>
            </a:r>
            <a:r>
              <a:rPr sz="2400" spc="0" dirty="0">
                <a:latin typeface="Arial"/>
                <a:cs typeface="Arial"/>
              </a:rPr>
              <a:t>to </a:t>
            </a:r>
            <a:r>
              <a:rPr sz="2400" spc="-10" dirty="0">
                <a:latin typeface="Arial"/>
                <a:cs typeface="Arial"/>
              </a:rPr>
              <a:t>l</a:t>
            </a:r>
            <a:r>
              <a:rPr sz="2400" spc="0" dirty="0">
                <a:latin typeface="Arial"/>
                <a:cs typeface="Arial"/>
              </a:rPr>
              <a:t>ocate</a:t>
            </a:r>
            <a:r>
              <a:rPr sz="2400" spc="10" dirty="0">
                <a:latin typeface="Arial"/>
                <a:cs typeface="Arial"/>
              </a:rPr>
              <a:t> </a:t>
            </a:r>
            <a:r>
              <a:rPr sz="2400" spc="0" dirty="0">
                <a:latin typeface="Arial"/>
                <a:cs typeface="Arial"/>
              </a:rPr>
              <a:t>each other</a:t>
            </a:r>
            <a:endParaRPr sz="2400">
              <a:latin typeface="Arial"/>
              <a:cs typeface="Arial"/>
            </a:endParaRPr>
          </a:p>
          <a:p>
            <a:pPr>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To create,</a:t>
            </a:r>
            <a:r>
              <a:rPr sz="2400" spc="-20" dirty="0">
                <a:latin typeface="Arial"/>
                <a:cs typeface="Arial"/>
              </a:rPr>
              <a:t> </a:t>
            </a:r>
            <a:r>
              <a:rPr sz="2400" spc="0" dirty="0">
                <a:latin typeface="Arial"/>
                <a:cs typeface="Arial"/>
              </a:rPr>
              <a:t>configure</a:t>
            </a:r>
            <a:r>
              <a:rPr sz="2400" spc="1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manage</a:t>
            </a:r>
            <a:r>
              <a:rPr sz="2400" spc="10" dirty="0">
                <a:latin typeface="Arial"/>
                <a:cs typeface="Arial"/>
              </a:rPr>
              <a:t> </a:t>
            </a:r>
            <a:r>
              <a:rPr sz="2400" spc="0" dirty="0">
                <a:latin typeface="Arial"/>
                <a:cs typeface="Arial"/>
              </a:rPr>
              <a:t>Phys</a:t>
            </a:r>
            <a:r>
              <a:rPr sz="2400" spc="-10" dirty="0">
                <a:latin typeface="Arial"/>
                <a:cs typeface="Arial"/>
              </a:rPr>
              <a:t>i</a:t>
            </a:r>
            <a:r>
              <a:rPr sz="2400" spc="0" dirty="0">
                <a:latin typeface="Arial"/>
                <a:cs typeface="Arial"/>
              </a:rPr>
              <a:t>cal</a:t>
            </a:r>
            <a:r>
              <a:rPr sz="2400" spc="15" dirty="0">
                <a:latin typeface="Arial"/>
                <a:cs typeface="Arial"/>
              </a:rPr>
              <a:t> </a:t>
            </a:r>
            <a:r>
              <a:rPr sz="2400" spc="0" dirty="0">
                <a:latin typeface="Arial"/>
                <a:cs typeface="Arial"/>
              </a:rPr>
              <a:t>and</a:t>
            </a:r>
            <a:endParaRPr sz="2400">
              <a:latin typeface="Arial"/>
              <a:cs typeface="Arial"/>
            </a:endParaRPr>
          </a:p>
          <a:p>
            <a:pPr marL="355600">
              <a:lnSpc>
                <a:spcPct val="100000"/>
              </a:lnSpc>
            </a:pPr>
            <a:r>
              <a:rPr sz="2400" dirty="0">
                <a:latin typeface="Arial"/>
                <a:cs typeface="Arial"/>
              </a:rPr>
              <a:t>Logical</a:t>
            </a:r>
            <a:r>
              <a:rPr sz="2400" spc="3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nks</a:t>
            </a:r>
            <a:endParaRPr sz="2400">
              <a:latin typeface="Arial"/>
              <a:cs typeface="Arial"/>
            </a:endParaRPr>
          </a:p>
          <a:p>
            <a:pPr>
              <a:lnSpc>
                <a:spcPts val="550"/>
              </a:lnSpc>
              <a:spcBef>
                <a:spcPts val="25"/>
              </a:spcBef>
            </a:pPr>
            <a:endParaRPr sz="550"/>
          </a:p>
          <a:p>
            <a:pPr marL="756285" marR="12700" lvl="1" indent="-287020">
              <a:lnSpc>
                <a:spcPct val="100000"/>
              </a:lnSpc>
              <a:buFont typeface="Arial"/>
              <a:buChar char="–"/>
              <a:tabLst>
                <a:tab pos="756285" algn="l"/>
              </a:tabLst>
            </a:pPr>
            <a:r>
              <a:rPr sz="2400" spc="0" dirty="0">
                <a:latin typeface="Arial"/>
                <a:cs typeface="Arial"/>
              </a:rPr>
              <a:t>To allow</a:t>
            </a:r>
            <a:r>
              <a:rPr sz="2400" spc="15" dirty="0">
                <a:latin typeface="Arial"/>
                <a:cs typeface="Arial"/>
              </a:rPr>
              <a:t> </a:t>
            </a:r>
            <a:r>
              <a:rPr sz="2400" spc="0" dirty="0">
                <a:latin typeface="Arial"/>
                <a:cs typeface="Arial"/>
              </a:rPr>
              <a:t>higher</a:t>
            </a:r>
            <a:r>
              <a:rPr sz="2400" spc="25" dirty="0">
                <a:latin typeface="Arial"/>
                <a:cs typeface="Arial"/>
              </a:rPr>
              <a:t> </a:t>
            </a:r>
            <a:r>
              <a:rPr sz="2400" spc="0" dirty="0">
                <a:latin typeface="Arial"/>
                <a:cs typeface="Arial"/>
              </a:rPr>
              <a:t>layers</a:t>
            </a:r>
            <a:r>
              <a:rPr sz="2400" spc="5" dirty="0">
                <a:latin typeface="Arial"/>
                <a:cs typeface="Arial"/>
              </a:rPr>
              <a:t> </a:t>
            </a:r>
            <a:r>
              <a:rPr sz="2400" spc="0" dirty="0">
                <a:latin typeface="Arial"/>
                <a:cs typeface="Arial"/>
              </a:rPr>
              <a:t>to pass data</a:t>
            </a:r>
            <a:r>
              <a:rPr sz="2400" spc="5" dirty="0">
                <a:latin typeface="Arial"/>
                <a:cs typeface="Arial"/>
              </a:rPr>
              <a:t> </a:t>
            </a:r>
            <a:r>
              <a:rPr sz="2400" spc="0" dirty="0">
                <a:latin typeface="Arial"/>
                <a:cs typeface="Arial"/>
              </a:rPr>
              <a:t>th</a:t>
            </a:r>
            <a:r>
              <a:rPr sz="2400" spc="5" dirty="0">
                <a:latin typeface="Arial"/>
                <a:cs typeface="Arial"/>
              </a:rPr>
              <a:t>r</a:t>
            </a:r>
            <a:r>
              <a:rPr sz="2400" spc="0" dirty="0">
                <a:latin typeface="Arial"/>
                <a:cs typeface="Arial"/>
              </a:rPr>
              <a:t>ough </a:t>
            </a:r>
            <a:r>
              <a:rPr sz="2400" spc="5" dirty="0">
                <a:latin typeface="Arial"/>
                <a:cs typeface="Arial"/>
              </a:rPr>
              <a:t>t</a:t>
            </a:r>
            <a:r>
              <a:rPr sz="2400" spc="0" dirty="0">
                <a:latin typeface="Arial"/>
                <a:cs typeface="Arial"/>
              </a:rPr>
              <a:t>his layer</a:t>
            </a:r>
            <a:endParaRPr sz="2400">
              <a:latin typeface="Arial"/>
              <a:cs typeface="Arial"/>
            </a:endParaRPr>
          </a:p>
          <a:p>
            <a:pPr lvl="1">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Protocols</a:t>
            </a:r>
            <a:r>
              <a:rPr sz="2400" spc="10" dirty="0">
                <a:latin typeface="Arial"/>
                <a:cs typeface="Arial"/>
              </a:rPr>
              <a:t> </a:t>
            </a:r>
            <a:r>
              <a:rPr sz="2400" spc="0" dirty="0">
                <a:latin typeface="Arial"/>
                <a:cs typeface="Arial"/>
              </a:rPr>
              <a:t>in this group are</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RF, baseband</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Link</a:t>
            </a:r>
            <a:r>
              <a:rPr sz="2400" spc="10" dirty="0">
                <a:latin typeface="Arial"/>
                <a:cs typeface="Arial"/>
              </a:rPr>
              <a:t> </a:t>
            </a:r>
            <a:r>
              <a:rPr sz="2400" spc="0" dirty="0">
                <a:latin typeface="Arial"/>
                <a:cs typeface="Arial"/>
              </a:rPr>
              <a:t>Manager</a:t>
            </a:r>
            <a:r>
              <a:rPr sz="2400" spc="15" dirty="0">
                <a:latin typeface="Arial"/>
                <a:cs typeface="Arial"/>
              </a:rPr>
              <a:t> </a:t>
            </a:r>
            <a:r>
              <a:rPr sz="2400" spc="0" dirty="0">
                <a:latin typeface="Arial"/>
                <a:cs typeface="Arial"/>
              </a:rPr>
              <a:t>Protocol(L</a:t>
            </a:r>
            <a:r>
              <a:rPr sz="2400" spc="5" dirty="0">
                <a:latin typeface="Arial"/>
                <a:cs typeface="Arial"/>
              </a:rPr>
              <a:t>M</a:t>
            </a:r>
            <a:r>
              <a:rPr sz="2400" spc="0" dirty="0">
                <a:latin typeface="Arial"/>
                <a:cs typeface="Arial"/>
              </a:rPr>
              <a:t>P)</a:t>
            </a:r>
            <a:endParaRPr sz="2400">
              <a:latin typeface="Arial"/>
              <a:cs typeface="Arial"/>
            </a:endParaRPr>
          </a:p>
          <a:p>
            <a:pPr lvl="1">
              <a:lnSpc>
                <a:spcPts val="550"/>
              </a:lnSpc>
              <a:spcBef>
                <a:spcPts val="25"/>
              </a:spcBef>
              <a:buFont typeface="Arial"/>
              <a:buChar char="–"/>
            </a:pPr>
            <a:endParaRPr sz="550"/>
          </a:p>
          <a:p>
            <a:pPr marL="756285" lvl="1" indent="-287020">
              <a:lnSpc>
                <a:spcPts val="2855"/>
              </a:lnSpc>
              <a:buFont typeface="Arial"/>
              <a:buChar char="–"/>
              <a:tabLst>
                <a:tab pos="756285" algn="l"/>
              </a:tabLst>
            </a:pPr>
            <a:r>
              <a:rPr sz="2400" spc="0" dirty="0">
                <a:latin typeface="Arial"/>
                <a:cs typeface="Arial"/>
              </a:rPr>
              <a:t>L2CAP</a:t>
            </a:r>
            <a:endParaRPr sz="2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9557" y="742441"/>
            <a:ext cx="5561965" cy="544195"/>
          </a:xfrm>
          <a:prstGeom prst="rect">
            <a:avLst/>
          </a:prstGeom>
        </p:spPr>
        <p:txBody>
          <a:bodyPr vert="horz" wrap="square" lIns="0" tIns="0" rIns="0" bIns="0" rtlCol="0">
            <a:noAutofit/>
          </a:bodyPr>
          <a:lstStyle/>
          <a:p>
            <a:pPr marL="12700">
              <a:lnSpc>
                <a:spcPts val="4285"/>
              </a:lnSpc>
              <a:tabLst>
                <a:tab pos="4279900" algn="l"/>
              </a:tabLst>
            </a:pPr>
            <a:r>
              <a:rPr sz="3600" dirty="0">
                <a:solidFill>
                  <a:srgbClr val="116B8F"/>
                </a:solidFill>
                <a:latin typeface="Arial"/>
                <a:cs typeface="Arial"/>
              </a:rPr>
              <a:t>Mid</a:t>
            </a:r>
            <a:r>
              <a:rPr sz="3600" spc="5" dirty="0">
                <a:solidFill>
                  <a:srgbClr val="116B8F"/>
                </a:solidFill>
                <a:latin typeface="Arial"/>
                <a:cs typeface="Arial"/>
              </a:rPr>
              <a:t>d</a:t>
            </a:r>
            <a:r>
              <a:rPr sz="3600" spc="0" dirty="0">
                <a:solidFill>
                  <a:srgbClr val="116B8F"/>
                </a:solidFill>
                <a:latin typeface="Arial"/>
                <a:cs typeface="Arial"/>
              </a:rPr>
              <a:t>le</a:t>
            </a:r>
            <a:r>
              <a:rPr sz="3600" spc="5" dirty="0">
                <a:solidFill>
                  <a:srgbClr val="116B8F"/>
                </a:solidFill>
                <a:latin typeface="Arial"/>
                <a:cs typeface="Arial"/>
              </a:rPr>
              <a:t>w</a:t>
            </a:r>
            <a:r>
              <a:rPr sz="3600" spc="0" dirty="0">
                <a:solidFill>
                  <a:srgbClr val="116B8F"/>
                </a:solidFill>
                <a:latin typeface="Arial"/>
                <a:cs typeface="Arial"/>
              </a:rPr>
              <a:t>are</a:t>
            </a:r>
            <a:r>
              <a:rPr sz="3600" spc="-25" dirty="0">
                <a:solidFill>
                  <a:srgbClr val="116B8F"/>
                </a:solidFill>
                <a:latin typeface="Arial"/>
                <a:cs typeface="Arial"/>
              </a:rPr>
              <a:t> </a:t>
            </a:r>
            <a:r>
              <a:rPr sz="3600" spc="0" dirty="0">
                <a:solidFill>
                  <a:srgbClr val="116B8F"/>
                </a:solidFill>
                <a:latin typeface="Arial"/>
                <a:cs typeface="Arial"/>
              </a:rPr>
              <a:t>Protocol	</a:t>
            </a:r>
            <a:r>
              <a:rPr sz="3600" spc="-15" dirty="0">
                <a:solidFill>
                  <a:srgbClr val="116B8F"/>
                </a:solidFill>
                <a:latin typeface="Arial"/>
                <a:cs typeface="Arial"/>
              </a:rPr>
              <a:t>G</a:t>
            </a:r>
            <a:r>
              <a:rPr sz="3600" spc="0" dirty="0">
                <a:solidFill>
                  <a:srgbClr val="116B8F"/>
                </a:solidFill>
                <a:latin typeface="Arial"/>
                <a:cs typeface="Arial"/>
              </a:rPr>
              <a:t>roup</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176</a:t>
            </a:r>
            <a:endParaRPr sz="135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
        <p:nvSpPr>
          <p:cNvPr id="3" name="object 3"/>
          <p:cNvSpPr txBox="1"/>
          <p:nvPr/>
        </p:nvSpPr>
        <p:spPr>
          <a:xfrm>
            <a:off x="764540" y="1638553"/>
            <a:ext cx="7477759" cy="248475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Includes</a:t>
            </a:r>
            <a:r>
              <a:rPr sz="2400" spc="1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ansport protocols</a:t>
            </a:r>
            <a:r>
              <a:rPr sz="2400" spc="10" dirty="0">
                <a:latin typeface="Arial"/>
                <a:cs typeface="Arial"/>
              </a:rPr>
              <a:t> </a:t>
            </a:r>
            <a:r>
              <a:rPr sz="2400" spc="0" dirty="0">
                <a:latin typeface="Arial"/>
                <a:cs typeface="Arial"/>
              </a:rPr>
              <a:t>required</a:t>
            </a:r>
            <a:r>
              <a:rPr sz="2400" spc="15"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ex</a:t>
            </a:r>
            <a:r>
              <a:rPr sz="2400" spc="0" dirty="0">
                <a:latin typeface="Arial"/>
                <a:cs typeface="Arial"/>
              </a:rPr>
              <a:t>isting</a:t>
            </a:r>
            <a:r>
              <a:rPr sz="2400" spc="20" dirty="0">
                <a:latin typeface="Arial"/>
                <a:cs typeface="Arial"/>
              </a:rPr>
              <a:t> </a:t>
            </a:r>
            <a:r>
              <a:rPr sz="2400" spc="0" dirty="0">
                <a:latin typeface="Arial"/>
                <a:cs typeface="Arial"/>
              </a:rPr>
              <a:t>and</a:t>
            </a:r>
            <a:endParaRPr sz="2400" dirty="0">
              <a:latin typeface="Arial"/>
              <a:cs typeface="Arial"/>
            </a:endParaRPr>
          </a:p>
          <a:p>
            <a:pPr marL="355600">
              <a:lnSpc>
                <a:spcPct val="100000"/>
              </a:lnSpc>
            </a:pPr>
            <a:r>
              <a:rPr sz="2400" dirty="0">
                <a:latin typeface="Arial"/>
                <a:cs typeface="Arial"/>
              </a:rPr>
              <a:t>new</a:t>
            </a:r>
            <a:r>
              <a:rPr sz="2400" spc="5" dirty="0">
                <a:latin typeface="Arial"/>
                <a:cs typeface="Arial"/>
              </a:rPr>
              <a:t> </a:t>
            </a:r>
            <a:r>
              <a:rPr sz="2400" spc="0" dirty="0">
                <a:latin typeface="Arial"/>
                <a:cs typeface="Arial"/>
              </a:rPr>
              <a:t>app</a:t>
            </a:r>
            <a:r>
              <a:rPr sz="2400" spc="-10" dirty="0">
                <a:latin typeface="Arial"/>
                <a:cs typeface="Arial"/>
              </a:rPr>
              <a:t>l</a:t>
            </a:r>
            <a:r>
              <a:rPr sz="2400" spc="0" dirty="0">
                <a:latin typeface="Arial"/>
                <a:cs typeface="Arial"/>
              </a:rPr>
              <a:t>icati</a:t>
            </a:r>
            <a:r>
              <a:rPr sz="2400" spc="-10" dirty="0">
                <a:latin typeface="Arial"/>
                <a:cs typeface="Arial"/>
              </a:rPr>
              <a:t>o</a:t>
            </a:r>
            <a:r>
              <a:rPr sz="2400" spc="0" dirty="0">
                <a:latin typeface="Arial"/>
                <a:cs typeface="Arial"/>
              </a:rPr>
              <a:t>ns</a:t>
            </a:r>
            <a:r>
              <a:rPr sz="2400" spc="35" dirty="0">
                <a:latin typeface="Arial"/>
                <a:cs typeface="Arial"/>
              </a:rPr>
              <a:t> </a:t>
            </a:r>
            <a:r>
              <a:rPr sz="2400" spc="0" dirty="0">
                <a:latin typeface="Arial"/>
                <a:cs typeface="Arial"/>
              </a:rPr>
              <a:t>to o</a:t>
            </a:r>
            <a:r>
              <a:rPr sz="2400" spc="-10" dirty="0">
                <a:latin typeface="Arial"/>
                <a:cs typeface="Arial"/>
              </a:rPr>
              <a:t>p</a:t>
            </a:r>
            <a:r>
              <a:rPr sz="2400" spc="0" dirty="0">
                <a:latin typeface="Arial"/>
                <a:cs typeface="Arial"/>
              </a:rPr>
              <a:t>erate</a:t>
            </a:r>
            <a:r>
              <a:rPr sz="2400" spc="15" dirty="0">
                <a:latin typeface="Arial"/>
                <a:cs typeface="Arial"/>
              </a:rPr>
              <a:t> </a:t>
            </a:r>
            <a:r>
              <a:rPr sz="2400" spc="0" dirty="0">
                <a:latin typeface="Arial"/>
                <a:cs typeface="Arial"/>
              </a:rPr>
              <a:t>over bluetooth</a:t>
            </a:r>
            <a:endParaRPr sz="2400" dirty="0">
              <a:latin typeface="Arial"/>
              <a:cs typeface="Arial"/>
            </a:endParaRPr>
          </a:p>
          <a:p>
            <a:pPr>
              <a:lnSpc>
                <a:spcPts val="550"/>
              </a:lnSpc>
              <a:spcBef>
                <a:spcPts val="25"/>
              </a:spcBef>
            </a:pPr>
            <a:endParaRPr sz="550" dirty="0"/>
          </a:p>
          <a:p>
            <a:pPr marL="355600" indent="-343535">
              <a:lnSpc>
                <a:spcPct val="100000"/>
              </a:lnSpc>
              <a:buFont typeface="Arial"/>
              <a:buChar char="•"/>
              <a:tabLst>
                <a:tab pos="355600" algn="l"/>
              </a:tabLst>
            </a:pPr>
            <a:r>
              <a:rPr sz="2400" dirty="0">
                <a:latin typeface="Arial"/>
                <a:cs typeface="Arial"/>
              </a:rPr>
              <a:t>They can be</a:t>
            </a:r>
            <a:r>
              <a:rPr sz="2400" spc="5" dirty="0">
                <a:latin typeface="Arial"/>
                <a:cs typeface="Arial"/>
              </a:rPr>
              <a:t> </a:t>
            </a:r>
            <a:r>
              <a:rPr sz="2400" spc="0" dirty="0">
                <a:latin typeface="Arial"/>
                <a:cs typeface="Arial"/>
              </a:rPr>
              <a:t>adopted</a:t>
            </a:r>
            <a:endParaRPr sz="2400" dirty="0">
              <a:latin typeface="Arial"/>
              <a:cs typeface="Arial"/>
            </a:endParaRPr>
          </a:p>
          <a:p>
            <a:pPr>
              <a:lnSpc>
                <a:spcPts val="550"/>
              </a:lnSpc>
              <a:spcBef>
                <a:spcPts val="25"/>
              </a:spcBef>
              <a:buFont typeface="Arial"/>
              <a:buChar char="•"/>
            </a:pPr>
            <a:endParaRPr sz="550" dirty="0"/>
          </a:p>
          <a:p>
            <a:pPr marL="756285" lvl="1" indent="-287020">
              <a:lnSpc>
                <a:spcPct val="100000"/>
              </a:lnSpc>
              <a:buFont typeface="Arial"/>
              <a:buChar char="–"/>
              <a:tabLst>
                <a:tab pos="756285" algn="l"/>
                <a:tab pos="3091815" algn="l"/>
              </a:tabLst>
            </a:pPr>
            <a:r>
              <a:rPr sz="2400" spc="0" dirty="0">
                <a:latin typeface="Arial"/>
                <a:cs typeface="Arial"/>
              </a:rPr>
              <a:t>IP,</a:t>
            </a:r>
            <a:r>
              <a:rPr sz="2400" spc="-15" dirty="0">
                <a:latin typeface="Arial"/>
                <a:cs typeface="Arial"/>
              </a:rPr>
              <a:t> </a:t>
            </a:r>
            <a:r>
              <a:rPr sz="2400" spc="0" dirty="0">
                <a:latin typeface="Arial"/>
                <a:cs typeface="Arial"/>
              </a:rPr>
              <a:t>PPP,</a:t>
            </a:r>
            <a:r>
              <a:rPr sz="2400" spc="-10" dirty="0">
                <a:latin typeface="Arial"/>
                <a:cs typeface="Arial"/>
              </a:rPr>
              <a:t> </a:t>
            </a:r>
            <a:r>
              <a:rPr sz="2400" spc="0" dirty="0">
                <a:latin typeface="Arial"/>
                <a:cs typeface="Arial"/>
              </a:rPr>
              <a:t>OBEX,	etc</a:t>
            </a:r>
            <a:endParaRPr sz="2400" dirty="0">
              <a:latin typeface="Arial"/>
              <a:cs typeface="Arial"/>
            </a:endParaRPr>
          </a:p>
          <a:p>
            <a:pPr lvl="1">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They can be</a:t>
            </a:r>
            <a:r>
              <a:rPr sz="2400" spc="5" dirty="0">
                <a:latin typeface="Arial"/>
                <a:cs typeface="Arial"/>
              </a:rPr>
              <a:t> </a:t>
            </a:r>
            <a:r>
              <a:rPr sz="2400" spc="0" dirty="0">
                <a:latin typeface="Arial"/>
                <a:cs typeface="Arial"/>
              </a:rPr>
              <a:t>Bluetooth</a:t>
            </a:r>
            <a:r>
              <a:rPr sz="2400" spc="15" dirty="0">
                <a:latin typeface="Arial"/>
                <a:cs typeface="Arial"/>
              </a:rPr>
              <a:t> </a:t>
            </a:r>
            <a:r>
              <a:rPr sz="2400" spc="0" dirty="0">
                <a:latin typeface="Arial"/>
                <a:cs typeface="Arial"/>
              </a:rPr>
              <a:t>specific</a:t>
            </a:r>
            <a:endParaRPr sz="2400" dirty="0">
              <a:latin typeface="Arial"/>
              <a:cs typeface="Arial"/>
            </a:endParaRPr>
          </a:p>
          <a:p>
            <a:pPr>
              <a:lnSpc>
                <a:spcPts val="550"/>
              </a:lnSpc>
              <a:spcBef>
                <a:spcPts val="28"/>
              </a:spcBef>
              <a:buFont typeface="Arial"/>
              <a:buChar char="•"/>
            </a:pPr>
            <a:endParaRPr sz="550" dirty="0"/>
          </a:p>
          <a:p>
            <a:pPr marL="756285" lvl="1" indent="-287020">
              <a:lnSpc>
                <a:spcPts val="2855"/>
              </a:lnSpc>
              <a:buFont typeface="Arial"/>
              <a:buChar char="–"/>
              <a:tabLst>
                <a:tab pos="756285" algn="l"/>
              </a:tabLst>
            </a:pPr>
            <a:r>
              <a:rPr sz="2400" spc="0" dirty="0">
                <a:latin typeface="Arial"/>
                <a:cs typeface="Arial"/>
              </a:rPr>
              <a:t>RF</a:t>
            </a:r>
            <a:r>
              <a:rPr sz="2400" spc="-10" dirty="0">
                <a:latin typeface="Arial"/>
                <a:cs typeface="Arial"/>
              </a:rPr>
              <a:t>C</a:t>
            </a:r>
            <a:r>
              <a:rPr sz="2400" spc="0" dirty="0">
                <a:latin typeface="Arial"/>
                <a:cs typeface="Arial"/>
              </a:rPr>
              <a:t>O</a:t>
            </a:r>
            <a:r>
              <a:rPr sz="2400" spc="5" dirty="0">
                <a:latin typeface="Arial"/>
                <a:cs typeface="Arial"/>
              </a:rPr>
              <a:t>M</a:t>
            </a:r>
            <a:r>
              <a:rPr sz="2400" spc="0" dirty="0">
                <a:latin typeface="Arial"/>
                <a:cs typeface="Arial"/>
              </a:rPr>
              <a:t>M,</a:t>
            </a:r>
            <a:r>
              <a:rPr sz="2400" spc="-15" dirty="0">
                <a:latin typeface="Arial"/>
                <a:cs typeface="Arial"/>
              </a:rPr>
              <a:t> </a:t>
            </a:r>
            <a:r>
              <a:rPr sz="2400" spc="0" dirty="0">
                <a:latin typeface="Arial"/>
                <a:cs typeface="Arial"/>
              </a:rPr>
              <a:t>TC</a:t>
            </a:r>
            <a:r>
              <a:rPr sz="2400" spc="-25" dirty="0">
                <a:latin typeface="Arial"/>
                <a:cs typeface="Arial"/>
              </a:rPr>
              <a:t>S</a:t>
            </a:r>
            <a:r>
              <a:rPr sz="2400" spc="0" dirty="0">
                <a:latin typeface="Arial"/>
                <a:cs typeface="Arial"/>
              </a:rPr>
              <a:t>-BIN, SD</a:t>
            </a:r>
            <a:r>
              <a:rPr sz="2400" spc="-10" dirty="0">
                <a:latin typeface="Arial"/>
                <a:cs typeface="Arial"/>
              </a:rPr>
              <a:t>P</a:t>
            </a:r>
            <a:r>
              <a:rPr sz="2400" spc="0" dirty="0">
                <a:latin typeface="Arial"/>
                <a:cs typeface="Arial"/>
              </a:rPr>
              <a:t>,</a:t>
            </a:r>
            <a:r>
              <a:rPr sz="2400" spc="5" dirty="0">
                <a:latin typeface="Arial"/>
                <a:cs typeface="Arial"/>
              </a:rPr>
              <a:t> </a:t>
            </a:r>
            <a:r>
              <a:rPr sz="2400" spc="0" dirty="0">
                <a:latin typeface="Arial"/>
                <a:cs typeface="Arial"/>
              </a:rPr>
              <a:t>etc</a:t>
            </a:r>
            <a:endParaRPr sz="24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43635">
              <a:lnSpc>
                <a:spcPts val="4285"/>
              </a:lnSpc>
            </a:pPr>
            <a:r>
              <a:rPr sz="3600" dirty="0">
                <a:solidFill>
                  <a:srgbClr val="116B8F"/>
                </a:solidFill>
                <a:latin typeface="Arial"/>
                <a:cs typeface="Arial"/>
              </a:rPr>
              <a:t>Appl</a:t>
            </a:r>
            <a:r>
              <a:rPr sz="3600" spc="10" dirty="0">
                <a:solidFill>
                  <a:srgbClr val="116B8F"/>
                </a:solidFill>
                <a:latin typeface="Arial"/>
                <a:cs typeface="Arial"/>
              </a:rPr>
              <a:t>i</a:t>
            </a:r>
            <a:r>
              <a:rPr sz="3600" spc="0" dirty="0">
                <a:solidFill>
                  <a:srgbClr val="116B8F"/>
                </a:solidFill>
                <a:latin typeface="Arial"/>
                <a:cs typeface="Arial"/>
              </a:rPr>
              <a:t>cation</a:t>
            </a:r>
            <a:r>
              <a:rPr sz="3600" spc="-25" dirty="0">
                <a:solidFill>
                  <a:srgbClr val="116B8F"/>
                </a:solidFill>
                <a:latin typeface="Arial"/>
                <a:cs typeface="Arial"/>
              </a:rPr>
              <a:t> </a:t>
            </a:r>
            <a:r>
              <a:rPr sz="3600" spc="0" dirty="0">
                <a:solidFill>
                  <a:srgbClr val="116B8F"/>
                </a:solidFill>
                <a:latin typeface="Arial"/>
                <a:cs typeface="Arial"/>
              </a:rPr>
              <a:t>Group</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177</a:t>
            </a:r>
            <a:endParaRPr sz="135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
        <p:nvSpPr>
          <p:cNvPr id="3" name="object 3"/>
          <p:cNvSpPr txBox="1"/>
          <p:nvPr/>
        </p:nvSpPr>
        <p:spPr>
          <a:xfrm>
            <a:off x="764540" y="1638553"/>
            <a:ext cx="7614920" cy="328993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Includes</a:t>
            </a:r>
            <a:r>
              <a:rPr sz="2400" spc="10" dirty="0">
                <a:latin typeface="Arial"/>
                <a:cs typeface="Arial"/>
              </a:rPr>
              <a:t> </a:t>
            </a:r>
            <a:r>
              <a:rPr sz="2400" spc="0" dirty="0">
                <a:latin typeface="Arial"/>
                <a:cs typeface="Arial"/>
              </a:rPr>
              <a:t>actual</a:t>
            </a:r>
            <a:r>
              <a:rPr sz="2400" spc="5" dirty="0">
                <a:latin typeface="Arial"/>
                <a:cs typeface="Arial"/>
              </a:rPr>
              <a:t> </a:t>
            </a:r>
            <a:r>
              <a:rPr sz="2400" spc="0" dirty="0">
                <a:latin typeface="Arial"/>
                <a:cs typeface="Arial"/>
              </a:rPr>
              <a:t>appl</a:t>
            </a:r>
            <a:r>
              <a:rPr sz="2400" spc="-10" dirty="0">
                <a:latin typeface="Arial"/>
                <a:cs typeface="Arial"/>
              </a:rPr>
              <a:t>i</a:t>
            </a:r>
            <a:r>
              <a:rPr sz="2400" spc="0" dirty="0">
                <a:latin typeface="Arial"/>
                <a:cs typeface="Arial"/>
              </a:rPr>
              <a:t>cations</a:t>
            </a:r>
            <a:r>
              <a:rPr sz="2400" spc="40" dirty="0">
                <a:latin typeface="Arial"/>
                <a:cs typeface="Arial"/>
              </a:rPr>
              <a:t> </a:t>
            </a:r>
            <a:r>
              <a:rPr sz="2400" spc="0" dirty="0">
                <a:latin typeface="Arial"/>
                <a:cs typeface="Arial"/>
              </a:rPr>
              <a:t>that</a:t>
            </a:r>
            <a:r>
              <a:rPr sz="2400" spc="5" dirty="0">
                <a:latin typeface="Arial"/>
                <a:cs typeface="Arial"/>
              </a:rPr>
              <a:t> </a:t>
            </a:r>
            <a:r>
              <a:rPr sz="2400" spc="0" dirty="0">
                <a:latin typeface="Arial"/>
                <a:cs typeface="Arial"/>
              </a:rPr>
              <a:t>make use of</a:t>
            </a:r>
            <a:endParaRPr sz="2400">
              <a:latin typeface="Arial"/>
              <a:cs typeface="Arial"/>
            </a:endParaRPr>
          </a:p>
          <a:p>
            <a:pPr marL="355600">
              <a:lnSpc>
                <a:spcPct val="100000"/>
              </a:lnSpc>
            </a:pPr>
            <a:r>
              <a:rPr sz="2400" dirty="0">
                <a:latin typeface="Arial"/>
                <a:cs typeface="Arial"/>
              </a:rPr>
              <a:t>bl</a:t>
            </a:r>
            <a:r>
              <a:rPr sz="2400" spc="-10" dirty="0">
                <a:latin typeface="Arial"/>
                <a:cs typeface="Arial"/>
              </a:rPr>
              <a:t>u</a:t>
            </a:r>
            <a:r>
              <a:rPr sz="2400" spc="0" dirty="0">
                <a:latin typeface="Arial"/>
                <a:cs typeface="Arial"/>
              </a:rPr>
              <a:t>etooth</a:t>
            </a:r>
            <a:r>
              <a:rPr sz="2400" spc="15"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nks</a:t>
            </a:r>
            <a:endParaRPr sz="2400">
              <a:latin typeface="Arial"/>
              <a:cs typeface="Arial"/>
            </a:endParaRPr>
          </a:p>
          <a:p>
            <a:pPr>
              <a:lnSpc>
                <a:spcPts val="550"/>
              </a:lnSpc>
              <a:spcBef>
                <a:spcPts val="25"/>
              </a:spcBef>
            </a:pPr>
            <a:endParaRPr sz="550"/>
          </a:p>
          <a:p>
            <a:pPr marL="355600" indent="-343535">
              <a:lnSpc>
                <a:spcPct val="100000"/>
              </a:lnSpc>
              <a:buFont typeface="Arial"/>
              <a:buChar char="•"/>
              <a:tabLst>
                <a:tab pos="355600" algn="l"/>
              </a:tabLst>
            </a:pPr>
            <a:r>
              <a:rPr sz="2400" dirty="0">
                <a:latin typeface="Arial"/>
                <a:cs typeface="Arial"/>
              </a:rPr>
              <a:t>This could</a:t>
            </a:r>
            <a:r>
              <a:rPr sz="2400" spc="25" dirty="0">
                <a:latin typeface="Arial"/>
                <a:cs typeface="Arial"/>
              </a:rPr>
              <a:t> </a:t>
            </a:r>
            <a:r>
              <a:rPr sz="2400" spc="0" dirty="0">
                <a:latin typeface="Arial"/>
                <a:cs typeface="Arial"/>
              </a:rPr>
              <a:t>be legacy,</a:t>
            </a:r>
            <a:r>
              <a:rPr sz="2400" spc="5" dirty="0">
                <a:latin typeface="Arial"/>
                <a:cs typeface="Arial"/>
              </a:rPr>
              <a:t> </a:t>
            </a:r>
            <a:r>
              <a:rPr sz="2400" spc="0" dirty="0">
                <a:latin typeface="Arial"/>
                <a:cs typeface="Arial"/>
              </a:rPr>
              <a:t>unaware</a:t>
            </a:r>
            <a:r>
              <a:rPr sz="2400" spc="25" dirty="0">
                <a:latin typeface="Arial"/>
                <a:cs typeface="Arial"/>
              </a:rPr>
              <a:t> </a:t>
            </a:r>
            <a:r>
              <a:rPr sz="2400" spc="0" dirty="0">
                <a:latin typeface="Arial"/>
                <a:cs typeface="Arial"/>
              </a:rPr>
              <a:t>of b</a:t>
            </a:r>
            <a:r>
              <a:rPr sz="2400" spc="-10" dirty="0">
                <a:latin typeface="Arial"/>
                <a:cs typeface="Arial"/>
              </a:rPr>
              <a:t>l</a:t>
            </a:r>
            <a:r>
              <a:rPr sz="2400" spc="0" dirty="0">
                <a:latin typeface="Arial"/>
                <a:cs typeface="Arial"/>
              </a:rPr>
              <a:t>uetoo</a:t>
            </a:r>
            <a:r>
              <a:rPr sz="2400" spc="5" dirty="0">
                <a:latin typeface="Arial"/>
                <a:cs typeface="Arial"/>
              </a:rPr>
              <a:t>t</a:t>
            </a:r>
            <a:r>
              <a:rPr sz="2400" spc="0" dirty="0">
                <a:latin typeface="Arial"/>
                <a:cs typeface="Arial"/>
              </a:rPr>
              <a:t>h</a:t>
            </a:r>
            <a:r>
              <a:rPr sz="2400" spc="10" dirty="0">
                <a:latin typeface="Arial"/>
                <a:cs typeface="Arial"/>
              </a:rPr>
              <a:t> </a:t>
            </a:r>
            <a:r>
              <a:rPr sz="2400" spc="0" dirty="0">
                <a:latin typeface="Arial"/>
                <a:cs typeface="Arial"/>
              </a:rPr>
              <a:t>t</a:t>
            </a:r>
            <a:r>
              <a:rPr sz="2400" spc="5" dirty="0">
                <a:latin typeface="Arial"/>
                <a:cs typeface="Arial"/>
              </a:rPr>
              <a:t>r</a:t>
            </a:r>
            <a:r>
              <a:rPr sz="2400" spc="0" dirty="0">
                <a:latin typeface="Arial"/>
                <a:cs typeface="Arial"/>
              </a:rPr>
              <a:t>ansports</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Modem dialer</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Web</a:t>
            </a:r>
            <a:r>
              <a:rPr sz="2400" spc="5" dirty="0">
                <a:latin typeface="Arial"/>
                <a:cs typeface="Arial"/>
              </a:rPr>
              <a:t> </a:t>
            </a:r>
            <a:r>
              <a:rPr sz="2400" spc="0" dirty="0">
                <a:latin typeface="Arial"/>
                <a:cs typeface="Arial"/>
              </a:rPr>
              <a:t>browser</a:t>
            </a:r>
            <a:endParaRPr sz="2400">
              <a:latin typeface="Arial"/>
              <a:cs typeface="Arial"/>
            </a:endParaRPr>
          </a:p>
          <a:p>
            <a:pPr lvl="1">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Th</a:t>
            </a:r>
            <a:r>
              <a:rPr sz="2400" spc="-10" dirty="0">
                <a:latin typeface="Arial"/>
                <a:cs typeface="Arial"/>
              </a:rPr>
              <a:t>i</a:t>
            </a:r>
            <a:r>
              <a:rPr sz="2400" spc="0" dirty="0">
                <a:latin typeface="Arial"/>
                <a:cs typeface="Arial"/>
              </a:rPr>
              <a:t>s could</a:t>
            </a:r>
            <a:r>
              <a:rPr sz="2400" spc="20" dirty="0">
                <a:latin typeface="Arial"/>
                <a:cs typeface="Arial"/>
              </a:rPr>
              <a:t> </a:t>
            </a:r>
            <a:r>
              <a:rPr sz="2400" spc="0" dirty="0">
                <a:latin typeface="Arial"/>
                <a:cs typeface="Arial"/>
              </a:rPr>
              <a:t>be blu</a:t>
            </a:r>
            <a:r>
              <a:rPr sz="2400" spc="-10" dirty="0">
                <a:latin typeface="Arial"/>
                <a:cs typeface="Arial"/>
              </a:rPr>
              <a:t>e</a:t>
            </a:r>
            <a:r>
              <a:rPr sz="2400" spc="0" dirty="0">
                <a:latin typeface="Arial"/>
                <a:cs typeface="Arial"/>
              </a:rPr>
              <a:t>tooth</a:t>
            </a:r>
            <a:r>
              <a:rPr sz="2400" spc="15" dirty="0">
                <a:latin typeface="Arial"/>
                <a:cs typeface="Arial"/>
              </a:rPr>
              <a:t> </a:t>
            </a:r>
            <a:r>
              <a:rPr sz="2400" spc="0" dirty="0">
                <a:latin typeface="Arial"/>
                <a:cs typeface="Arial"/>
              </a:rPr>
              <a:t>aware</a:t>
            </a:r>
            <a:endParaRPr sz="2400">
              <a:latin typeface="Arial"/>
              <a:cs typeface="Arial"/>
            </a:endParaRPr>
          </a:p>
          <a:p>
            <a:pPr>
              <a:lnSpc>
                <a:spcPts val="550"/>
              </a:lnSpc>
              <a:spcBef>
                <a:spcPts val="25"/>
              </a:spcBef>
              <a:buFont typeface="Arial"/>
              <a:buChar char="•"/>
            </a:pPr>
            <a:endParaRPr sz="550"/>
          </a:p>
          <a:p>
            <a:pPr marL="756285" marR="939165" lvl="1" indent="-287020">
              <a:lnSpc>
                <a:spcPct val="100000"/>
              </a:lnSpc>
              <a:buFont typeface="Arial"/>
              <a:buChar char="–"/>
              <a:tabLst>
                <a:tab pos="756285" algn="l"/>
              </a:tabLst>
            </a:pPr>
            <a:r>
              <a:rPr sz="2400" spc="0" dirty="0">
                <a:latin typeface="Arial"/>
                <a:cs typeface="Arial"/>
              </a:rPr>
              <a:t>One that</a:t>
            </a:r>
            <a:r>
              <a:rPr sz="2400" spc="5" dirty="0">
                <a:latin typeface="Arial"/>
                <a:cs typeface="Arial"/>
              </a:rPr>
              <a:t> </a:t>
            </a:r>
            <a:r>
              <a:rPr sz="2400" spc="-10" dirty="0">
                <a:latin typeface="Arial"/>
                <a:cs typeface="Arial"/>
              </a:rPr>
              <a:t>u</a:t>
            </a:r>
            <a:r>
              <a:rPr sz="2400" spc="0" dirty="0">
                <a:latin typeface="Arial"/>
                <a:cs typeface="Arial"/>
              </a:rPr>
              <a:t>ses</a:t>
            </a:r>
            <a:r>
              <a:rPr sz="2400" spc="5" dirty="0">
                <a:latin typeface="Arial"/>
                <a:cs typeface="Arial"/>
              </a:rPr>
              <a:t> </a:t>
            </a:r>
            <a:r>
              <a:rPr sz="2400" spc="0" dirty="0">
                <a:latin typeface="Arial"/>
                <a:cs typeface="Arial"/>
              </a:rPr>
              <a:t>TCS for</a:t>
            </a:r>
            <a:r>
              <a:rPr sz="2400" spc="5" dirty="0">
                <a:latin typeface="Arial"/>
                <a:cs typeface="Arial"/>
              </a:rPr>
              <a:t> </a:t>
            </a:r>
            <a:r>
              <a:rPr sz="2400" spc="0" dirty="0">
                <a:latin typeface="Arial"/>
                <a:cs typeface="Arial"/>
              </a:rPr>
              <a:t>controll</a:t>
            </a:r>
            <a:r>
              <a:rPr sz="2400" spc="-10" dirty="0">
                <a:latin typeface="Arial"/>
                <a:cs typeface="Arial"/>
              </a:rPr>
              <a:t>i</a:t>
            </a:r>
            <a:r>
              <a:rPr sz="2400" spc="0" dirty="0">
                <a:latin typeface="Arial"/>
                <a:cs typeface="Arial"/>
              </a:rPr>
              <a:t>ng</a:t>
            </a:r>
            <a:r>
              <a:rPr sz="2400" spc="35" dirty="0">
                <a:latin typeface="Arial"/>
                <a:cs typeface="Arial"/>
              </a:rPr>
              <a:t> </a:t>
            </a:r>
            <a:r>
              <a:rPr sz="2400" spc="0" dirty="0">
                <a:latin typeface="Arial"/>
                <a:cs typeface="Arial"/>
              </a:rPr>
              <a:t>telephony equipment</a:t>
            </a:r>
            <a:endParaRPr sz="24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0264" y="742441"/>
            <a:ext cx="4902835" cy="556895"/>
          </a:xfrm>
          <a:prstGeom prst="rect">
            <a:avLst/>
          </a:prstGeom>
        </p:spPr>
        <p:txBody>
          <a:bodyPr vert="horz" wrap="square" lIns="0" tIns="0" rIns="0" bIns="0" rtlCol="0">
            <a:noAutofit/>
          </a:bodyPr>
          <a:lstStyle/>
          <a:p>
            <a:pPr marL="12700">
              <a:lnSpc>
                <a:spcPct val="100000"/>
              </a:lnSpc>
              <a:tabLst>
                <a:tab pos="2071370" algn="l"/>
              </a:tabLst>
            </a:pPr>
            <a:r>
              <a:rPr sz="3600" dirty="0">
                <a:solidFill>
                  <a:srgbClr val="116B8F"/>
                </a:solidFill>
                <a:latin typeface="Arial"/>
                <a:cs typeface="Arial"/>
              </a:rPr>
              <a:t>Bluetooth	protocol</a:t>
            </a:r>
            <a:r>
              <a:rPr sz="3600" spc="-20" dirty="0">
                <a:solidFill>
                  <a:srgbClr val="116B8F"/>
                </a:solidFill>
                <a:latin typeface="Arial"/>
                <a:cs typeface="Arial"/>
              </a:rPr>
              <a:t> </a:t>
            </a:r>
            <a:r>
              <a:rPr sz="3600" spc="0" dirty="0">
                <a:solidFill>
                  <a:srgbClr val="116B8F"/>
                </a:solidFill>
                <a:latin typeface="Arial"/>
                <a:cs typeface="Arial"/>
              </a:rPr>
              <a:t>stack</a:t>
            </a:r>
            <a:endParaRPr sz="3600">
              <a:latin typeface="Arial"/>
              <a:cs typeface="Arial"/>
            </a:endParaRPr>
          </a:p>
        </p:txBody>
      </p:sp>
      <p:sp>
        <p:nvSpPr>
          <p:cNvPr id="3" name="object 3"/>
          <p:cNvSpPr/>
          <p:nvPr/>
        </p:nvSpPr>
        <p:spPr>
          <a:xfrm>
            <a:off x="744537" y="1703387"/>
            <a:ext cx="7788275" cy="4533900"/>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178</a:t>
            </a:r>
            <a:endParaRPr sz="135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2438" y="742441"/>
            <a:ext cx="3659504" cy="544195"/>
          </a:xfrm>
          <a:prstGeom prst="rect">
            <a:avLst/>
          </a:prstGeom>
        </p:spPr>
        <p:txBody>
          <a:bodyPr vert="horz" wrap="square" lIns="0" tIns="0" rIns="0" bIns="0" rtlCol="0">
            <a:noAutofit/>
          </a:bodyPr>
          <a:lstStyle/>
          <a:p>
            <a:pPr marL="12700">
              <a:lnSpc>
                <a:spcPts val="4285"/>
              </a:lnSpc>
              <a:tabLst>
                <a:tab pos="1054100" algn="l"/>
                <a:tab pos="1714500" algn="l"/>
              </a:tabLst>
            </a:pPr>
            <a:r>
              <a:rPr sz="3600" dirty="0">
                <a:solidFill>
                  <a:srgbClr val="116B8F"/>
                </a:solidFill>
                <a:latin typeface="Arial"/>
                <a:cs typeface="Arial"/>
              </a:rPr>
              <a:t>IrDA	Vs	Bluetooth</a:t>
            </a:r>
            <a:endParaRPr sz="3600">
              <a:latin typeface="Arial"/>
              <a:cs typeface="Arial"/>
            </a:endParaRPr>
          </a:p>
        </p:txBody>
      </p:sp>
      <p:sp>
        <p:nvSpPr>
          <p:cNvPr id="3" name="object 3"/>
          <p:cNvSpPr/>
          <p:nvPr/>
        </p:nvSpPr>
        <p:spPr>
          <a:xfrm>
            <a:off x="468312" y="2565400"/>
            <a:ext cx="3671824" cy="27559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684212" y="5157851"/>
            <a:ext cx="1800225" cy="215900"/>
          </a:xfrm>
          <a:custGeom>
            <a:avLst/>
            <a:gdLst/>
            <a:ahLst/>
            <a:cxnLst/>
            <a:rect l="l" t="t" r="r" b="b"/>
            <a:pathLst>
              <a:path w="1800225" h="215900">
                <a:moveTo>
                  <a:pt x="0" y="215900"/>
                </a:moveTo>
                <a:lnTo>
                  <a:pt x="1800225" y="215900"/>
                </a:lnTo>
                <a:lnTo>
                  <a:pt x="1800225" y="0"/>
                </a:lnTo>
                <a:lnTo>
                  <a:pt x="0" y="0"/>
                </a:lnTo>
                <a:lnTo>
                  <a:pt x="0" y="215900"/>
                </a:lnTo>
                <a:close/>
              </a:path>
            </a:pathLst>
          </a:custGeom>
          <a:solidFill>
            <a:srgbClr val="FFFFFF"/>
          </a:solidFill>
        </p:spPr>
        <p:txBody>
          <a:bodyPr wrap="square" lIns="0" tIns="0" rIns="0" bIns="0" rtlCol="0">
            <a:noAutofit/>
          </a:bodyPr>
          <a:lstStyle/>
          <a:p>
            <a:endParaRPr/>
          </a:p>
        </p:txBody>
      </p:sp>
      <p:sp>
        <p:nvSpPr>
          <p:cNvPr id="5" name="object 5"/>
          <p:cNvSpPr/>
          <p:nvPr/>
        </p:nvSpPr>
        <p:spPr>
          <a:xfrm>
            <a:off x="900112" y="2493898"/>
            <a:ext cx="2808224" cy="215900"/>
          </a:xfrm>
          <a:custGeom>
            <a:avLst/>
            <a:gdLst/>
            <a:ahLst/>
            <a:cxnLst/>
            <a:rect l="l" t="t" r="r" b="b"/>
            <a:pathLst>
              <a:path w="2808224" h="215900">
                <a:moveTo>
                  <a:pt x="0" y="215900"/>
                </a:moveTo>
                <a:lnTo>
                  <a:pt x="2808224" y="215900"/>
                </a:lnTo>
                <a:lnTo>
                  <a:pt x="2808224" y="0"/>
                </a:lnTo>
                <a:lnTo>
                  <a:pt x="0" y="0"/>
                </a:lnTo>
                <a:lnTo>
                  <a:pt x="0" y="215900"/>
                </a:lnTo>
                <a:close/>
              </a:path>
            </a:pathLst>
          </a:custGeom>
          <a:solidFill>
            <a:srgbClr val="FFFFFF"/>
          </a:solidFill>
        </p:spPr>
        <p:txBody>
          <a:bodyPr wrap="square" lIns="0" tIns="0" rIns="0" bIns="0" rtlCol="0">
            <a:noAutofit/>
          </a:bodyPr>
          <a:lstStyle/>
          <a:p>
            <a:endParaRPr/>
          </a:p>
        </p:txBody>
      </p:sp>
      <p:sp>
        <p:nvSpPr>
          <p:cNvPr id="6" name="object 6"/>
          <p:cNvSpPr txBox="1"/>
          <p:nvPr/>
        </p:nvSpPr>
        <p:spPr>
          <a:xfrm>
            <a:off x="1481708" y="1638553"/>
            <a:ext cx="6177915" cy="363220"/>
          </a:xfrm>
          <a:prstGeom prst="rect">
            <a:avLst/>
          </a:prstGeom>
        </p:spPr>
        <p:txBody>
          <a:bodyPr vert="horz" wrap="square" lIns="0" tIns="0" rIns="0" bIns="0" rtlCol="0">
            <a:noAutofit/>
          </a:bodyPr>
          <a:lstStyle/>
          <a:p>
            <a:pPr marL="12700">
              <a:lnSpc>
                <a:spcPts val="2855"/>
              </a:lnSpc>
            </a:pPr>
            <a:r>
              <a:rPr sz="2400" dirty="0">
                <a:solidFill>
                  <a:srgbClr val="9A9A9A"/>
                </a:solidFill>
                <a:latin typeface="Arial"/>
                <a:cs typeface="Arial"/>
              </a:rPr>
              <a:t>The</a:t>
            </a:r>
            <a:r>
              <a:rPr sz="2400" spc="-10" dirty="0">
                <a:solidFill>
                  <a:srgbClr val="9A9A9A"/>
                </a:solidFill>
                <a:latin typeface="Arial"/>
                <a:cs typeface="Arial"/>
              </a:rPr>
              <a:t> </a:t>
            </a:r>
            <a:r>
              <a:rPr sz="2400" spc="5" dirty="0">
                <a:solidFill>
                  <a:srgbClr val="9A9A9A"/>
                </a:solidFill>
                <a:latin typeface="Arial"/>
                <a:cs typeface="Arial"/>
              </a:rPr>
              <a:t>t</a:t>
            </a:r>
            <a:r>
              <a:rPr sz="2400" spc="0" dirty="0">
                <a:solidFill>
                  <a:srgbClr val="9A9A9A"/>
                </a:solidFill>
                <a:latin typeface="Arial"/>
                <a:cs typeface="Arial"/>
              </a:rPr>
              <a:t>wo</a:t>
            </a:r>
            <a:r>
              <a:rPr sz="2400" spc="-10" dirty="0">
                <a:solidFill>
                  <a:srgbClr val="9A9A9A"/>
                </a:solidFill>
                <a:latin typeface="Arial"/>
                <a:cs typeface="Arial"/>
              </a:rPr>
              <a:t> </a:t>
            </a:r>
            <a:r>
              <a:rPr sz="2400" spc="5" dirty="0">
                <a:solidFill>
                  <a:srgbClr val="9A9A9A"/>
                </a:solidFill>
                <a:latin typeface="Arial"/>
                <a:cs typeface="Arial"/>
              </a:rPr>
              <a:t>t</a:t>
            </a:r>
            <a:r>
              <a:rPr sz="2400" spc="0" dirty="0">
                <a:solidFill>
                  <a:srgbClr val="9A9A9A"/>
                </a:solidFill>
                <a:latin typeface="Arial"/>
                <a:cs typeface="Arial"/>
              </a:rPr>
              <a:t>ech</a:t>
            </a:r>
            <a:r>
              <a:rPr sz="2400" spc="-10" dirty="0">
                <a:solidFill>
                  <a:srgbClr val="9A9A9A"/>
                </a:solidFill>
                <a:latin typeface="Arial"/>
                <a:cs typeface="Arial"/>
              </a:rPr>
              <a:t>n</a:t>
            </a:r>
            <a:r>
              <a:rPr sz="2400" spc="0" dirty="0">
                <a:solidFill>
                  <a:srgbClr val="9A9A9A"/>
                </a:solidFill>
                <a:latin typeface="Arial"/>
                <a:cs typeface="Arial"/>
              </a:rPr>
              <a:t>ol</a:t>
            </a:r>
            <a:r>
              <a:rPr sz="2400" spc="-10" dirty="0">
                <a:solidFill>
                  <a:srgbClr val="9A9A9A"/>
                </a:solidFill>
                <a:latin typeface="Arial"/>
                <a:cs typeface="Arial"/>
              </a:rPr>
              <a:t>o</a:t>
            </a:r>
            <a:r>
              <a:rPr sz="2400" spc="0" dirty="0">
                <a:solidFill>
                  <a:srgbClr val="9A9A9A"/>
                </a:solidFill>
                <a:latin typeface="Arial"/>
                <a:cs typeface="Arial"/>
              </a:rPr>
              <a:t>gi</a:t>
            </a:r>
            <a:r>
              <a:rPr sz="2400" spc="-10" dirty="0">
                <a:solidFill>
                  <a:srgbClr val="9A9A9A"/>
                </a:solidFill>
                <a:latin typeface="Arial"/>
                <a:cs typeface="Arial"/>
              </a:rPr>
              <a:t>e</a:t>
            </a:r>
            <a:r>
              <a:rPr sz="2400" spc="0" dirty="0">
                <a:solidFill>
                  <a:srgbClr val="9A9A9A"/>
                </a:solidFill>
                <a:latin typeface="Arial"/>
                <a:cs typeface="Arial"/>
              </a:rPr>
              <a:t>s</a:t>
            </a:r>
            <a:r>
              <a:rPr sz="2400" spc="35" dirty="0">
                <a:solidFill>
                  <a:srgbClr val="9A9A9A"/>
                </a:solidFill>
                <a:latin typeface="Arial"/>
                <a:cs typeface="Arial"/>
              </a:rPr>
              <a:t> </a:t>
            </a:r>
            <a:r>
              <a:rPr sz="2400" spc="0" dirty="0">
                <a:solidFill>
                  <a:srgbClr val="9A9A9A"/>
                </a:solidFill>
                <a:latin typeface="Arial"/>
                <a:cs typeface="Arial"/>
              </a:rPr>
              <a:t>complement</a:t>
            </a:r>
            <a:r>
              <a:rPr sz="2400" spc="10" dirty="0">
                <a:solidFill>
                  <a:srgbClr val="9A9A9A"/>
                </a:solidFill>
                <a:latin typeface="Arial"/>
                <a:cs typeface="Arial"/>
              </a:rPr>
              <a:t> </a:t>
            </a:r>
            <a:r>
              <a:rPr sz="2400" spc="0" dirty="0">
                <a:solidFill>
                  <a:srgbClr val="9A9A9A"/>
                </a:solidFill>
                <a:latin typeface="Arial"/>
                <a:cs typeface="Arial"/>
              </a:rPr>
              <a:t>each</a:t>
            </a:r>
            <a:r>
              <a:rPr sz="2400" spc="-10" dirty="0">
                <a:solidFill>
                  <a:srgbClr val="9A9A9A"/>
                </a:solidFill>
                <a:latin typeface="Arial"/>
                <a:cs typeface="Arial"/>
              </a:rPr>
              <a:t> </a:t>
            </a:r>
            <a:r>
              <a:rPr sz="2400" spc="0" dirty="0">
                <a:solidFill>
                  <a:srgbClr val="9A9A9A"/>
                </a:solidFill>
                <a:latin typeface="Arial"/>
                <a:cs typeface="Arial"/>
              </a:rPr>
              <a:t>other</a:t>
            </a:r>
            <a:endParaRPr sz="2400">
              <a:latin typeface="Arial"/>
              <a:cs typeface="Arial"/>
            </a:endParaRPr>
          </a:p>
        </p:txBody>
      </p:sp>
      <p:sp>
        <p:nvSpPr>
          <p:cNvPr id="7" name="object 7"/>
          <p:cNvSpPr txBox="1"/>
          <p:nvPr/>
        </p:nvSpPr>
        <p:spPr>
          <a:xfrm>
            <a:off x="763016" y="5412943"/>
            <a:ext cx="3143885" cy="741680"/>
          </a:xfrm>
          <a:prstGeom prst="rect">
            <a:avLst/>
          </a:prstGeom>
        </p:spPr>
        <p:txBody>
          <a:bodyPr vert="horz" wrap="square" lIns="0" tIns="0" rIns="0" bIns="0" rtlCol="0">
            <a:noAutofit/>
          </a:bodyPr>
          <a:lstStyle/>
          <a:p>
            <a:pPr marL="355600" marR="12700" indent="-342900">
              <a:lnSpc>
                <a:spcPct val="100000"/>
              </a:lnSpc>
            </a:pPr>
            <a:r>
              <a:rPr sz="2400" dirty="0">
                <a:solidFill>
                  <a:srgbClr val="9A9A9A"/>
                </a:solidFill>
                <a:latin typeface="Arial"/>
                <a:cs typeface="Arial"/>
              </a:rPr>
              <a:t>IRDA</a:t>
            </a:r>
            <a:r>
              <a:rPr sz="2400" spc="-145" dirty="0">
                <a:solidFill>
                  <a:srgbClr val="9A9A9A"/>
                </a:solidFill>
                <a:latin typeface="Arial"/>
                <a:cs typeface="Arial"/>
              </a:rPr>
              <a:t> </a:t>
            </a:r>
            <a:r>
              <a:rPr sz="2400" spc="0" dirty="0">
                <a:solidFill>
                  <a:srgbClr val="9A9A9A"/>
                </a:solidFill>
                <a:latin typeface="Arial"/>
                <a:cs typeface="Arial"/>
              </a:rPr>
              <a:t>has limited</a:t>
            </a:r>
            <a:r>
              <a:rPr sz="2400" spc="20" dirty="0">
                <a:solidFill>
                  <a:srgbClr val="9A9A9A"/>
                </a:solidFill>
                <a:latin typeface="Arial"/>
                <a:cs typeface="Arial"/>
              </a:rPr>
              <a:t> </a:t>
            </a:r>
            <a:r>
              <a:rPr sz="2400" spc="0" dirty="0">
                <a:solidFill>
                  <a:srgbClr val="9A9A9A"/>
                </a:solidFill>
                <a:latin typeface="Arial"/>
                <a:cs typeface="Arial"/>
              </a:rPr>
              <a:t>range and</a:t>
            </a:r>
            <a:r>
              <a:rPr sz="2400" spc="5" dirty="0">
                <a:solidFill>
                  <a:srgbClr val="9A9A9A"/>
                </a:solidFill>
                <a:latin typeface="Arial"/>
                <a:cs typeface="Arial"/>
              </a:rPr>
              <a:t> </a:t>
            </a:r>
            <a:r>
              <a:rPr sz="2400" spc="0" dirty="0">
                <a:solidFill>
                  <a:srgbClr val="9A9A9A"/>
                </a:solidFill>
                <a:latin typeface="Arial"/>
                <a:cs typeface="Arial"/>
              </a:rPr>
              <a:t>narrow ang</a:t>
            </a:r>
            <a:r>
              <a:rPr sz="2400" spc="-10" dirty="0">
                <a:solidFill>
                  <a:srgbClr val="9A9A9A"/>
                </a:solidFill>
                <a:latin typeface="Arial"/>
                <a:cs typeface="Arial"/>
              </a:rPr>
              <a:t>l</a:t>
            </a:r>
            <a:r>
              <a:rPr sz="2400" spc="0" dirty="0">
                <a:solidFill>
                  <a:srgbClr val="9A9A9A"/>
                </a:solidFill>
                <a:latin typeface="Arial"/>
                <a:cs typeface="Arial"/>
              </a:rPr>
              <a:t>e</a:t>
            </a:r>
            <a:endParaRPr sz="2400">
              <a:latin typeface="Arial"/>
              <a:cs typeface="Arial"/>
            </a:endParaRPr>
          </a:p>
        </p:txBody>
      </p:sp>
      <p:sp>
        <p:nvSpPr>
          <p:cNvPr id="8" name="object 8"/>
          <p:cNvSpPr txBox="1"/>
          <p:nvPr/>
        </p:nvSpPr>
        <p:spPr>
          <a:xfrm>
            <a:off x="5083555" y="5197094"/>
            <a:ext cx="3853815" cy="1107440"/>
          </a:xfrm>
          <a:prstGeom prst="rect">
            <a:avLst/>
          </a:prstGeom>
        </p:spPr>
        <p:txBody>
          <a:bodyPr vert="horz" wrap="square" lIns="0" tIns="0" rIns="0" bIns="0" rtlCol="0">
            <a:noAutofit/>
          </a:bodyPr>
          <a:lstStyle/>
          <a:p>
            <a:pPr marL="355600" marR="12700" indent="-342900">
              <a:lnSpc>
                <a:spcPct val="100000"/>
              </a:lnSpc>
            </a:pPr>
            <a:r>
              <a:rPr sz="2400" dirty="0">
                <a:solidFill>
                  <a:srgbClr val="9A9A9A"/>
                </a:solidFill>
                <a:latin typeface="Arial"/>
                <a:cs typeface="Arial"/>
              </a:rPr>
              <a:t>B</a:t>
            </a:r>
            <a:r>
              <a:rPr sz="2400" spc="-15" dirty="0">
                <a:solidFill>
                  <a:srgbClr val="9A9A9A"/>
                </a:solidFill>
                <a:latin typeface="Arial"/>
                <a:cs typeface="Arial"/>
              </a:rPr>
              <a:t>l</a:t>
            </a:r>
            <a:r>
              <a:rPr sz="2400" spc="0" dirty="0">
                <a:solidFill>
                  <a:srgbClr val="9A9A9A"/>
                </a:solidFill>
                <a:latin typeface="Arial"/>
                <a:cs typeface="Arial"/>
              </a:rPr>
              <a:t>u</a:t>
            </a:r>
            <a:r>
              <a:rPr sz="2400" spc="-10" dirty="0">
                <a:solidFill>
                  <a:srgbClr val="9A9A9A"/>
                </a:solidFill>
                <a:latin typeface="Arial"/>
                <a:cs typeface="Arial"/>
              </a:rPr>
              <a:t>e</a:t>
            </a:r>
            <a:r>
              <a:rPr sz="2400" spc="0" dirty="0">
                <a:solidFill>
                  <a:srgbClr val="9A9A9A"/>
                </a:solidFill>
                <a:latin typeface="Arial"/>
                <a:cs typeface="Arial"/>
              </a:rPr>
              <a:t>tooth</a:t>
            </a:r>
            <a:r>
              <a:rPr sz="2400" spc="10" dirty="0">
                <a:solidFill>
                  <a:srgbClr val="9A9A9A"/>
                </a:solidFill>
                <a:latin typeface="Arial"/>
                <a:cs typeface="Arial"/>
              </a:rPr>
              <a:t> </a:t>
            </a:r>
            <a:r>
              <a:rPr sz="2400" spc="0" dirty="0">
                <a:solidFill>
                  <a:srgbClr val="9A9A9A"/>
                </a:solidFill>
                <a:latin typeface="Arial"/>
                <a:cs typeface="Arial"/>
              </a:rPr>
              <a:t>is omn</a:t>
            </a:r>
            <a:r>
              <a:rPr sz="2400" spc="-10" dirty="0">
                <a:solidFill>
                  <a:srgbClr val="9A9A9A"/>
                </a:solidFill>
                <a:latin typeface="Arial"/>
                <a:cs typeface="Arial"/>
              </a:rPr>
              <a:t>i</a:t>
            </a:r>
            <a:r>
              <a:rPr sz="2400" spc="0" dirty="0">
                <a:solidFill>
                  <a:srgbClr val="9A9A9A"/>
                </a:solidFill>
                <a:latin typeface="Arial"/>
                <a:cs typeface="Arial"/>
              </a:rPr>
              <a:t>-d</a:t>
            </a:r>
            <a:r>
              <a:rPr sz="2400" spc="-10" dirty="0">
                <a:solidFill>
                  <a:srgbClr val="9A9A9A"/>
                </a:solidFill>
                <a:latin typeface="Arial"/>
                <a:cs typeface="Arial"/>
              </a:rPr>
              <a:t>i</a:t>
            </a:r>
            <a:r>
              <a:rPr sz="2400" spc="0" dirty="0">
                <a:solidFill>
                  <a:srgbClr val="9A9A9A"/>
                </a:solidFill>
                <a:latin typeface="Arial"/>
                <a:cs typeface="Arial"/>
              </a:rPr>
              <a:t>rectio</a:t>
            </a:r>
            <a:r>
              <a:rPr sz="2400" spc="-10" dirty="0">
                <a:solidFill>
                  <a:srgbClr val="9A9A9A"/>
                </a:solidFill>
                <a:latin typeface="Arial"/>
                <a:cs typeface="Arial"/>
              </a:rPr>
              <a:t>n</a:t>
            </a:r>
            <a:r>
              <a:rPr sz="2400" spc="0" dirty="0">
                <a:solidFill>
                  <a:srgbClr val="9A9A9A"/>
                </a:solidFill>
                <a:latin typeface="Arial"/>
                <a:cs typeface="Arial"/>
              </a:rPr>
              <a:t>al and</a:t>
            </a:r>
            <a:r>
              <a:rPr sz="2400" spc="5" dirty="0">
                <a:solidFill>
                  <a:srgbClr val="9A9A9A"/>
                </a:solidFill>
                <a:latin typeface="Arial"/>
                <a:cs typeface="Arial"/>
              </a:rPr>
              <a:t> </a:t>
            </a:r>
            <a:r>
              <a:rPr sz="2400" spc="0" dirty="0">
                <a:solidFill>
                  <a:srgbClr val="9A9A9A"/>
                </a:solidFill>
                <a:latin typeface="Arial"/>
                <a:cs typeface="Arial"/>
              </a:rPr>
              <a:t>can synchron</a:t>
            </a:r>
            <a:r>
              <a:rPr sz="2400" spc="-10" dirty="0">
                <a:solidFill>
                  <a:srgbClr val="9A9A9A"/>
                </a:solidFill>
                <a:latin typeface="Arial"/>
                <a:cs typeface="Arial"/>
              </a:rPr>
              <a:t>i</a:t>
            </a:r>
            <a:r>
              <a:rPr sz="2400" spc="0" dirty="0">
                <a:solidFill>
                  <a:srgbClr val="9A9A9A"/>
                </a:solidFill>
                <a:latin typeface="Arial"/>
                <a:cs typeface="Arial"/>
              </a:rPr>
              <a:t>ze w</a:t>
            </a:r>
            <a:r>
              <a:rPr sz="2400" spc="-10" dirty="0">
                <a:solidFill>
                  <a:srgbClr val="9A9A9A"/>
                </a:solidFill>
                <a:latin typeface="Arial"/>
                <a:cs typeface="Arial"/>
              </a:rPr>
              <a:t>h</a:t>
            </a:r>
            <a:r>
              <a:rPr sz="2400" spc="0" dirty="0">
                <a:solidFill>
                  <a:srgbClr val="9A9A9A"/>
                </a:solidFill>
                <a:latin typeface="Arial"/>
                <a:cs typeface="Arial"/>
              </a:rPr>
              <a:t>i</a:t>
            </a:r>
            <a:r>
              <a:rPr sz="2400" spc="-10" dirty="0">
                <a:solidFill>
                  <a:srgbClr val="9A9A9A"/>
                </a:solidFill>
                <a:latin typeface="Arial"/>
                <a:cs typeface="Arial"/>
              </a:rPr>
              <a:t>l</a:t>
            </a:r>
            <a:r>
              <a:rPr sz="2400" spc="0" dirty="0">
                <a:solidFill>
                  <a:srgbClr val="9A9A9A"/>
                </a:solidFill>
                <a:latin typeface="Arial"/>
                <a:cs typeface="Arial"/>
              </a:rPr>
              <a:t>e</a:t>
            </a:r>
            <a:r>
              <a:rPr sz="2400" spc="20" dirty="0">
                <a:solidFill>
                  <a:srgbClr val="9A9A9A"/>
                </a:solidFill>
                <a:latin typeface="Arial"/>
                <a:cs typeface="Arial"/>
              </a:rPr>
              <a:t> </a:t>
            </a:r>
            <a:r>
              <a:rPr sz="2400" spc="0" dirty="0">
                <a:solidFill>
                  <a:srgbClr val="9A9A9A"/>
                </a:solidFill>
                <a:latin typeface="Arial"/>
                <a:cs typeface="Arial"/>
              </a:rPr>
              <a:t>user is </a:t>
            </a:r>
            <a:r>
              <a:rPr sz="2400" spc="5" dirty="0">
                <a:solidFill>
                  <a:srgbClr val="9A9A9A"/>
                </a:solidFill>
                <a:latin typeface="Arial"/>
                <a:cs typeface="Arial"/>
              </a:rPr>
              <a:t>m</a:t>
            </a:r>
            <a:r>
              <a:rPr sz="2400" spc="0" dirty="0">
                <a:solidFill>
                  <a:srgbClr val="9A9A9A"/>
                </a:solidFill>
                <a:latin typeface="Arial"/>
                <a:cs typeface="Arial"/>
              </a:rPr>
              <a:t>ob</a:t>
            </a:r>
            <a:r>
              <a:rPr sz="2400" spc="-10" dirty="0">
                <a:solidFill>
                  <a:srgbClr val="9A9A9A"/>
                </a:solidFill>
                <a:latin typeface="Arial"/>
                <a:cs typeface="Arial"/>
              </a:rPr>
              <a:t>i</a:t>
            </a:r>
            <a:r>
              <a:rPr sz="2400" spc="0" dirty="0">
                <a:solidFill>
                  <a:srgbClr val="9A9A9A"/>
                </a:solidFill>
                <a:latin typeface="Arial"/>
                <a:cs typeface="Arial"/>
              </a:rPr>
              <a:t>le</a:t>
            </a:r>
            <a:endParaRPr sz="2400">
              <a:latin typeface="Arial"/>
              <a:cs typeface="Arial"/>
            </a:endParaRPr>
          </a:p>
        </p:txBody>
      </p:sp>
      <p:sp>
        <p:nvSpPr>
          <p:cNvPr id="9" name="object 9"/>
          <p:cNvSpPr/>
          <p:nvPr/>
        </p:nvSpPr>
        <p:spPr>
          <a:xfrm>
            <a:off x="5076825" y="2312923"/>
            <a:ext cx="3725926" cy="279400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5580126" y="4941951"/>
            <a:ext cx="1152525" cy="215900"/>
          </a:xfrm>
          <a:custGeom>
            <a:avLst/>
            <a:gdLst/>
            <a:ahLst/>
            <a:cxnLst/>
            <a:rect l="l" t="t" r="r" b="b"/>
            <a:pathLst>
              <a:path w="1152525" h="215900">
                <a:moveTo>
                  <a:pt x="0" y="215900"/>
                </a:moveTo>
                <a:lnTo>
                  <a:pt x="1152525" y="215900"/>
                </a:lnTo>
                <a:lnTo>
                  <a:pt x="1152525" y="0"/>
                </a:lnTo>
                <a:lnTo>
                  <a:pt x="0" y="0"/>
                </a:lnTo>
                <a:lnTo>
                  <a:pt x="0" y="215900"/>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6011926" y="2852801"/>
            <a:ext cx="504825" cy="215900"/>
          </a:xfrm>
          <a:custGeom>
            <a:avLst/>
            <a:gdLst/>
            <a:ahLst/>
            <a:cxnLst/>
            <a:rect l="l" t="t" r="r" b="b"/>
            <a:pathLst>
              <a:path w="504825" h="215900">
                <a:moveTo>
                  <a:pt x="0" y="215900"/>
                </a:moveTo>
                <a:lnTo>
                  <a:pt x="504825" y="215900"/>
                </a:lnTo>
                <a:lnTo>
                  <a:pt x="504825" y="0"/>
                </a:lnTo>
                <a:lnTo>
                  <a:pt x="0" y="0"/>
                </a:lnTo>
                <a:lnTo>
                  <a:pt x="0" y="215900"/>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5651500" y="2924175"/>
            <a:ext cx="433387" cy="215900"/>
          </a:xfrm>
          <a:custGeom>
            <a:avLst/>
            <a:gdLst/>
            <a:ahLst/>
            <a:cxnLst/>
            <a:rect l="l" t="t" r="r" b="b"/>
            <a:pathLst>
              <a:path w="433387" h="215900">
                <a:moveTo>
                  <a:pt x="0" y="215900"/>
                </a:moveTo>
                <a:lnTo>
                  <a:pt x="433387" y="215900"/>
                </a:lnTo>
                <a:lnTo>
                  <a:pt x="433387" y="0"/>
                </a:lnTo>
                <a:lnTo>
                  <a:pt x="0" y="0"/>
                </a:lnTo>
                <a:lnTo>
                  <a:pt x="0" y="21590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740650" y="2924175"/>
            <a:ext cx="433387" cy="215900"/>
          </a:xfrm>
          <a:custGeom>
            <a:avLst/>
            <a:gdLst/>
            <a:ahLst/>
            <a:cxnLst/>
            <a:rect l="l" t="t" r="r" b="b"/>
            <a:pathLst>
              <a:path w="433387" h="215900">
                <a:moveTo>
                  <a:pt x="0" y="215900"/>
                </a:moveTo>
                <a:lnTo>
                  <a:pt x="433387" y="215900"/>
                </a:lnTo>
                <a:lnTo>
                  <a:pt x="433387" y="0"/>
                </a:lnTo>
                <a:lnTo>
                  <a:pt x="0" y="0"/>
                </a:lnTo>
                <a:lnTo>
                  <a:pt x="0" y="215900"/>
                </a:lnTo>
                <a:close/>
              </a:path>
            </a:pathLst>
          </a:custGeom>
          <a:solidFill>
            <a:srgbClr val="FFFFFF"/>
          </a:solidFill>
        </p:spPr>
        <p:txBody>
          <a:bodyPr wrap="square" lIns="0" tIns="0" rIns="0" bIns="0" rtlCol="0">
            <a:noAutofit/>
          </a:bodyPr>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149</a:t>
            </a:r>
            <a:endParaRPr sz="1400">
              <a:latin typeface="Times New Roman"/>
              <a:cs typeface="Times New Roman"/>
            </a:endParaRPr>
          </a:p>
        </p:txBody>
      </p:sp>
      <p:sp>
        <p:nvSpPr>
          <p:cNvPr id="15" name="object 1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8345" y="742441"/>
            <a:ext cx="3608070" cy="544195"/>
          </a:xfrm>
          <a:prstGeom prst="rect">
            <a:avLst/>
          </a:prstGeom>
        </p:spPr>
        <p:txBody>
          <a:bodyPr vert="horz" wrap="square" lIns="0" tIns="0" rIns="0" bIns="0" rtlCol="0">
            <a:noAutofit/>
          </a:bodyPr>
          <a:lstStyle/>
          <a:p>
            <a:pPr marL="12700">
              <a:lnSpc>
                <a:spcPts val="4285"/>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rofil</a:t>
            </a:r>
            <a:r>
              <a:rPr sz="3600" spc="5" dirty="0">
                <a:solidFill>
                  <a:srgbClr val="116B8F"/>
                </a:solidFill>
                <a:latin typeface="Arial"/>
                <a:cs typeface="Arial"/>
              </a:rPr>
              <a:t>e</a:t>
            </a:r>
            <a:r>
              <a:rPr sz="3600" spc="0" dirty="0">
                <a:solidFill>
                  <a:srgbClr val="116B8F"/>
                </a:solidFill>
                <a:latin typeface="Arial"/>
                <a:cs typeface="Arial"/>
              </a:rPr>
              <a:t>s</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189</a:t>
            </a:r>
            <a:endParaRPr sz="135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
        <p:nvSpPr>
          <p:cNvPr id="3" name="object 3"/>
          <p:cNvSpPr txBox="1"/>
          <p:nvPr/>
        </p:nvSpPr>
        <p:spPr>
          <a:xfrm>
            <a:off x="764540" y="1638188"/>
            <a:ext cx="7324725" cy="3436620"/>
          </a:xfrm>
          <a:prstGeom prst="rect">
            <a:avLst/>
          </a:prstGeom>
        </p:spPr>
        <p:txBody>
          <a:bodyPr vert="horz" wrap="square" lIns="0" tIns="0" rIns="0" bIns="0" rtlCol="0">
            <a:noAutofit/>
          </a:bodyPr>
          <a:lstStyle/>
          <a:p>
            <a:pPr marL="355600" marR="99060" indent="-343535">
              <a:lnSpc>
                <a:spcPct val="100099"/>
              </a:lnSpc>
              <a:buFont typeface="Arial"/>
              <a:buChar char="•"/>
              <a:tabLst>
                <a:tab pos="355600" algn="l"/>
              </a:tabLst>
            </a:pPr>
            <a:r>
              <a:rPr sz="2400" dirty="0">
                <a:latin typeface="Arial"/>
                <a:cs typeface="Arial"/>
              </a:rPr>
              <a:t>A</a:t>
            </a:r>
            <a:r>
              <a:rPr sz="2400" spc="-5" dirty="0">
                <a:latin typeface="Arial"/>
                <a:cs typeface="Arial"/>
              </a:rPr>
              <a:t> </a:t>
            </a:r>
            <a:r>
              <a:rPr sz="2400" spc="0" dirty="0">
                <a:latin typeface="Arial"/>
                <a:cs typeface="Arial"/>
              </a:rPr>
              <a:t>Bluetooth</a:t>
            </a:r>
            <a:r>
              <a:rPr sz="2400" spc="15" dirty="0">
                <a:latin typeface="Arial"/>
                <a:cs typeface="Arial"/>
              </a:rPr>
              <a:t> </a:t>
            </a:r>
            <a:r>
              <a:rPr sz="2400" spc="0" dirty="0">
                <a:latin typeface="Arial"/>
                <a:cs typeface="Arial"/>
              </a:rPr>
              <a:t>pro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 is a specification</a:t>
            </a:r>
            <a:r>
              <a:rPr sz="2400" spc="35" dirty="0">
                <a:latin typeface="Arial"/>
                <a:cs typeface="Arial"/>
              </a:rPr>
              <a:t> </a:t>
            </a:r>
            <a:r>
              <a:rPr sz="2400" spc="0" dirty="0">
                <a:latin typeface="Arial"/>
                <a:cs typeface="Arial"/>
              </a:rPr>
              <a:t>rega</a:t>
            </a:r>
            <a:r>
              <a:rPr sz="2400" spc="5" dirty="0">
                <a:latin typeface="Arial"/>
                <a:cs typeface="Arial"/>
              </a:rPr>
              <a:t>r</a:t>
            </a:r>
            <a:r>
              <a:rPr sz="2400" spc="0" dirty="0">
                <a:latin typeface="Arial"/>
                <a:cs typeface="Arial"/>
              </a:rPr>
              <a:t>ding</a:t>
            </a:r>
            <a:r>
              <a:rPr sz="2400" spc="20" dirty="0">
                <a:latin typeface="Arial"/>
                <a:cs typeface="Arial"/>
              </a:rPr>
              <a:t> </a:t>
            </a:r>
            <a:r>
              <a:rPr sz="2400" spc="0" dirty="0">
                <a:latin typeface="Arial"/>
                <a:cs typeface="Arial"/>
              </a:rPr>
              <a:t>an aspect of</a:t>
            </a:r>
            <a:r>
              <a:rPr sz="2400" spc="-15" dirty="0">
                <a:latin typeface="Arial"/>
                <a:cs typeface="Arial"/>
              </a:rPr>
              <a:t> </a:t>
            </a:r>
            <a:r>
              <a:rPr sz="2400" spc="0" dirty="0">
                <a:latin typeface="Arial"/>
                <a:cs typeface="Arial"/>
              </a:rPr>
              <a:t>B</a:t>
            </a:r>
            <a:r>
              <a:rPr sz="2400" spc="-10" dirty="0">
                <a:latin typeface="Arial"/>
                <a:cs typeface="Arial"/>
              </a:rPr>
              <a:t>l</a:t>
            </a:r>
            <a:r>
              <a:rPr sz="2400" spc="0" dirty="0">
                <a:latin typeface="Arial"/>
                <a:cs typeface="Arial"/>
              </a:rPr>
              <a:t>uetoot</a:t>
            </a:r>
            <a:r>
              <a:rPr sz="2400" spc="-10" dirty="0">
                <a:latin typeface="Arial"/>
                <a:cs typeface="Arial"/>
              </a:rPr>
              <a:t>h</a:t>
            </a:r>
            <a:r>
              <a:rPr sz="2400" spc="0" dirty="0">
                <a:latin typeface="Arial"/>
                <a:cs typeface="Arial"/>
              </a:rPr>
              <a:t>-based</a:t>
            </a:r>
            <a:r>
              <a:rPr sz="2400" spc="20"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reless</a:t>
            </a:r>
            <a:r>
              <a:rPr sz="2400" spc="20" dirty="0">
                <a:latin typeface="Arial"/>
                <a:cs typeface="Arial"/>
              </a:rPr>
              <a:t> </a:t>
            </a:r>
            <a:r>
              <a:rPr sz="2400" spc="0" dirty="0">
                <a:latin typeface="Arial"/>
                <a:cs typeface="Arial"/>
              </a:rPr>
              <a:t>com</a:t>
            </a:r>
            <a:r>
              <a:rPr sz="2400" spc="5" dirty="0">
                <a:latin typeface="Arial"/>
                <a:cs typeface="Arial"/>
              </a:rPr>
              <a:t>m</a:t>
            </a:r>
            <a:r>
              <a:rPr sz="2400" spc="0" dirty="0">
                <a:latin typeface="Arial"/>
                <a:cs typeface="Arial"/>
              </a:rPr>
              <a:t>un</a:t>
            </a:r>
            <a:r>
              <a:rPr sz="2400" spc="-10" dirty="0">
                <a:latin typeface="Arial"/>
                <a:cs typeface="Arial"/>
              </a:rPr>
              <a:t>i</a:t>
            </a:r>
            <a:r>
              <a:rPr sz="2400" spc="0" dirty="0">
                <a:latin typeface="Arial"/>
                <a:cs typeface="Arial"/>
              </a:rPr>
              <a:t>cation between</a:t>
            </a:r>
            <a:r>
              <a:rPr sz="2400" spc="15" dirty="0">
                <a:latin typeface="Arial"/>
                <a:cs typeface="Arial"/>
              </a:rPr>
              <a:t> </a:t>
            </a:r>
            <a:r>
              <a:rPr sz="2400" spc="0" dirty="0">
                <a:latin typeface="Arial"/>
                <a:cs typeface="Arial"/>
              </a:rPr>
              <a:t>devices.</a:t>
            </a:r>
            <a:endParaRPr sz="2400">
              <a:latin typeface="Arial"/>
              <a:cs typeface="Arial"/>
            </a:endParaRPr>
          </a:p>
          <a:p>
            <a:pPr>
              <a:lnSpc>
                <a:spcPts val="550"/>
              </a:lnSpc>
              <a:spcBef>
                <a:spcPts val="25"/>
              </a:spcBef>
              <a:buFont typeface="Arial"/>
              <a:buChar char="•"/>
            </a:pPr>
            <a:endParaRPr sz="550"/>
          </a:p>
          <a:p>
            <a:pPr marL="355600" marR="12700" indent="-343535">
              <a:lnSpc>
                <a:spcPct val="100000"/>
              </a:lnSpc>
              <a:buFont typeface="Arial"/>
              <a:buChar char="•"/>
              <a:tabLst>
                <a:tab pos="355600" algn="l"/>
              </a:tabLst>
            </a:pPr>
            <a:r>
              <a:rPr sz="2400" dirty="0">
                <a:latin typeface="Arial"/>
                <a:cs typeface="Arial"/>
              </a:rPr>
              <a:t>In order </a:t>
            </a:r>
            <a:r>
              <a:rPr sz="2400" spc="5" dirty="0">
                <a:latin typeface="Arial"/>
                <a:cs typeface="Arial"/>
              </a:rPr>
              <a:t>t</a:t>
            </a:r>
            <a:r>
              <a:rPr sz="2400" spc="0" dirty="0">
                <a:latin typeface="Arial"/>
                <a:cs typeface="Arial"/>
              </a:rPr>
              <a:t>o</a:t>
            </a:r>
            <a:r>
              <a:rPr sz="2400" spc="-10" dirty="0">
                <a:latin typeface="Arial"/>
                <a:cs typeface="Arial"/>
              </a:rPr>
              <a:t> </a:t>
            </a:r>
            <a:r>
              <a:rPr sz="2400" spc="0" dirty="0">
                <a:latin typeface="Arial"/>
                <a:cs typeface="Arial"/>
              </a:rPr>
              <a:t>use Bluetooth</a:t>
            </a:r>
            <a:r>
              <a:rPr sz="2400" spc="15" dirty="0">
                <a:latin typeface="Arial"/>
                <a:cs typeface="Arial"/>
              </a:rPr>
              <a:t> </a:t>
            </a:r>
            <a:r>
              <a:rPr sz="2400" spc="0" dirty="0">
                <a:latin typeface="Arial"/>
                <a:cs typeface="Arial"/>
              </a:rPr>
              <a:t>technology,</a:t>
            </a:r>
            <a:r>
              <a:rPr sz="2400" spc="15" dirty="0">
                <a:latin typeface="Arial"/>
                <a:cs typeface="Arial"/>
              </a:rPr>
              <a:t> </a:t>
            </a:r>
            <a:r>
              <a:rPr sz="2400" spc="0" dirty="0">
                <a:latin typeface="Arial"/>
                <a:cs typeface="Arial"/>
              </a:rPr>
              <a:t>a device</a:t>
            </a:r>
            <a:r>
              <a:rPr sz="2400" spc="15" dirty="0">
                <a:latin typeface="Arial"/>
                <a:cs typeface="Arial"/>
              </a:rPr>
              <a:t> </a:t>
            </a:r>
            <a:r>
              <a:rPr sz="2400" spc="0" dirty="0">
                <a:latin typeface="Arial"/>
                <a:cs typeface="Arial"/>
              </a:rPr>
              <a:t>must be compatible</a:t>
            </a:r>
            <a:r>
              <a:rPr sz="2400" spc="20" dirty="0">
                <a:latin typeface="Arial"/>
                <a:cs typeface="Arial"/>
              </a:rPr>
              <a:t> </a:t>
            </a:r>
            <a:r>
              <a:rPr sz="2400" spc="0" dirty="0">
                <a:latin typeface="Arial"/>
                <a:cs typeface="Arial"/>
              </a:rPr>
              <a:t>with</a:t>
            </a:r>
            <a:r>
              <a:rPr sz="2400" spc="10" dirty="0">
                <a:latin typeface="Arial"/>
                <a:cs typeface="Arial"/>
              </a:rPr>
              <a:t> </a:t>
            </a:r>
            <a:r>
              <a:rPr sz="2400" spc="0" dirty="0">
                <a:latin typeface="Arial"/>
                <a:cs typeface="Arial"/>
              </a:rPr>
              <a:t>the subset of</a:t>
            </a:r>
            <a:r>
              <a:rPr sz="2400" spc="5" dirty="0">
                <a:latin typeface="Arial"/>
                <a:cs typeface="Arial"/>
              </a:rPr>
              <a:t> </a:t>
            </a:r>
            <a:r>
              <a:rPr sz="2400" spc="-10" dirty="0">
                <a:latin typeface="Arial"/>
                <a:cs typeface="Arial"/>
              </a:rPr>
              <a:t>B</a:t>
            </a:r>
            <a:r>
              <a:rPr sz="2400" spc="0" dirty="0">
                <a:latin typeface="Arial"/>
                <a:cs typeface="Arial"/>
              </a:rPr>
              <a:t>luetooth</a:t>
            </a:r>
            <a:r>
              <a:rPr sz="2400" spc="15" dirty="0">
                <a:latin typeface="Arial"/>
                <a:cs typeface="Arial"/>
              </a:rPr>
              <a:t> </a:t>
            </a:r>
            <a:r>
              <a:rPr sz="2400" spc="0" dirty="0">
                <a:latin typeface="Arial"/>
                <a:cs typeface="Arial"/>
              </a:rPr>
              <a:t>pro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es necessary</a:t>
            </a:r>
            <a:r>
              <a:rPr sz="2400" spc="15" dirty="0">
                <a:latin typeface="Arial"/>
                <a:cs typeface="Arial"/>
              </a:rPr>
              <a:t> </a:t>
            </a:r>
            <a:r>
              <a:rPr sz="2400" spc="0" dirty="0">
                <a:latin typeface="Arial"/>
                <a:cs typeface="Arial"/>
              </a:rPr>
              <a:t>to use the</a:t>
            </a:r>
            <a:r>
              <a:rPr sz="2400" spc="-10" dirty="0">
                <a:latin typeface="Arial"/>
                <a:cs typeface="Arial"/>
              </a:rPr>
              <a:t> </a:t>
            </a:r>
            <a:r>
              <a:rPr sz="2400" spc="0" dirty="0">
                <a:latin typeface="Arial"/>
                <a:cs typeface="Arial"/>
              </a:rPr>
              <a:t>desired</a:t>
            </a:r>
            <a:r>
              <a:rPr sz="2400" spc="15" dirty="0">
                <a:latin typeface="Arial"/>
                <a:cs typeface="Arial"/>
              </a:rPr>
              <a:t> </a:t>
            </a:r>
            <a:r>
              <a:rPr sz="2400" spc="0" dirty="0">
                <a:latin typeface="Arial"/>
                <a:cs typeface="Arial"/>
              </a:rPr>
              <a:t>services.</a:t>
            </a:r>
            <a:endParaRPr sz="2400">
              <a:latin typeface="Arial"/>
              <a:cs typeface="Arial"/>
            </a:endParaRPr>
          </a:p>
          <a:p>
            <a:pPr>
              <a:lnSpc>
                <a:spcPts val="550"/>
              </a:lnSpc>
              <a:spcBef>
                <a:spcPts val="25"/>
              </a:spcBef>
              <a:buFont typeface="Arial"/>
              <a:buChar char="•"/>
            </a:pPr>
            <a:endParaRPr sz="550"/>
          </a:p>
          <a:p>
            <a:pPr marL="355600" marR="253365" indent="-343535">
              <a:lnSpc>
                <a:spcPct val="100000"/>
              </a:lnSpc>
              <a:buFont typeface="Arial"/>
              <a:buChar char="•"/>
              <a:tabLst>
                <a:tab pos="355600" algn="l"/>
              </a:tabLst>
            </a:pPr>
            <a:r>
              <a:rPr sz="2400" dirty="0">
                <a:latin typeface="Arial"/>
                <a:cs typeface="Arial"/>
              </a:rPr>
              <a:t>A Bluetooth</a:t>
            </a:r>
            <a:r>
              <a:rPr sz="2400" spc="15" dirty="0">
                <a:latin typeface="Arial"/>
                <a:cs typeface="Arial"/>
              </a:rPr>
              <a:t> </a:t>
            </a:r>
            <a:r>
              <a:rPr sz="2400" spc="0" dirty="0">
                <a:latin typeface="Arial"/>
                <a:cs typeface="Arial"/>
              </a:rPr>
              <a:t>pro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a:t>
            </a:r>
            <a:r>
              <a:rPr sz="2400" spc="10" dirty="0">
                <a:latin typeface="Arial"/>
                <a:cs typeface="Arial"/>
              </a:rPr>
              <a:t> </a:t>
            </a:r>
            <a:r>
              <a:rPr sz="2400" spc="0" dirty="0">
                <a:latin typeface="Arial"/>
                <a:cs typeface="Arial"/>
              </a:rPr>
              <a:t>resides</a:t>
            </a:r>
            <a:r>
              <a:rPr sz="2400" spc="10" dirty="0">
                <a:latin typeface="Arial"/>
                <a:cs typeface="Arial"/>
              </a:rPr>
              <a:t> </a:t>
            </a:r>
            <a:r>
              <a:rPr sz="2400" spc="0" dirty="0">
                <a:latin typeface="Arial"/>
                <a:cs typeface="Arial"/>
              </a:rPr>
              <a:t>on </a:t>
            </a:r>
            <a:r>
              <a:rPr sz="2400" spc="5" dirty="0">
                <a:latin typeface="Arial"/>
                <a:cs typeface="Arial"/>
              </a:rPr>
              <a:t>t</a:t>
            </a:r>
            <a:r>
              <a:rPr sz="2400" spc="0" dirty="0">
                <a:latin typeface="Arial"/>
                <a:cs typeface="Arial"/>
              </a:rPr>
              <a:t>op</a:t>
            </a:r>
            <a:r>
              <a:rPr sz="2400" spc="-10" dirty="0">
                <a:latin typeface="Arial"/>
                <a:cs typeface="Arial"/>
              </a:rPr>
              <a:t> </a:t>
            </a:r>
            <a:r>
              <a:rPr sz="2400" spc="0" dirty="0">
                <a:latin typeface="Arial"/>
                <a:cs typeface="Arial"/>
              </a:rPr>
              <a:t>of the </a:t>
            </a:r>
            <a:r>
              <a:rPr sz="2400" spc="-10" dirty="0">
                <a:latin typeface="Arial"/>
                <a:cs typeface="Arial"/>
              </a:rPr>
              <a:t>B</a:t>
            </a:r>
            <a:r>
              <a:rPr sz="2400" spc="0" dirty="0">
                <a:latin typeface="Arial"/>
                <a:cs typeface="Arial"/>
              </a:rPr>
              <a:t>luetooth Core</a:t>
            </a:r>
            <a:r>
              <a:rPr sz="2400" spc="15" dirty="0">
                <a:latin typeface="Arial"/>
                <a:cs typeface="Arial"/>
              </a:rPr>
              <a:t> </a:t>
            </a:r>
            <a:r>
              <a:rPr sz="2400" spc="0" dirty="0">
                <a:latin typeface="Arial"/>
                <a:cs typeface="Arial"/>
              </a:rPr>
              <a:t>Specification</a:t>
            </a:r>
            <a:r>
              <a:rPr sz="2400" spc="2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(op</a:t>
            </a:r>
            <a:r>
              <a:rPr sz="2400" spc="5" dirty="0">
                <a:latin typeface="Arial"/>
                <a:cs typeface="Arial"/>
              </a:rPr>
              <a:t>t</a:t>
            </a:r>
            <a:r>
              <a:rPr sz="2400" spc="0" dirty="0">
                <a:latin typeface="Arial"/>
                <a:cs typeface="Arial"/>
              </a:rPr>
              <a:t>iona</a:t>
            </a:r>
            <a:r>
              <a:rPr sz="2400" spc="-10" dirty="0">
                <a:latin typeface="Arial"/>
                <a:cs typeface="Arial"/>
              </a:rPr>
              <a:t>l</a:t>
            </a:r>
            <a:r>
              <a:rPr sz="2400" spc="0" dirty="0">
                <a:latin typeface="Arial"/>
                <a:cs typeface="Arial"/>
              </a:rPr>
              <a:t>ly)</a:t>
            </a:r>
            <a:r>
              <a:rPr sz="2400" spc="25" dirty="0">
                <a:latin typeface="Arial"/>
                <a:cs typeface="Arial"/>
              </a:rPr>
              <a:t> </a:t>
            </a:r>
            <a:r>
              <a:rPr sz="2400" spc="0" dirty="0">
                <a:latin typeface="Arial"/>
                <a:cs typeface="Arial"/>
              </a:rPr>
              <a:t>additional pro</a:t>
            </a:r>
            <a:r>
              <a:rPr sz="2400" spc="5" dirty="0">
                <a:latin typeface="Arial"/>
                <a:cs typeface="Arial"/>
              </a:rPr>
              <a:t>t</a:t>
            </a:r>
            <a:r>
              <a:rPr sz="2400" spc="0" dirty="0">
                <a:latin typeface="Arial"/>
                <a:cs typeface="Arial"/>
              </a:rPr>
              <a:t>ocols.</a:t>
            </a:r>
            <a:endParaRPr sz="24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16526" y="1773301"/>
            <a:ext cx="3541649" cy="3541649"/>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1992248" y="742441"/>
            <a:ext cx="5158105" cy="544195"/>
          </a:xfrm>
          <a:prstGeom prst="rect">
            <a:avLst/>
          </a:prstGeom>
        </p:spPr>
        <p:txBody>
          <a:bodyPr vert="horz" wrap="square" lIns="0" tIns="0" rIns="0" bIns="0" rtlCol="0">
            <a:noAutofit/>
          </a:bodyPr>
          <a:lstStyle/>
          <a:p>
            <a:pPr marL="12700">
              <a:lnSpc>
                <a:spcPts val="4285"/>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rofil</a:t>
            </a:r>
            <a:r>
              <a:rPr sz="3600" spc="5" dirty="0">
                <a:solidFill>
                  <a:srgbClr val="116B8F"/>
                </a:solidFill>
                <a:latin typeface="Arial"/>
                <a:cs typeface="Arial"/>
              </a:rPr>
              <a:t>e</a:t>
            </a:r>
            <a:r>
              <a:rPr sz="3600" spc="0" dirty="0">
                <a:solidFill>
                  <a:srgbClr val="116B8F"/>
                </a:solidFill>
                <a:latin typeface="Arial"/>
                <a:cs typeface="Arial"/>
              </a:rPr>
              <a:t>s(contd.)</a:t>
            </a:r>
            <a:endParaRPr sz="36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190</a:t>
            </a:r>
            <a:endParaRPr sz="1350">
              <a:latin typeface="Times New Roman"/>
              <a:cs typeface="Times New Roman"/>
            </a:endParaRPr>
          </a:p>
        </p:txBody>
      </p:sp>
      <p:sp>
        <p:nvSpPr>
          <p:cNvPr id="7" name="object 7"/>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
        <p:nvSpPr>
          <p:cNvPr id="4" name="object 4"/>
          <p:cNvSpPr txBox="1"/>
          <p:nvPr/>
        </p:nvSpPr>
        <p:spPr>
          <a:xfrm>
            <a:off x="764540" y="1638188"/>
            <a:ext cx="7377430" cy="1095375"/>
          </a:xfrm>
          <a:prstGeom prst="rect">
            <a:avLst/>
          </a:prstGeom>
        </p:spPr>
        <p:txBody>
          <a:bodyPr vert="horz" wrap="square" lIns="0" tIns="0" rIns="0" bIns="0" rtlCol="0">
            <a:noAutofit/>
          </a:bodyPr>
          <a:lstStyle/>
          <a:p>
            <a:pPr marL="355600" marR="12700" indent="-343535">
              <a:lnSpc>
                <a:spcPct val="100099"/>
              </a:lnSpc>
              <a:buFont typeface="Arial"/>
              <a:buChar char="•"/>
              <a:tabLst>
                <a:tab pos="355600" algn="l"/>
              </a:tabLst>
            </a:pPr>
            <a:r>
              <a:rPr sz="2400" dirty="0">
                <a:latin typeface="Arial"/>
                <a:cs typeface="Arial"/>
              </a:rPr>
              <a:t>The</a:t>
            </a:r>
            <a:r>
              <a:rPr sz="2400" spc="-5" dirty="0">
                <a:latin typeface="Arial"/>
                <a:cs typeface="Arial"/>
              </a:rPr>
              <a:t> </a:t>
            </a:r>
            <a:r>
              <a:rPr sz="2400" spc="0" dirty="0">
                <a:latin typeface="Arial"/>
                <a:cs typeface="Arial"/>
              </a:rPr>
              <a:t>pro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es</a:t>
            </a:r>
            <a:r>
              <a:rPr sz="2400" spc="15" dirty="0">
                <a:latin typeface="Arial"/>
                <a:cs typeface="Arial"/>
              </a:rPr>
              <a:t> </a:t>
            </a:r>
            <a:r>
              <a:rPr sz="2400" spc="0" dirty="0">
                <a:latin typeface="Arial"/>
                <a:cs typeface="Arial"/>
              </a:rPr>
              <a:t>provide</a:t>
            </a:r>
            <a:r>
              <a:rPr sz="2400" spc="20" dirty="0">
                <a:latin typeface="Arial"/>
                <a:cs typeface="Arial"/>
              </a:rPr>
              <a:t> </a:t>
            </a:r>
            <a:r>
              <a:rPr sz="2400" spc="0" dirty="0">
                <a:latin typeface="Arial"/>
                <a:cs typeface="Arial"/>
              </a:rPr>
              <a:t>standa</a:t>
            </a:r>
            <a:r>
              <a:rPr sz="2400" spc="5" dirty="0">
                <a:latin typeface="Arial"/>
                <a:cs typeface="Arial"/>
              </a:rPr>
              <a:t>r</a:t>
            </a:r>
            <a:r>
              <a:rPr sz="2400" spc="0" dirty="0">
                <a:latin typeface="Arial"/>
                <a:cs typeface="Arial"/>
              </a:rPr>
              <a:t>ds wh</a:t>
            </a:r>
            <a:r>
              <a:rPr sz="2400" spc="-10" dirty="0">
                <a:latin typeface="Arial"/>
                <a:cs typeface="Arial"/>
              </a:rPr>
              <a:t>i</a:t>
            </a:r>
            <a:r>
              <a:rPr sz="2400" spc="0" dirty="0">
                <a:latin typeface="Arial"/>
                <a:cs typeface="Arial"/>
              </a:rPr>
              <a:t>ch</a:t>
            </a:r>
            <a:r>
              <a:rPr sz="2400" spc="25" dirty="0">
                <a:latin typeface="Arial"/>
                <a:cs typeface="Arial"/>
              </a:rPr>
              <a:t> </a:t>
            </a:r>
            <a:r>
              <a:rPr sz="2400" spc="0" dirty="0">
                <a:latin typeface="Arial"/>
                <a:cs typeface="Arial"/>
              </a:rPr>
              <a:t>manufac</a:t>
            </a:r>
            <a:r>
              <a:rPr sz="2400" spc="5" dirty="0">
                <a:latin typeface="Arial"/>
                <a:cs typeface="Arial"/>
              </a:rPr>
              <a:t>t</a:t>
            </a:r>
            <a:r>
              <a:rPr sz="2400" spc="0" dirty="0">
                <a:latin typeface="Arial"/>
                <a:cs typeface="Arial"/>
              </a:rPr>
              <a:t>ure</a:t>
            </a:r>
            <a:r>
              <a:rPr sz="2400" spc="5" dirty="0">
                <a:latin typeface="Arial"/>
                <a:cs typeface="Arial"/>
              </a:rPr>
              <a:t>r</a:t>
            </a:r>
            <a:r>
              <a:rPr sz="2400" spc="0" dirty="0">
                <a:latin typeface="Arial"/>
                <a:cs typeface="Arial"/>
              </a:rPr>
              <a:t>s fol</a:t>
            </a:r>
            <a:r>
              <a:rPr sz="2400" spc="-10" dirty="0">
                <a:latin typeface="Arial"/>
                <a:cs typeface="Arial"/>
              </a:rPr>
              <a:t>l</a:t>
            </a:r>
            <a:r>
              <a:rPr sz="2400" spc="0" dirty="0">
                <a:latin typeface="Arial"/>
                <a:cs typeface="Arial"/>
              </a:rPr>
              <a:t>ow</a:t>
            </a:r>
            <a:r>
              <a:rPr sz="2400" spc="15" dirty="0">
                <a:latin typeface="Arial"/>
                <a:cs typeface="Arial"/>
              </a:rPr>
              <a:t> </a:t>
            </a:r>
            <a:r>
              <a:rPr sz="2400" spc="0" dirty="0">
                <a:latin typeface="Arial"/>
                <a:cs typeface="Arial"/>
              </a:rPr>
              <a:t>to a</a:t>
            </a:r>
            <a:r>
              <a:rPr sz="2400" spc="-15" dirty="0">
                <a:latin typeface="Arial"/>
                <a:cs typeface="Arial"/>
              </a:rPr>
              <a:t>l</a:t>
            </a:r>
            <a:r>
              <a:rPr sz="2400" spc="0" dirty="0">
                <a:latin typeface="Arial"/>
                <a:cs typeface="Arial"/>
              </a:rPr>
              <a:t>low</a:t>
            </a:r>
            <a:r>
              <a:rPr sz="2400" spc="15" dirty="0">
                <a:latin typeface="Arial"/>
                <a:cs typeface="Arial"/>
              </a:rPr>
              <a:t> </a:t>
            </a:r>
            <a:r>
              <a:rPr sz="2400" spc="0" dirty="0">
                <a:latin typeface="Arial"/>
                <a:cs typeface="Arial"/>
              </a:rPr>
              <a:t>devices</a:t>
            </a:r>
            <a:r>
              <a:rPr sz="2400" spc="5" dirty="0">
                <a:latin typeface="Arial"/>
                <a:cs typeface="Arial"/>
              </a:rPr>
              <a:t> </a:t>
            </a:r>
            <a:r>
              <a:rPr sz="2400" spc="0" dirty="0">
                <a:latin typeface="Arial"/>
                <a:cs typeface="Arial"/>
              </a:rPr>
              <a:t>to use B</a:t>
            </a:r>
            <a:r>
              <a:rPr sz="2400" spc="-15" dirty="0">
                <a:latin typeface="Arial"/>
                <a:cs typeface="Arial"/>
              </a:rPr>
              <a:t>l</a:t>
            </a:r>
            <a:r>
              <a:rPr sz="2400" spc="0" dirty="0">
                <a:latin typeface="Arial"/>
                <a:cs typeface="Arial"/>
              </a:rPr>
              <a:t>uetooth</a:t>
            </a:r>
            <a:r>
              <a:rPr sz="2400" spc="25" dirty="0">
                <a:latin typeface="Arial"/>
                <a:cs typeface="Arial"/>
              </a:rPr>
              <a:t> </a:t>
            </a:r>
            <a:r>
              <a:rPr sz="2400" spc="0" dirty="0">
                <a:latin typeface="Arial"/>
                <a:cs typeface="Arial"/>
              </a:rPr>
              <a:t>in the intended</a:t>
            </a:r>
            <a:r>
              <a:rPr sz="2400" spc="10" dirty="0">
                <a:latin typeface="Arial"/>
                <a:cs typeface="Arial"/>
              </a:rPr>
              <a:t> </a:t>
            </a:r>
            <a:r>
              <a:rPr sz="2400" spc="0" dirty="0">
                <a:latin typeface="Arial"/>
                <a:cs typeface="Arial"/>
              </a:rPr>
              <a:t>manner</a:t>
            </a:r>
            <a:endParaRPr sz="2400">
              <a:latin typeface="Arial"/>
              <a:cs typeface="Arial"/>
            </a:endParaRPr>
          </a:p>
        </p:txBody>
      </p:sp>
      <p:sp>
        <p:nvSpPr>
          <p:cNvPr id="5" name="object 5"/>
          <p:cNvSpPr txBox="1"/>
          <p:nvPr/>
        </p:nvSpPr>
        <p:spPr>
          <a:xfrm>
            <a:off x="763016" y="4260215"/>
            <a:ext cx="6604634" cy="1838960"/>
          </a:xfrm>
          <a:prstGeom prst="rect">
            <a:avLst/>
          </a:prstGeom>
        </p:spPr>
        <p:txBody>
          <a:bodyPr vert="horz" wrap="square" lIns="0" tIns="0" rIns="0" bIns="0" rtlCol="0">
            <a:noAutofit/>
          </a:bodyPr>
          <a:lstStyle/>
          <a:p>
            <a:pPr marL="12700">
              <a:lnSpc>
                <a:spcPct val="100000"/>
              </a:lnSpc>
            </a:pPr>
            <a:r>
              <a:rPr sz="2400" spc="-5" dirty="0">
                <a:solidFill>
                  <a:srgbClr val="9A9A9A"/>
                </a:solidFill>
                <a:latin typeface="Arial"/>
                <a:cs typeface="Arial"/>
              </a:rPr>
              <a:t>Eg</a:t>
            </a:r>
            <a:r>
              <a:rPr sz="2400" spc="0" dirty="0">
                <a:solidFill>
                  <a:srgbClr val="9A9A9A"/>
                </a:solidFill>
                <a:latin typeface="Arial"/>
                <a:cs typeface="Arial"/>
              </a:rPr>
              <a:t>. </a:t>
            </a:r>
            <a:r>
              <a:rPr sz="2400" spc="-10" dirty="0">
                <a:solidFill>
                  <a:srgbClr val="9A9A9A"/>
                </a:solidFill>
                <a:latin typeface="Arial"/>
                <a:cs typeface="Arial"/>
              </a:rPr>
              <a:t>B</a:t>
            </a:r>
            <a:r>
              <a:rPr sz="2400" spc="-5" dirty="0">
                <a:solidFill>
                  <a:srgbClr val="9A9A9A"/>
                </a:solidFill>
                <a:latin typeface="Arial"/>
                <a:cs typeface="Arial"/>
              </a:rPr>
              <a:t>H</a:t>
            </a:r>
            <a:r>
              <a:rPr sz="2400" spc="0" dirty="0">
                <a:solidFill>
                  <a:srgbClr val="9A9A9A"/>
                </a:solidFill>
                <a:latin typeface="Arial"/>
                <a:cs typeface="Arial"/>
              </a:rPr>
              <a:t>-505</a:t>
            </a:r>
            <a:r>
              <a:rPr sz="2400" spc="15" dirty="0">
                <a:solidFill>
                  <a:srgbClr val="9A9A9A"/>
                </a:solidFill>
                <a:latin typeface="Arial"/>
                <a:cs typeface="Arial"/>
              </a:rPr>
              <a:t> </a:t>
            </a:r>
            <a:r>
              <a:rPr sz="2400" spc="0" dirty="0">
                <a:solidFill>
                  <a:srgbClr val="9A9A9A"/>
                </a:solidFill>
                <a:latin typeface="Arial"/>
                <a:cs typeface="Arial"/>
              </a:rPr>
              <a:t>sup</a:t>
            </a:r>
            <a:r>
              <a:rPr sz="2400" spc="-10" dirty="0">
                <a:solidFill>
                  <a:srgbClr val="9A9A9A"/>
                </a:solidFill>
                <a:latin typeface="Arial"/>
                <a:cs typeface="Arial"/>
              </a:rPr>
              <a:t>p</a:t>
            </a:r>
            <a:r>
              <a:rPr sz="2400" spc="0" dirty="0">
                <a:solidFill>
                  <a:srgbClr val="9A9A9A"/>
                </a:solidFill>
                <a:latin typeface="Arial"/>
                <a:cs typeface="Arial"/>
              </a:rPr>
              <a:t>orts</a:t>
            </a:r>
            <a:endParaRPr sz="2400" dirty="0">
              <a:latin typeface="Arial"/>
              <a:cs typeface="Arial"/>
            </a:endParaRPr>
          </a:p>
          <a:p>
            <a:pPr marL="469900" marR="12700">
              <a:lnSpc>
                <a:spcPct val="100000"/>
              </a:lnSpc>
            </a:pPr>
            <a:r>
              <a:rPr sz="2400" dirty="0">
                <a:solidFill>
                  <a:srgbClr val="9A9A9A"/>
                </a:solidFill>
                <a:latin typeface="Arial"/>
                <a:cs typeface="Arial"/>
              </a:rPr>
              <a:t>A</a:t>
            </a:r>
            <a:r>
              <a:rPr sz="2400" spc="-10" dirty="0">
                <a:solidFill>
                  <a:srgbClr val="9A9A9A"/>
                </a:solidFill>
                <a:latin typeface="Arial"/>
                <a:cs typeface="Arial"/>
              </a:rPr>
              <a:t>d</a:t>
            </a:r>
            <a:r>
              <a:rPr sz="2400" spc="0" dirty="0">
                <a:solidFill>
                  <a:srgbClr val="9A9A9A"/>
                </a:solidFill>
                <a:latin typeface="Arial"/>
                <a:cs typeface="Arial"/>
              </a:rPr>
              <a:t>vanc</a:t>
            </a:r>
            <a:r>
              <a:rPr sz="2400" spc="-10" dirty="0">
                <a:solidFill>
                  <a:srgbClr val="9A9A9A"/>
                </a:solidFill>
                <a:latin typeface="Arial"/>
                <a:cs typeface="Arial"/>
              </a:rPr>
              <a:t>e</a:t>
            </a:r>
            <a:r>
              <a:rPr sz="2400" spc="0" dirty="0">
                <a:solidFill>
                  <a:srgbClr val="9A9A9A"/>
                </a:solidFill>
                <a:latin typeface="Arial"/>
                <a:cs typeface="Arial"/>
              </a:rPr>
              <a:t>d</a:t>
            </a:r>
            <a:r>
              <a:rPr sz="2400" spc="-110" dirty="0">
                <a:solidFill>
                  <a:srgbClr val="9A9A9A"/>
                </a:solidFill>
                <a:latin typeface="Arial"/>
                <a:cs typeface="Arial"/>
              </a:rPr>
              <a:t> </a:t>
            </a:r>
            <a:r>
              <a:rPr sz="2400" spc="0" dirty="0">
                <a:solidFill>
                  <a:srgbClr val="9A9A9A"/>
                </a:solidFill>
                <a:latin typeface="Arial"/>
                <a:cs typeface="Arial"/>
              </a:rPr>
              <a:t>A</a:t>
            </a:r>
            <a:r>
              <a:rPr sz="2400" spc="-10" dirty="0">
                <a:solidFill>
                  <a:srgbClr val="9A9A9A"/>
                </a:solidFill>
                <a:latin typeface="Arial"/>
                <a:cs typeface="Arial"/>
              </a:rPr>
              <a:t>u</a:t>
            </a:r>
            <a:r>
              <a:rPr sz="2400" spc="0" dirty="0">
                <a:solidFill>
                  <a:srgbClr val="9A9A9A"/>
                </a:solidFill>
                <a:latin typeface="Arial"/>
                <a:cs typeface="Arial"/>
              </a:rPr>
              <a:t>dio</a:t>
            </a:r>
            <a:r>
              <a:rPr sz="2400" spc="15" dirty="0">
                <a:solidFill>
                  <a:srgbClr val="9A9A9A"/>
                </a:solidFill>
                <a:latin typeface="Arial"/>
                <a:cs typeface="Arial"/>
              </a:rPr>
              <a:t> </a:t>
            </a:r>
            <a:r>
              <a:rPr sz="2400" spc="0" dirty="0">
                <a:solidFill>
                  <a:srgbClr val="9A9A9A"/>
                </a:solidFill>
                <a:latin typeface="Arial"/>
                <a:cs typeface="Arial"/>
              </a:rPr>
              <a:t>D</a:t>
            </a:r>
            <a:r>
              <a:rPr sz="2400" spc="-10" dirty="0">
                <a:solidFill>
                  <a:srgbClr val="9A9A9A"/>
                </a:solidFill>
                <a:latin typeface="Arial"/>
                <a:cs typeface="Arial"/>
              </a:rPr>
              <a:t>i</a:t>
            </a:r>
            <a:r>
              <a:rPr sz="2400" spc="0" dirty="0">
                <a:solidFill>
                  <a:srgbClr val="9A9A9A"/>
                </a:solidFill>
                <a:latin typeface="Arial"/>
                <a:cs typeface="Arial"/>
              </a:rPr>
              <a:t>st</a:t>
            </a:r>
            <a:r>
              <a:rPr sz="2400" spc="5" dirty="0">
                <a:solidFill>
                  <a:srgbClr val="9A9A9A"/>
                </a:solidFill>
                <a:latin typeface="Arial"/>
                <a:cs typeface="Arial"/>
              </a:rPr>
              <a:t>r</a:t>
            </a:r>
            <a:r>
              <a:rPr sz="2400" spc="0" dirty="0">
                <a:solidFill>
                  <a:srgbClr val="9A9A9A"/>
                </a:solidFill>
                <a:latin typeface="Arial"/>
                <a:cs typeface="Arial"/>
              </a:rPr>
              <a:t>i</a:t>
            </a:r>
            <a:r>
              <a:rPr sz="2400" spc="-10" dirty="0">
                <a:solidFill>
                  <a:srgbClr val="9A9A9A"/>
                </a:solidFill>
                <a:latin typeface="Arial"/>
                <a:cs typeface="Arial"/>
              </a:rPr>
              <a:t>b</a:t>
            </a:r>
            <a:r>
              <a:rPr sz="2400" spc="0" dirty="0">
                <a:solidFill>
                  <a:srgbClr val="9A9A9A"/>
                </a:solidFill>
                <a:latin typeface="Arial"/>
                <a:cs typeface="Arial"/>
              </a:rPr>
              <a:t>ution</a:t>
            </a:r>
            <a:r>
              <a:rPr sz="2400" spc="15" dirty="0">
                <a:solidFill>
                  <a:srgbClr val="9A9A9A"/>
                </a:solidFill>
                <a:latin typeface="Arial"/>
                <a:cs typeface="Arial"/>
              </a:rPr>
              <a:t> </a:t>
            </a:r>
            <a:r>
              <a:rPr sz="2400" spc="0" dirty="0">
                <a:solidFill>
                  <a:srgbClr val="9A9A9A"/>
                </a:solidFill>
                <a:latin typeface="Arial"/>
                <a:cs typeface="Arial"/>
              </a:rPr>
              <a:t>Profi</a:t>
            </a:r>
            <a:r>
              <a:rPr sz="2400" spc="-10" dirty="0">
                <a:solidFill>
                  <a:srgbClr val="9A9A9A"/>
                </a:solidFill>
                <a:latin typeface="Arial"/>
                <a:cs typeface="Arial"/>
              </a:rPr>
              <a:t>l</a:t>
            </a:r>
            <a:r>
              <a:rPr sz="2400" spc="0" dirty="0">
                <a:solidFill>
                  <a:srgbClr val="9A9A9A"/>
                </a:solidFill>
                <a:latin typeface="Arial"/>
                <a:cs typeface="Arial"/>
              </a:rPr>
              <a:t>e</a:t>
            </a:r>
            <a:r>
              <a:rPr sz="2400" spc="10" dirty="0">
                <a:solidFill>
                  <a:srgbClr val="9A9A9A"/>
                </a:solidFill>
                <a:latin typeface="Arial"/>
                <a:cs typeface="Arial"/>
              </a:rPr>
              <a:t> </a:t>
            </a:r>
            <a:r>
              <a:rPr sz="2400" spc="0" dirty="0">
                <a:solidFill>
                  <a:srgbClr val="9A9A9A"/>
                </a:solidFill>
                <a:latin typeface="Arial"/>
                <a:cs typeface="Arial"/>
              </a:rPr>
              <a:t>(A2D</a:t>
            </a:r>
            <a:r>
              <a:rPr sz="2400" spc="-15" dirty="0">
                <a:solidFill>
                  <a:srgbClr val="9A9A9A"/>
                </a:solidFill>
                <a:latin typeface="Arial"/>
                <a:cs typeface="Arial"/>
              </a:rPr>
              <a:t>P</a:t>
            </a:r>
            <a:r>
              <a:rPr sz="2400" spc="0" dirty="0">
                <a:solidFill>
                  <a:srgbClr val="9A9A9A"/>
                </a:solidFill>
                <a:latin typeface="Arial"/>
                <a:cs typeface="Arial"/>
              </a:rPr>
              <a:t>) A</a:t>
            </a:r>
            <a:r>
              <a:rPr sz="2400" spc="-10" dirty="0">
                <a:solidFill>
                  <a:srgbClr val="9A9A9A"/>
                </a:solidFill>
                <a:latin typeface="Arial"/>
                <a:cs typeface="Arial"/>
              </a:rPr>
              <a:t>u</a:t>
            </a:r>
            <a:r>
              <a:rPr sz="2400" spc="0" dirty="0">
                <a:solidFill>
                  <a:srgbClr val="9A9A9A"/>
                </a:solidFill>
                <a:latin typeface="Arial"/>
                <a:cs typeface="Arial"/>
              </a:rPr>
              <a:t>di</a:t>
            </a:r>
            <a:r>
              <a:rPr sz="2400" spc="-10" dirty="0">
                <a:solidFill>
                  <a:srgbClr val="9A9A9A"/>
                </a:solidFill>
                <a:latin typeface="Arial"/>
                <a:cs typeface="Arial"/>
              </a:rPr>
              <a:t>o</a:t>
            </a:r>
            <a:r>
              <a:rPr sz="2400" spc="0" dirty="0">
                <a:solidFill>
                  <a:srgbClr val="9A9A9A"/>
                </a:solidFill>
                <a:latin typeface="Arial"/>
                <a:cs typeface="Arial"/>
              </a:rPr>
              <a:t>/</a:t>
            </a:r>
            <a:r>
              <a:rPr sz="2400" spc="-50" dirty="0">
                <a:solidFill>
                  <a:srgbClr val="9A9A9A"/>
                </a:solidFill>
                <a:latin typeface="Arial"/>
                <a:cs typeface="Arial"/>
              </a:rPr>
              <a:t>V</a:t>
            </a:r>
            <a:r>
              <a:rPr sz="2400" spc="0" dirty="0">
                <a:solidFill>
                  <a:srgbClr val="9A9A9A"/>
                </a:solidFill>
                <a:latin typeface="Arial"/>
                <a:cs typeface="Arial"/>
              </a:rPr>
              <a:t>i</a:t>
            </a:r>
            <a:r>
              <a:rPr sz="2400" spc="-10" dirty="0">
                <a:solidFill>
                  <a:srgbClr val="9A9A9A"/>
                </a:solidFill>
                <a:latin typeface="Arial"/>
                <a:cs typeface="Arial"/>
              </a:rPr>
              <a:t>d</a:t>
            </a:r>
            <a:r>
              <a:rPr sz="2400" spc="0" dirty="0">
                <a:solidFill>
                  <a:srgbClr val="9A9A9A"/>
                </a:solidFill>
                <a:latin typeface="Arial"/>
                <a:cs typeface="Arial"/>
              </a:rPr>
              <a:t>eo</a:t>
            </a:r>
            <a:r>
              <a:rPr sz="2400" spc="45" dirty="0">
                <a:solidFill>
                  <a:srgbClr val="9A9A9A"/>
                </a:solidFill>
                <a:latin typeface="Arial"/>
                <a:cs typeface="Arial"/>
              </a:rPr>
              <a:t> </a:t>
            </a:r>
            <a:r>
              <a:rPr sz="2400" spc="0" dirty="0">
                <a:solidFill>
                  <a:srgbClr val="9A9A9A"/>
                </a:solidFill>
                <a:latin typeface="Arial"/>
                <a:cs typeface="Arial"/>
              </a:rPr>
              <a:t>R</a:t>
            </a:r>
            <a:r>
              <a:rPr sz="2400" spc="-10" dirty="0">
                <a:solidFill>
                  <a:srgbClr val="9A9A9A"/>
                </a:solidFill>
                <a:latin typeface="Arial"/>
                <a:cs typeface="Arial"/>
              </a:rPr>
              <a:t>e</a:t>
            </a:r>
            <a:r>
              <a:rPr sz="2400" spc="0" dirty="0">
                <a:solidFill>
                  <a:srgbClr val="9A9A9A"/>
                </a:solidFill>
                <a:latin typeface="Arial"/>
                <a:cs typeface="Arial"/>
              </a:rPr>
              <a:t>mote Control</a:t>
            </a:r>
            <a:r>
              <a:rPr sz="2400" spc="5" dirty="0">
                <a:solidFill>
                  <a:srgbClr val="9A9A9A"/>
                </a:solidFill>
                <a:latin typeface="Arial"/>
                <a:cs typeface="Arial"/>
              </a:rPr>
              <a:t> </a:t>
            </a:r>
            <a:r>
              <a:rPr sz="2400" spc="0" dirty="0">
                <a:solidFill>
                  <a:srgbClr val="9A9A9A"/>
                </a:solidFill>
                <a:latin typeface="Arial"/>
                <a:cs typeface="Arial"/>
              </a:rPr>
              <a:t>Profi</a:t>
            </a:r>
            <a:r>
              <a:rPr sz="2400" spc="-10" dirty="0">
                <a:solidFill>
                  <a:srgbClr val="9A9A9A"/>
                </a:solidFill>
                <a:latin typeface="Arial"/>
                <a:cs typeface="Arial"/>
              </a:rPr>
              <a:t>l</a:t>
            </a:r>
            <a:r>
              <a:rPr sz="2400" spc="0" dirty="0">
                <a:solidFill>
                  <a:srgbClr val="9A9A9A"/>
                </a:solidFill>
                <a:latin typeface="Arial"/>
                <a:cs typeface="Arial"/>
              </a:rPr>
              <a:t>e</a:t>
            </a:r>
            <a:r>
              <a:rPr sz="2400" spc="10" dirty="0">
                <a:solidFill>
                  <a:srgbClr val="9A9A9A"/>
                </a:solidFill>
                <a:latin typeface="Arial"/>
                <a:cs typeface="Arial"/>
              </a:rPr>
              <a:t> </a:t>
            </a:r>
            <a:r>
              <a:rPr sz="2400" spc="0" dirty="0">
                <a:solidFill>
                  <a:srgbClr val="9A9A9A"/>
                </a:solidFill>
                <a:latin typeface="Arial"/>
                <a:cs typeface="Arial"/>
              </a:rPr>
              <a:t>(</a:t>
            </a:r>
            <a:r>
              <a:rPr sz="2400" spc="-180" dirty="0">
                <a:solidFill>
                  <a:srgbClr val="9A9A9A"/>
                </a:solidFill>
                <a:latin typeface="Arial"/>
                <a:cs typeface="Arial"/>
              </a:rPr>
              <a:t>A</a:t>
            </a:r>
            <a:r>
              <a:rPr sz="2400" spc="0" dirty="0">
                <a:solidFill>
                  <a:srgbClr val="9A9A9A"/>
                </a:solidFill>
                <a:latin typeface="Arial"/>
                <a:cs typeface="Arial"/>
              </a:rPr>
              <a:t>V</a:t>
            </a:r>
            <a:r>
              <a:rPr sz="2400" spc="-10" dirty="0">
                <a:solidFill>
                  <a:srgbClr val="9A9A9A"/>
                </a:solidFill>
                <a:latin typeface="Arial"/>
                <a:cs typeface="Arial"/>
              </a:rPr>
              <a:t>R</a:t>
            </a:r>
            <a:r>
              <a:rPr sz="2400" spc="0" dirty="0">
                <a:solidFill>
                  <a:srgbClr val="9A9A9A"/>
                </a:solidFill>
                <a:latin typeface="Arial"/>
                <a:cs typeface="Arial"/>
              </a:rPr>
              <a:t>C</a:t>
            </a:r>
            <a:r>
              <a:rPr sz="2400" spc="-10" dirty="0">
                <a:solidFill>
                  <a:srgbClr val="9A9A9A"/>
                </a:solidFill>
                <a:latin typeface="Arial"/>
                <a:cs typeface="Arial"/>
              </a:rPr>
              <a:t>P</a:t>
            </a:r>
            <a:r>
              <a:rPr sz="2400" spc="0" dirty="0">
                <a:solidFill>
                  <a:srgbClr val="9A9A9A"/>
                </a:solidFill>
                <a:latin typeface="Arial"/>
                <a:cs typeface="Arial"/>
              </a:rPr>
              <a:t>)</a:t>
            </a:r>
            <a:endParaRPr sz="2400" dirty="0">
              <a:latin typeface="Arial"/>
              <a:cs typeface="Arial"/>
            </a:endParaRPr>
          </a:p>
          <a:p>
            <a:pPr marL="469900" marR="2695575">
              <a:lnSpc>
                <a:spcPct val="100000"/>
              </a:lnSpc>
            </a:pPr>
            <a:r>
              <a:rPr sz="2400" dirty="0">
                <a:solidFill>
                  <a:srgbClr val="9A9A9A"/>
                </a:solidFill>
                <a:latin typeface="Arial"/>
                <a:cs typeface="Arial"/>
              </a:rPr>
              <a:t>H</a:t>
            </a:r>
            <a:r>
              <a:rPr sz="2400" spc="-10" dirty="0">
                <a:solidFill>
                  <a:srgbClr val="9A9A9A"/>
                </a:solidFill>
                <a:latin typeface="Arial"/>
                <a:cs typeface="Arial"/>
              </a:rPr>
              <a:t>a</a:t>
            </a:r>
            <a:r>
              <a:rPr sz="2400" spc="0" dirty="0">
                <a:solidFill>
                  <a:srgbClr val="9A9A9A"/>
                </a:solidFill>
                <a:latin typeface="Arial"/>
                <a:cs typeface="Arial"/>
              </a:rPr>
              <a:t>nds</a:t>
            </a:r>
            <a:r>
              <a:rPr sz="2400" spc="5" dirty="0">
                <a:solidFill>
                  <a:srgbClr val="9A9A9A"/>
                </a:solidFill>
                <a:latin typeface="Arial"/>
                <a:cs typeface="Arial"/>
              </a:rPr>
              <a:t> </a:t>
            </a:r>
            <a:r>
              <a:rPr sz="2400" spc="0" dirty="0">
                <a:solidFill>
                  <a:srgbClr val="9A9A9A"/>
                </a:solidFill>
                <a:latin typeface="Arial"/>
                <a:cs typeface="Arial"/>
              </a:rPr>
              <a:t>Free Profile(HF</a:t>
            </a:r>
            <a:r>
              <a:rPr sz="2400" spc="-10" dirty="0">
                <a:solidFill>
                  <a:srgbClr val="9A9A9A"/>
                </a:solidFill>
                <a:latin typeface="Arial"/>
                <a:cs typeface="Arial"/>
              </a:rPr>
              <a:t>P</a:t>
            </a:r>
            <a:r>
              <a:rPr sz="2400" spc="0" dirty="0">
                <a:solidFill>
                  <a:srgbClr val="9A9A9A"/>
                </a:solidFill>
                <a:latin typeface="Arial"/>
                <a:cs typeface="Arial"/>
              </a:rPr>
              <a:t>) H</a:t>
            </a:r>
            <a:r>
              <a:rPr sz="2400" spc="-10" dirty="0">
                <a:solidFill>
                  <a:srgbClr val="9A9A9A"/>
                </a:solidFill>
                <a:latin typeface="Arial"/>
                <a:cs typeface="Arial"/>
              </a:rPr>
              <a:t>e</a:t>
            </a:r>
            <a:r>
              <a:rPr sz="2400" spc="0" dirty="0">
                <a:solidFill>
                  <a:srgbClr val="9A9A9A"/>
                </a:solidFill>
                <a:latin typeface="Arial"/>
                <a:cs typeface="Arial"/>
              </a:rPr>
              <a:t>ads</a:t>
            </a:r>
            <a:r>
              <a:rPr sz="2400" spc="-10" dirty="0">
                <a:solidFill>
                  <a:srgbClr val="9A9A9A"/>
                </a:solidFill>
                <a:latin typeface="Arial"/>
                <a:cs typeface="Arial"/>
              </a:rPr>
              <a:t>e</a:t>
            </a:r>
            <a:r>
              <a:rPr sz="2400" spc="0" dirty="0">
                <a:solidFill>
                  <a:srgbClr val="9A9A9A"/>
                </a:solidFill>
                <a:latin typeface="Arial"/>
                <a:cs typeface="Arial"/>
              </a:rPr>
              <a:t>t</a:t>
            </a:r>
            <a:r>
              <a:rPr sz="2400" spc="15" dirty="0">
                <a:solidFill>
                  <a:srgbClr val="9A9A9A"/>
                </a:solidFill>
                <a:latin typeface="Arial"/>
                <a:cs typeface="Arial"/>
              </a:rPr>
              <a:t> </a:t>
            </a:r>
            <a:r>
              <a:rPr sz="2400" spc="0" dirty="0">
                <a:solidFill>
                  <a:srgbClr val="9A9A9A"/>
                </a:solidFill>
                <a:latin typeface="Arial"/>
                <a:cs typeface="Arial"/>
              </a:rPr>
              <a:t>Profi</a:t>
            </a:r>
            <a:r>
              <a:rPr sz="2400" spc="-10" dirty="0">
                <a:solidFill>
                  <a:srgbClr val="9A9A9A"/>
                </a:solidFill>
                <a:latin typeface="Arial"/>
                <a:cs typeface="Arial"/>
              </a:rPr>
              <a:t>l</a:t>
            </a:r>
            <a:r>
              <a:rPr sz="2400" spc="0" dirty="0">
                <a:solidFill>
                  <a:srgbClr val="9A9A9A"/>
                </a:solidFill>
                <a:latin typeface="Arial"/>
                <a:cs typeface="Arial"/>
              </a:rPr>
              <a:t>e</a:t>
            </a:r>
            <a:r>
              <a:rPr sz="2400" spc="10" dirty="0">
                <a:solidFill>
                  <a:srgbClr val="9A9A9A"/>
                </a:solidFill>
                <a:latin typeface="Arial"/>
                <a:cs typeface="Arial"/>
              </a:rPr>
              <a:t> </a:t>
            </a:r>
            <a:r>
              <a:rPr sz="2400" spc="0" dirty="0">
                <a:solidFill>
                  <a:srgbClr val="9A9A9A"/>
                </a:solidFill>
                <a:latin typeface="Arial"/>
                <a:cs typeface="Arial"/>
              </a:rPr>
              <a:t>(HS</a:t>
            </a:r>
            <a:r>
              <a:rPr sz="2400" spc="-10" dirty="0">
                <a:solidFill>
                  <a:srgbClr val="9A9A9A"/>
                </a:solidFill>
                <a:latin typeface="Arial"/>
                <a:cs typeface="Arial"/>
              </a:rPr>
              <a:t>P</a:t>
            </a:r>
            <a:r>
              <a:rPr sz="2400" spc="0" dirty="0">
                <a:solidFill>
                  <a:srgbClr val="9A9A9A"/>
                </a:solidFill>
                <a:latin typeface="Arial"/>
                <a:cs typeface="Arial"/>
              </a:rPr>
              <a:t>)</a:t>
            </a:r>
            <a:endParaRPr sz="24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8345" y="742441"/>
            <a:ext cx="3608070" cy="556895"/>
          </a:xfrm>
          <a:prstGeom prst="rect">
            <a:avLst/>
          </a:prstGeom>
        </p:spPr>
        <p:txBody>
          <a:bodyPr vert="horz" wrap="square" lIns="0" tIns="0" rIns="0" bIns="0" rtlCol="0">
            <a:noAutofit/>
          </a:bodyPr>
          <a:lstStyle/>
          <a:p>
            <a:pPr marL="12700">
              <a:lnSpc>
                <a:spcPct val="100000"/>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rofil</a:t>
            </a:r>
            <a:r>
              <a:rPr sz="3600" spc="5" dirty="0">
                <a:solidFill>
                  <a:srgbClr val="116B8F"/>
                </a:solidFill>
                <a:latin typeface="Arial"/>
                <a:cs typeface="Arial"/>
              </a:rPr>
              <a:t>e</a:t>
            </a:r>
            <a:r>
              <a:rPr sz="3600" spc="0" dirty="0">
                <a:solidFill>
                  <a:srgbClr val="116B8F"/>
                </a:solidFill>
                <a:latin typeface="Arial"/>
                <a:cs typeface="Arial"/>
              </a:rPr>
              <a:t>s</a:t>
            </a:r>
            <a:endParaRPr sz="36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191</a:t>
            </a:r>
            <a:endParaRPr sz="1350">
              <a:latin typeface="Times New Roman"/>
              <a:cs typeface="Times New Roman"/>
            </a:endParaRPr>
          </a:p>
        </p:txBody>
      </p:sp>
      <p:sp>
        <p:nvSpPr>
          <p:cNvPr id="7" name="object 7"/>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
        <p:nvSpPr>
          <p:cNvPr id="3" name="object 3"/>
          <p:cNvSpPr txBox="1"/>
          <p:nvPr/>
        </p:nvSpPr>
        <p:spPr>
          <a:xfrm>
            <a:off x="764540" y="1638553"/>
            <a:ext cx="1652270" cy="3888104"/>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Gene</a:t>
            </a:r>
            <a:r>
              <a:rPr sz="2400" spc="5" dirty="0">
                <a:latin typeface="Arial"/>
                <a:cs typeface="Arial"/>
              </a:rPr>
              <a:t>r</a:t>
            </a:r>
            <a:r>
              <a:rPr sz="2400" spc="0" dirty="0">
                <a:latin typeface="Arial"/>
                <a:cs typeface="Arial"/>
              </a:rPr>
              <a:t>ic</a:t>
            </a:r>
            <a:endParaRPr sz="2400">
              <a:latin typeface="Arial"/>
              <a:cs typeface="Arial"/>
            </a:endParaRPr>
          </a:p>
          <a:p>
            <a:pPr>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GAP</a:t>
            </a:r>
            <a:endParaRPr sz="2400">
              <a:latin typeface="Arial"/>
              <a:cs typeface="Arial"/>
            </a:endParaRPr>
          </a:p>
          <a:p>
            <a:pPr lvl="1">
              <a:lnSpc>
                <a:spcPts val="550"/>
              </a:lnSpc>
              <a:spcBef>
                <a:spcPts val="26"/>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SDAP</a:t>
            </a:r>
            <a:endParaRPr sz="2400">
              <a:latin typeface="Arial"/>
              <a:cs typeface="Arial"/>
            </a:endParaRPr>
          </a:p>
          <a:p>
            <a:pPr lvl="1">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Serial</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SPP</a:t>
            </a:r>
            <a:endParaRPr sz="2400">
              <a:latin typeface="Arial"/>
              <a:cs typeface="Arial"/>
            </a:endParaRPr>
          </a:p>
          <a:p>
            <a:pPr lvl="1">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G</a:t>
            </a:r>
            <a:r>
              <a:rPr sz="2400" spc="10" dirty="0">
                <a:latin typeface="Arial"/>
                <a:cs typeface="Arial"/>
              </a:rPr>
              <a:t>O</a:t>
            </a:r>
            <a:r>
              <a:rPr sz="2400" spc="0" dirty="0">
                <a:latin typeface="Arial"/>
                <a:cs typeface="Arial"/>
              </a:rPr>
              <a:t>EP</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OPP</a:t>
            </a:r>
            <a:endParaRPr sz="2400">
              <a:latin typeface="Arial"/>
              <a:cs typeface="Arial"/>
            </a:endParaRPr>
          </a:p>
          <a:p>
            <a:pPr lvl="1">
              <a:lnSpc>
                <a:spcPts val="550"/>
              </a:lnSpc>
              <a:spcBef>
                <a:spcPts val="26"/>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FTP</a:t>
            </a:r>
            <a:endParaRPr sz="2400">
              <a:latin typeface="Arial"/>
              <a:cs typeface="Arial"/>
            </a:endParaRPr>
          </a:p>
          <a:p>
            <a:pPr lvl="1">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SP</a:t>
            </a:r>
            <a:endParaRPr sz="2400">
              <a:latin typeface="Arial"/>
              <a:cs typeface="Arial"/>
            </a:endParaRPr>
          </a:p>
        </p:txBody>
      </p:sp>
      <p:sp>
        <p:nvSpPr>
          <p:cNvPr id="4" name="object 4"/>
          <p:cNvSpPr txBox="1"/>
          <p:nvPr/>
        </p:nvSpPr>
        <p:spPr>
          <a:xfrm>
            <a:off x="2593975" y="2077846"/>
            <a:ext cx="4997450" cy="814705"/>
          </a:xfrm>
          <a:prstGeom prst="rect">
            <a:avLst/>
          </a:prstGeom>
        </p:spPr>
        <p:txBody>
          <a:bodyPr vert="horz" wrap="square" lIns="0" tIns="0" rIns="0" bIns="0" rtlCol="0">
            <a:noAutofit/>
          </a:bodyPr>
          <a:lstStyle/>
          <a:p>
            <a:pPr marL="12700">
              <a:lnSpc>
                <a:spcPct val="100000"/>
              </a:lnSpc>
            </a:pPr>
            <a:r>
              <a:rPr sz="2400" dirty="0">
                <a:latin typeface="Arial"/>
                <a:cs typeface="Arial"/>
              </a:rPr>
              <a:t>Generic Access</a:t>
            </a:r>
            <a:r>
              <a:rPr sz="2400" spc="5"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a:p>
            <a:pPr>
              <a:lnSpc>
                <a:spcPts val="550"/>
              </a:lnSpc>
              <a:spcBef>
                <a:spcPts val="26"/>
              </a:spcBef>
            </a:pPr>
            <a:endParaRPr sz="550"/>
          </a:p>
          <a:p>
            <a:pPr marL="12700">
              <a:lnSpc>
                <a:spcPct val="100000"/>
              </a:lnSpc>
            </a:pPr>
            <a:r>
              <a:rPr sz="2400" dirty="0">
                <a:latin typeface="Arial"/>
                <a:cs typeface="Arial"/>
              </a:rPr>
              <a:t>Service</a:t>
            </a:r>
            <a:r>
              <a:rPr sz="2400" spc="15" dirty="0">
                <a:latin typeface="Arial"/>
                <a:cs typeface="Arial"/>
              </a:rPr>
              <a:t> </a:t>
            </a:r>
            <a:r>
              <a:rPr sz="2400" spc="0" dirty="0">
                <a:latin typeface="Arial"/>
                <a:cs typeface="Arial"/>
              </a:rPr>
              <a:t>Discovery</a:t>
            </a:r>
            <a:r>
              <a:rPr sz="2400" spc="15" dirty="0">
                <a:latin typeface="Arial"/>
                <a:cs typeface="Arial"/>
              </a:rPr>
              <a:t> </a:t>
            </a:r>
            <a:r>
              <a:rPr sz="2400" spc="0" dirty="0">
                <a:latin typeface="Arial"/>
                <a:cs typeface="Arial"/>
              </a:rPr>
              <a:t>Appl</a:t>
            </a:r>
            <a:r>
              <a:rPr sz="2400" spc="-15" dirty="0">
                <a:latin typeface="Arial"/>
                <a:cs typeface="Arial"/>
              </a:rPr>
              <a:t>i</a:t>
            </a:r>
            <a:r>
              <a:rPr sz="2400" spc="0" dirty="0">
                <a:latin typeface="Arial"/>
                <a:cs typeface="Arial"/>
              </a:rPr>
              <a:t>cation</a:t>
            </a:r>
            <a:r>
              <a:rPr sz="2400" spc="5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p:txBody>
      </p:sp>
      <p:sp>
        <p:nvSpPr>
          <p:cNvPr id="5" name="object 5"/>
          <p:cNvSpPr txBox="1"/>
          <p:nvPr/>
        </p:nvSpPr>
        <p:spPr>
          <a:xfrm>
            <a:off x="2593975" y="3394582"/>
            <a:ext cx="4451350" cy="2131695"/>
          </a:xfrm>
          <a:prstGeom prst="rect">
            <a:avLst/>
          </a:prstGeom>
        </p:spPr>
        <p:txBody>
          <a:bodyPr vert="horz" wrap="square" lIns="0" tIns="0" rIns="0" bIns="0" rtlCol="0">
            <a:noAutofit/>
          </a:bodyPr>
          <a:lstStyle/>
          <a:p>
            <a:pPr marL="12700">
              <a:lnSpc>
                <a:spcPct val="100000"/>
              </a:lnSpc>
            </a:pPr>
            <a:r>
              <a:rPr sz="2400" dirty="0">
                <a:latin typeface="Arial"/>
                <a:cs typeface="Arial"/>
              </a:rPr>
              <a:t>Serial</a:t>
            </a:r>
            <a:r>
              <a:rPr sz="2400" spc="15" dirty="0">
                <a:latin typeface="Arial"/>
                <a:cs typeface="Arial"/>
              </a:rPr>
              <a:t> </a:t>
            </a:r>
            <a:r>
              <a:rPr sz="2400" spc="0" dirty="0">
                <a:latin typeface="Arial"/>
                <a:cs typeface="Arial"/>
              </a:rPr>
              <a:t>Port </a:t>
            </a:r>
            <a:r>
              <a:rPr sz="2400" spc="-10" dirty="0">
                <a:latin typeface="Arial"/>
                <a:cs typeface="Arial"/>
              </a:rPr>
              <a:t>P</a:t>
            </a:r>
            <a:r>
              <a:rPr sz="2400" spc="0" dirty="0">
                <a:latin typeface="Arial"/>
                <a:cs typeface="Arial"/>
              </a:rPr>
              <a:t>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a:t>
            </a:r>
            <a:endParaRPr sz="2400">
              <a:latin typeface="Arial"/>
              <a:cs typeface="Arial"/>
            </a:endParaRPr>
          </a:p>
          <a:p>
            <a:pPr marL="12700" marR="12700">
              <a:lnSpc>
                <a:spcPct val="120000"/>
              </a:lnSpc>
            </a:pPr>
            <a:r>
              <a:rPr sz="2400" dirty="0">
                <a:latin typeface="Arial"/>
                <a:cs typeface="Arial"/>
              </a:rPr>
              <a:t>Gene</a:t>
            </a:r>
            <a:r>
              <a:rPr sz="2400" spc="5" dirty="0">
                <a:latin typeface="Arial"/>
                <a:cs typeface="Arial"/>
              </a:rPr>
              <a:t>r</a:t>
            </a:r>
            <a:r>
              <a:rPr sz="2400" spc="0" dirty="0">
                <a:latin typeface="Arial"/>
                <a:cs typeface="Arial"/>
              </a:rPr>
              <a:t>ic </a:t>
            </a:r>
            <a:r>
              <a:rPr sz="2400" spc="5" dirty="0">
                <a:latin typeface="Arial"/>
                <a:cs typeface="Arial"/>
              </a:rPr>
              <a:t>O</a:t>
            </a:r>
            <a:r>
              <a:rPr sz="2400" spc="0" dirty="0">
                <a:latin typeface="Arial"/>
                <a:cs typeface="Arial"/>
              </a:rPr>
              <a:t>bject </a:t>
            </a:r>
            <a:r>
              <a:rPr sz="2400" spc="-10" dirty="0">
                <a:latin typeface="Arial"/>
                <a:cs typeface="Arial"/>
              </a:rPr>
              <a:t>Ex</a:t>
            </a:r>
            <a:r>
              <a:rPr sz="2400" spc="0" dirty="0">
                <a:latin typeface="Arial"/>
                <a:cs typeface="Arial"/>
              </a:rPr>
              <a:t>change</a:t>
            </a:r>
            <a:r>
              <a:rPr sz="2400" spc="25"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 Ob</a:t>
            </a:r>
            <a:r>
              <a:rPr sz="2400" spc="10" dirty="0">
                <a:latin typeface="Arial"/>
                <a:cs typeface="Arial"/>
              </a:rPr>
              <a:t>j</a:t>
            </a:r>
            <a:r>
              <a:rPr sz="2400" spc="0" dirty="0">
                <a:latin typeface="Arial"/>
                <a:cs typeface="Arial"/>
              </a:rPr>
              <a:t>ect</a:t>
            </a:r>
            <a:r>
              <a:rPr sz="2400" spc="-15" dirty="0">
                <a:latin typeface="Arial"/>
                <a:cs typeface="Arial"/>
              </a:rPr>
              <a:t> </a:t>
            </a:r>
            <a:r>
              <a:rPr sz="2400" spc="0" dirty="0">
                <a:latin typeface="Arial"/>
                <a:cs typeface="Arial"/>
              </a:rPr>
              <a:t>Push</a:t>
            </a:r>
            <a:r>
              <a:rPr sz="2400" spc="1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a:p>
            <a:pPr>
              <a:lnSpc>
                <a:spcPts val="550"/>
              </a:lnSpc>
              <a:spcBef>
                <a:spcPts val="26"/>
              </a:spcBef>
            </a:pPr>
            <a:endParaRPr sz="550"/>
          </a:p>
          <a:p>
            <a:pPr marL="12700">
              <a:lnSpc>
                <a:spcPct val="100000"/>
              </a:lnSpc>
            </a:pPr>
            <a:r>
              <a:rPr sz="2400" dirty="0">
                <a:latin typeface="Arial"/>
                <a:cs typeface="Arial"/>
              </a:rPr>
              <a:t>Fi</a:t>
            </a:r>
            <a:r>
              <a:rPr sz="2400" spc="-10" dirty="0">
                <a:latin typeface="Arial"/>
                <a:cs typeface="Arial"/>
              </a:rPr>
              <a:t>l</a:t>
            </a:r>
            <a:r>
              <a:rPr sz="2400" spc="0" dirty="0">
                <a:latin typeface="Arial"/>
                <a:cs typeface="Arial"/>
              </a:rPr>
              <a:t>e</a:t>
            </a:r>
            <a:r>
              <a:rPr sz="2400" spc="10" dirty="0">
                <a:latin typeface="Arial"/>
                <a:cs typeface="Arial"/>
              </a:rPr>
              <a:t> </a:t>
            </a:r>
            <a:r>
              <a:rPr sz="2400" spc="0" dirty="0">
                <a:latin typeface="Arial"/>
                <a:cs typeface="Arial"/>
              </a:rPr>
              <a:t>Transfer</a:t>
            </a:r>
            <a:r>
              <a:rPr sz="2400" spc="5" dirty="0">
                <a:latin typeface="Arial"/>
                <a:cs typeface="Arial"/>
              </a:rPr>
              <a:t> </a:t>
            </a:r>
            <a:r>
              <a:rPr sz="2400" spc="-10" dirty="0">
                <a:latin typeface="Arial"/>
                <a:cs typeface="Arial"/>
              </a:rPr>
              <a:t>P</a:t>
            </a:r>
            <a:r>
              <a:rPr sz="2400" spc="0" dirty="0">
                <a:latin typeface="Arial"/>
                <a:cs typeface="Arial"/>
              </a:rPr>
              <a:t>ro</a:t>
            </a:r>
            <a:r>
              <a:rPr sz="2400" spc="5" dirty="0">
                <a:latin typeface="Arial"/>
                <a:cs typeface="Arial"/>
              </a:rPr>
              <a:t>f</a:t>
            </a:r>
            <a:r>
              <a:rPr sz="2400" spc="0" dirty="0">
                <a:latin typeface="Arial"/>
                <a:cs typeface="Arial"/>
              </a:rPr>
              <a:t>i</a:t>
            </a:r>
            <a:r>
              <a:rPr sz="2400" spc="-10" dirty="0">
                <a:latin typeface="Arial"/>
                <a:cs typeface="Arial"/>
              </a:rPr>
              <a:t>l</a:t>
            </a:r>
            <a:r>
              <a:rPr sz="2400" spc="0" dirty="0">
                <a:latin typeface="Arial"/>
                <a:cs typeface="Arial"/>
              </a:rPr>
              <a:t>e</a:t>
            </a:r>
            <a:endParaRPr sz="2400">
              <a:latin typeface="Arial"/>
              <a:cs typeface="Arial"/>
            </a:endParaRPr>
          </a:p>
          <a:p>
            <a:pPr>
              <a:lnSpc>
                <a:spcPts val="550"/>
              </a:lnSpc>
              <a:spcBef>
                <a:spcPts val="28"/>
              </a:spcBef>
            </a:pPr>
            <a:endParaRPr sz="550"/>
          </a:p>
          <a:p>
            <a:pPr marL="12700">
              <a:lnSpc>
                <a:spcPct val="100000"/>
              </a:lnSpc>
            </a:pPr>
            <a:r>
              <a:rPr sz="2400" dirty="0">
                <a:latin typeface="Arial"/>
                <a:cs typeface="Arial"/>
              </a:rPr>
              <a:t>Synchron</a:t>
            </a:r>
            <a:r>
              <a:rPr sz="2400" spc="-10" dirty="0">
                <a:latin typeface="Arial"/>
                <a:cs typeface="Arial"/>
              </a:rPr>
              <a:t>i</a:t>
            </a:r>
            <a:r>
              <a:rPr sz="2400" spc="0" dirty="0">
                <a:latin typeface="Arial"/>
                <a:cs typeface="Arial"/>
              </a:rPr>
              <a:t>zation</a:t>
            </a:r>
            <a:r>
              <a:rPr sz="2400" spc="3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8345" y="742441"/>
            <a:ext cx="3608070" cy="556895"/>
          </a:xfrm>
          <a:prstGeom prst="rect">
            <a:avLst/>
          </a:prstGeom>
        </p:spPr>
        <p:txBody>
          <a:bodyPr vert="horz" wrap="square" lIns="0" tIns="0" rIns="0" bIns="0" rtlCol="0">
            <a:noAutofit/>
          </a:bodyPr>
          <a:lstStyle/>
          <a:p>
            <a:pPr marL="12700">
              <a:lnSpc>
                <a:spcPct val="100000"/>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P</a:t>
            </a:r>
            <a:r>
              <a:rPr sz="3600" spc="0" dirty="0">
                <a:solidFill>
                  <a:srgbClr val="116B8F"/>
                </a:solidFill>
                <a:latin typeface="Arial"/>
                <a:cs typeface="Arial"/>
              </a:rPr>
              <a:t>rofil</a:t>
            </a:r>
            <a:r>
              <a:rPr sz="3600" spc="5" dirty="0">
                <a:solidFill>
                  <a:srgbClr val="116B8F"/>
                </a:solidFill>
                <a:latin typeface="Arial"/>
                <a:cs typeface="Arial"/>
              </a:rPr>
              <a:t>e</a:t>
            </a:r>
            <a:r>
              <a:rPr sz="3600" spc="0" dirty="0">
                <a:solidFill>
                  <a:srgbClr val="116B8F"/>
                </a:solidFill>
                <a:latin typeface="Arial"/>
                <a:cs typeface="Arial"/>
              </a:rPr>
              <a:t>s</a:t>
            </a:r>
            <a:endParaRPr sz="36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192</a:t>
            </a:r>
            <a:endParaRPr sz="1350">
              <a:latin typeface="Times New Roman"/>
              <a:cs typeface="Times New Roman"/>
            </a:endParaRPr>
          </a:p>
        </p:txBody>
      </p:sp>
      <p:sp>
        <p:nvSpPr>
          <p:cNvPr id="7" name="object 7"/>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
        <p:nvSpPr>
          <p:cNvPr id="3" name="object 3"/>
          <p:cNvSpPr txBox="1"/>
          <p:nvPr/>
        </p:nvSpPr>
        <p:spPr>
          <a:xfrm>
            <a:off x="764540" y="2077846"/>
            <a:ext cx="1792605" cy="1692275"/>
          </a:xfrm>
          <a:prstGeom prst="rect">
            <a:avLst/>
          </a:prstGeom>
        </p:spPr>
        <p:txBody>
          <a:bodyPr vert="horz" wrap="square" lIns="0" tIns="0" rIns="0" bIns="0" rtlCol="0">
            <a:noAutofit/>
          </a:bodyPr>
          <a:lstStyle/>
          <a:p>
            <a:pPr marL="355600" indent="-343535" algn="ctr">
              <a:lnSpc>
                <a:spcPct val="100000"/>
              </a:lnSpc>
              <a:buFont typeface="Arial"/>
              <a:buChar char="•"/>
              <a:tabLst>
                <a:tab pos="342900" algn="l"/>
              </a:tabLst>
            </a:pPr>
            <a:r>
              <a:rPr sz="2400" dirty="0">
                <a:latin typeface="Arial"/>
                <a:cs typeface="Arial"/>
              </a:rPr>
              <a:t>Te</a:t>
            </a:r>
            <a:r>
              <a:rPr sz="2400" spc="-10" dirty="0">
                <a:latin typeface="Arial"/>
                <a:cs typeface="Arial"/>
              </a:rPr>
              <a:t>l</a:t>
            </a:r>
            <a:r>
              <a:rPr sz="2400" spc="0" dirty="0">
                <a:latin typeface="Arial"/>
                <a:cs typeface="Arial"/>
              </a:rPr>
              <a:t>ephony</a:t>
            </a:r>
            <a:endParaRPr sz="2400">
              <a:latin typeface="Arial"/>
              <a:cs typeface="Arial"/>
            </a:endParaRPr>
          </a:p>
          <a:p>
            <a:pPr>
              <a:lnSpc>
                <a:spcPts val="550"/>
              </a:lnSpc>
              <a:spcBef>
                <a:spcPts val="26"/>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CTP</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IP</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HS</a:t>
            </a:r>
            <a:endParaRPr sz="2400">
              <a:latin typeface="Arial"/>
              <a:cs typeface="Arial"/>
            </a:endParaRPr>
          </a:p>
        </p:txBody>
      </p:sp>
      <p:sp>
        <p:nvSpPr>
          <p:cNvPr id="4" name="object 4"/>
          <p:cNvSpPr txBox="1"/>
          <p:nvPr/>
        </p:nvSpPr>
        <p:spPr>
          <a:xfrm>
            <a:off x="2593975" y="2443607"/>
            <a:ext cx="3690620" cy="1326515"/>
          </a:xfrm>
          <a:prstGeom prst="rect">
            <a:avLst/>
          </a:prstGeom>
        </p:spPr>
        <p:txBody>
          <a:bodyPr vert="horz" wrap="square" lIns="0" tIns="0" rIns="0" bIns="0" rtlCol="0">
            <a:noAutofit/>
          </a:bodyPr>
          <a:lstStyle/>
          <a:p>
            <a:pPr marL="12700" marR="12700">
              <a:lnSpc>
                <a:spcPct val="120000"/>
              </a:lnSpc>
            </a:pPr>
            <a:r>
              <a:rPr sz="2400" dirty="0">
                <a:latin typeface="Arial"/>
                <a:cs typeface="Arial"/>
              </a:rPr>
              <a:t>Cordless</a:t>
            </a:r>
            <a:r>
              <a:rPr sz="2400" spc="25" dirty="0">
                <a:latin typeface="Arial"/>
                <a:cs typeface="Arial"/>
              </a:rPr>
              <a:t> </a:t>
            </a:r>
            <a:r>
              <a:rPr sz="2400" spc="0" dirty="0">
                <a:latin typeface="Arial"/>
                <a:cs typeface="Arial"/>
              </a:rPr>
              <a:t>Telephony</a:t>
            </a:r>
            <a:r>
              <a:rPr sz="2400" spc="2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 In</a:t>
            </a:r>
            <a:r>
              <a:rPr sz="2400" spc="5" dirty="0">
                <a:latin typeface="Arial"/>
                <a:cs typeface="Arial"/>
              </a:rPr>
              <a:t>t</a:t>
            </a:r>
            <a:r>
              <a:rPr sz="2400" spc="0" dirty="0">
                <a:latin typeface="Arial"/>
                <a:cs typeface="Arial"/>
              </a:rPr>
              <a:t>ercom</a:t>
            </a:r>
            <a:r>
              <a:rPr sz="2400" spc="-15"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a:p>
            <a:pPr>
              <a:lnSpc>
                <a:spcPts val="550"/>
              </a:lnSpc>
              <a:spcBef>
                <a:spcPts val="25"/>
              </a:spcBef>
            </a:pPr>
            <a:endParaRPr sz="550"/>
          </a:p>
          <a:p>
            <a:pPr marL="12700">
              <a:lnSpc>
                <a:spcPct val="100000"/>
              </a:lnSpc>
            </a:pPr>
            <a:r>
              <a:rPr sz="2400" dirty="0">
                <a:latin typeface="Arial"/>
                <a:cs typeface="Arial"/>
              </a:rPr>
              <a:t>Headset</a:t>
            </a:r>
            <a:r>
              <a:rPr sz="2400" spc="15"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p:txBody>
      </p:sp>
      <p:sp>
        <p:nvSpPr>
          <p:cNvPr id="5" name="object 5"/>
          <p:cNvSpPr txBox="1"/>
          <p:nvPr/>
        </p:nvSpPr>
        <p:spPr>
          <a:xfrm>
            <a:off x="764540" y="3833748"/>
            <a:ext cx="7418705" cy="169291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Networking</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 pos="1841500" algn="l"/>
              </a:tabLst>
            </a:pPr>
            <a:r>
              <a:rPr sz="2400" spc="-5" dirty="0">
                <a:latin typeface="Arial"/>
                <a:cs typeface="Arial"/>
              </a:rPr>
              <a:t>DN</a:t>
            </a:r>
            <a:r>
              <a:rPr sz="2400" spc="0" dirty="0">
                <a:latin typeface="Arial"/>
                <a:cs typeface="Arial"/>
              </a:rPr>
              <a:t>P	Di</a:t>
            </a:r>
            <a:r>
              <a:rPr sz="2400" spc="-10" dirty="0">
                <a:latin typeface="Arial"/>
                <a:cs typeface="Arial"/>
              </a:rPr>
              <a:t>al</a:t>
            </a:r>
            <a:r>
              <a:rPr sz="2400" spc="0" dirty="0">
                <a:latin typeface="Arial"/>
                <a:cs typeface="Arial"/>
              </a:rPr>
              <a:t>-up</a:t>
            </a:r>
            <a:r>
              <a:rPr sz="2400" spc="35" dirty="0">
                <a:latin typeface="Arial"/>
                <a:cs typeface="Arial"/>
              </a:rPr>
              <a:t> </a:t>
            </a:r>
            <a:r>
              <a:rPr sz="2400" spc="0" dirty="0">
                <a:latin typeface="Arial"/>
                <a:cs typeface="Arial"/>
              </a:rPr>
              <a:t>Networking</a:t>
            </a:r>
            <a:r>
              <a:rPr sz="2400" spc="20" dirty="0">
                <a:latin typeface="Arial"/>
                <a:cs typeface="Arial"/>
              </a:rPr>
              <a:t> </a:t>
            </a:r>
            <a:r>
              <a:rPr sz="2400" spc="0" dirty="0">
                <a:latin typeface="Arial"/>
                <a:cs typeface="Arial"/>
              </a:rPr>
              <a:t>Profi</a:t>
            </a:r>
            <a:r>
              <a:rPr sz="2400" spc="-10" dirty="0">
                <a:latin typeface="Arial"/>
                <a:cs typeface="Arial"/>
              </a:rPr>
              <a:t>l</a:t>
            </a:r>
            <a:r>
              <a:rPr sz="2400" spc="0" dirty="0">
                <a:latin typeface="Arial"/>
                <a:cs typeface="Arial"/>
              </a:rPr>
              <a:t>e</a:t>
            </a:r>
            <a:endParaRPr sz="2400">
              <a:latin typeface="Arial"/>
              <a:cs typeface="Arial"/>
            </a:endParaRPr>
          </a:p>
          <a:p>
            <a:pPr lvl="1">
              <a:lnSpc>
                <a:spcPts val="550"/>
              </a:lnSpc>
              <a:spcBef>
                <a:spcPts val="26"/>
              </a:spcBef>
              <a:buFont typeface="Arial"/>
              <a:buChar char="–"/>
            </a:pPr>
            <a:endParaRPr sz="550"/>
          </a:p>
          <a:p>
            <a:pPr marL="756285" lvl="1" indent="-287020">
              <a:lnSpc>
                <a:spcPct val="100000"/>
              </a:lnSpc>
              <a:buFont typeface="Arial"/>
              <a:buChar char="–"/>
              <a:tabLst>
                <a:tab pos="756285" algn="l"/>
                <a:tab pos="1841500" algn="l"/>
              </a:tabLst>
            </a:pPr>
            <a:r>
              <a:rPr sz="2400" spc="0" dirty="0">
                <a:latin typeface="Arial"/>
                <a:cs typeface="Arial"/>
              </a:rPr>
              <a:t>FP	Fax Profi</a:t>
            </a:r>
            <a:r>
              <a:rPr sz="2400" spc="-10" dirty="0">
                <a:latin typeface="Arial"/>
                <a:cs typeface="Arial"/>
              </a:rPr>
              <a:t>l</a:t>
            </a:r>
            <a:r>
              <a:rPr sz="2400" spc="0" dirty="0">
                <a:latin typeface="Arial"/>
                <a:cs typeface="Arial"/>
              </a:rPr>
              <a:t>e</a:t>
            </a:r>
            <a:endParaRPr sz="2400">
              <a:latin typeface="Arial"/>
              <a:cs typeface="Arial"/>
            </a:endParaRPr>
          </a:p>
          <a:p>
            <a:pPr lvl="1">
              <a:lnSpc>
                <a:spcPts val="550"/>
              </a:lnSpc>
              <a:spcBef>
                <a:spcPts val="28"/>
              </a:spcBef>
              <a:buFont typeface="Arial"/>
              <a:buChar char="–"/>
            </a:pPr>
            <a:endParaRPr sz="550"/>
          </a:p>
          <a:p>
            <a:pPr marL="756285" lvl="1" indent="-287020">
              <a:lnSpc>
                <a:spcPct val="100000"/>
              </a:lnSpc>
              <a:buFont typeface="Arial"/>
              <a:buChar char="–"/>
              <a:tabLst>
                <a:tab pos="756285" algn="l"/>
                <a:tab pos="1841500" algn="l"/>
              </a:tabLst>
            </a:pPr>
            <a:r>
              <a:rPr sz="2400" spc="0" dirty="0">
                <a:latin typeface="Arial"/>
                <a:cs typeface="Arial"/>
              </a:rPr>
              <a:t>LAP	LAN</a:t>
            </a:r>
            <a:r>
              <a:rPr sz="2400" spc="5" dirty="0">
                <a:latin typeface="Arial"/>
                <a:cs typeface="Arial"/>
              </a:rPr>
              <a:t> </a:t>
            </a:r>
            <a:r>
              <a:rPr sz="2400" spc="0" dirty="0">
                <a:latin typeface="Arial"/>
                <a:cs typeface="Arial"/>
              </a:rPr>
              <a:t>(Local</a:t>
            </a:r>
            <a:r>
              <a:rPr sz="2400" spc="10" dirty="0">
                <a:latin typeface="Arial"/>
                <a:cs typeface="Arial"/>
              </a:rPr>
              <a:t> </a:t>
            </a:r>
            <a:r>
              <a:rPr sz="2400" spc="0" dirty="0">
                <a:latin typeface="Arial"/>
                <a:cs typeface="Arial"/>
              </a:rPr>
              <a:t>Area Network)</a:t>
            </a:r>
            <a:r>
              <a:rPr sz="2400" spc="5" dirty="0">
                <a:latin typeface="Arial"/>
                <a:cs typeface="Arial"/>
              </a:rPr>
              <a:t> </a:t>
            </a:r>
            <a:r>
              <a:rPr sz="2400" spc="0" dirty="0">
                <a:latin typeface="Arial"/>
                <a:cs typeface="Arial"/>
              </a:rPr>
              <a:t>Access Profile</a:t>
            </a:r>
            <a:endParaRPr sz="24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4629" y="742441"/>
            <a:ext cx="3634104" cy="556895"/>
          </a:xfrm>
          <a:prstGeom prst="rect">
            <a:avLst/>
          </a:prstGeom>
        </p:spPr>
        <p:txBody>
          <a:bodyPr vert="horz" wrap="square" lIns="0" tIns="0" rIns="0" bIns="0" rtlCol="0">
            <a:noAutofit/>
          </a:bodyPr>
          <a:lstStyle/>
          <a:p>
            <a:pPr marL="12700">
              <a:lnSpc>
                <a:spcPct val="100000"/>
              </a:lnSpc>
              <a:tabLst>
                <a:tab pos="2071370" algn="l"/>
              </a:tabLst>
            </a:pPr>
            <a:r>
              <a:rPr sz="3600" dirty="0">
                <a:solidFill>
                  <a:srgbClr val="116B8F"/>
                </a:solidFill>
                <a:latin typeface="Arial"/>
                <a:cs typeface="Arial"/>
              </a:rPr>
              <a:t>Bluetooth	devices</a:t>
            </a:r>
            <a:endParaRPr sz="3600">
              <a:latin typeface="Arial"/>
              <a:cs typeface="Arial"/>
            </a:endParaRPr>
          </a:p>
        </p:txBody>
      </p:sp>
      <p:sp>
        <p:nvSpPr>
          <p:cNvPr id="3" name="object 3"/>
          <p:cNvSpPr/>
          <p:nvPr/>
        </p:nvSpPr>
        <p:spPr>
          <a:xfrm>
            <a:off x="2362200" y="1714500"/>
            <a:ext cx="4038600" cy="4038600"/>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41275">
              <a:lnSpc>
                <a:spcPct val="100000"/>
              </a:lnSpc>
            </a:pPr>
            <a:r>
              <a:rPr sz="1350" spc="30" dirty="0">
                <a:solidFill>
                  <a:srgbClr val="010101"/>
                </a:solidFill>
                <a:latin typeface="Times New Roman"/>
                <a:cs typeface="Times New Roman"/>
              </a:rPr>
              <a:t>196</a:t>
            </a:r>
            <a:endParaRPr sz="135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350" spc="50" dirty="0">
                <a:solidFill>
                  <a:srgbClr val="343131"/>
                </a:solidFill>
                <a:latin typeface="Times New Roman"/>
                <a:cs typeface="Times New Roman"/>
              </a:rPr>
              <a:t>©</a:t>
            </a:r>
            <a:r>
              <a:rPr sz="1350" spc="-20" dirty="0">
                <a:solidFill>
                  <a:srgbClr val="343131"/>
                </a:solidFill>
                <a:latin typeface="Times New Roman"/>
                <a:cs typeface="Times New Roman"/>
              </a:rPr>
              <a:t> </a:t>
            </a:r>
            <a:r>
              <a:rPr sz="1350" spc="20" dirty="0">
                <a:solidFill>
                  <a:srgbClr val="010101"/>
                </a:solidFill>
                <a:latin typeface="Times New Roman"/>
                <a:cs typeface="Times New Roman"/>
              </a:rPr>
              <a:t>201</a:t>
            </a:r>
            <a:r>
              <a:rPr sz="1350" spc="50" dirty="0">
                <a:solidFill>
                  <a:srgbClr val="010101"/>
                </a:solidFill>
                <a:latin typeface="Times New Roman"/>
                <a:cs typeface="Times New Roman"/>
              </a:rPr>
              <a:t>2</a:t>
            </a:r>
            <a:r>
              <a:rPr sz="1350" spc="45" dirty="0">
                <a:solidFill>
                  <a:srgbClr val="211F21"/>
                </a:solidFill>
                <a:latin typeface="Times New Roman"/>
                <a:cs typeface="Times New Roman"/>
              </a:rPr>
              <a:t>,</a:t>
            </a:r>
            <a:r>
              <a:rPr sz="1350" spc="-105" dirty="0">
                <a:solidFill>
                  <a:srgbClr val="211F21"/>
                </a:solidFill>
                <a:latin typeface="Times New Roman"/>
                <a:cs typeface="Times New Roman"/>
              </a:rPr>
              <a:t> </a:t>
            </a:r>
            <a:r>
              <a:rPr sz="1350" spc="35" dirty="0">
                <a:solidFill>
                  <a:srgbClr val="211F21"/>
                </a:solidFill>
                <a:latin typeface="Times New Roman"/>
                <a:cs typeface="Times New Roman"/>
              </a:rPr>
              <a:t>H</a:t>
            </a:r>
            <a:r>
              <a:rPr sz="1350" spc="15" dirty="0">
                <a:solidFill>
                  <a:srgbClr val="010101"/>
                </a:solidFill>
                <a:latin typeface="Times New Roman"/>
                <a:cs typeface="Times New Roman"/>
              </a:rPr>
              <a:t>TDG,C-DAC</a:t>
            </a:r>
            <a:endParaRPr sz="13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54146" y="2571622"/>
            <a:ext cx="2236470" cy="556895"/>
          </a:xfrm>
          <a:prstGeom prst="rect">
            <a:avLst/>
          </a:prstGeom>
        </p:spPr>
        <p:txBody>
          <a:bodyPr vert="horz" wrap="square" lIns="0" tIns="0" rIns="0" bIns="0" rtlCol="0">
            <a:noAutofit/>
          </a:bodyPr>
          <a:lstStyle/>
          <a:p>
            <a:pPr marL="12700">
              <a:lnSpc>
                <a:spcPct val="100000"/>
              </a:lnSpc>
              <a:tabLst>
                <a:tab pos="1409700" algn="l"/>
              </a:tabLst>
            </a:pPr>
            <a:r>
              <a:rPr sz="3600" dirty="0">
                <a:solidFill>
                  <a:srgbClr val="116B8F"/>
                </a:solidFill>
                <a:latin typeface="Arial"/>
                <a:cs typeface="Arial"/>
              </a:rPr>
              <a:t>Thank	You</a:t>
            </a:r>
            <a:endParaRPr sz="3600">
              <a:latin typeface="Arial"/>
              <a:cs typeface="Arial"/>
            </a:endParaRPr>
          </a:p>
        </p:txBody>
      </p:sp>
      <p:sp>
        <p:nvSpPr>
          <p:cNvPr id="3" name="object 3"/>
          <p:cNvSpPr txBox="1"/>
          <p:nvPr/>
        </p:nvSpPr>
        <p:spPr>
          <a:xfrm>
            <a:off x="8084311" y="6289751"/>
            <a:ext cx="295275" cy="225425"/>
          </a:xfrm>
          <a:prstGeom prst="rect">
            <a:avLst/>
          </a:prstGeom>
        </p:spPr>
        <p:txBody>
          <a:bodyPr vert="horz" wrap="square" lIns="0" tIns="0" rIns="0" bIns="0" rtlCol="0">
            <a:noAutofit/>
          </a:bodyPr>
          <a:lstStyle/>
          <a:p>
            <a:pPr marL="12700">
              <a:lnSpc>
                <a:spcPct val="100000"/>
              </a:lnSpc>
            </a:pPr>
            <a:r>
              <a:rPr sz="1400" spc="5" dirty="0">
                <a:latin typeface="Times New Roman"/>
                <a:cs typeface="Times New Roman"/>
              </a:rPr>
              <a:t>491</a:t>
            </a:r>
            <a:endParaRPr sz="1400">
              <a:latin typeface="Times New Roman"/>
              <a:cs typeface="Times New Roman"/>
            </a:endParaRPr>
          </a:p>
        </p:txBody>
      </p:sp>
      <p:sp>
        <p:nvSpPr>
          <p:cNvPr id="4" name="object 4"/>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a:t>
            </a:r>
            <a:r>
              <a:rPr sz="1400" spc="-5" dirty="0">
                <a:latin typeface="Times New Roman"/>
                <a:cs typeface="Times New Roman"/>
              </a:rPr>
              <a:t> </a:t>
            </a:r>
            <a:r>
              <a:rPr sz="1400" spc="5" dirty="0">
                <a:latin typeface="Times New Roman"/>
                <a:cs typeface="Times New Roman"/>
              </a:rPr>
              <a:t>2012</a:t>
            </a:r>
            <a:r>
              <a:rPr sz="1400" spc="0" dirty="0">
                <a:latin typeface="Times New Roman"/>
                <a:cs typeface="Times New Roman"/>
              </a:rPr>
              <a:t>,</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a:t>
            </a:r>
            <a:r>
              <a:rPr sz="1400" spc="-5" dirty="0">
                <a:latin typeface="Times New Roman"/>
                <a:cs typeface="Times New Roman"/>
              </a:rPr>
              <a:t>C</a:t>
            </a:r>
            <a:r>
              <a:rPr sz="1400" spc="0" dirty="0">
                <a:latin typeface="Times New Roman"/>
                <a:cs typeface="Times New Roman"/>
              </a:rPr>
              <a:t>-</a:t>
            </a:r>
            <a:r>
              <a:rPr sz="1400" spc="-10" dirty="0">
                <a:latin typeface="Times New Roman"/>
                <a:cs typeface="Times New Roman"/>
              </a:rPr>
              <a:t>DAC</a:t>
            </a:r>
            <a:endParaRPr sz="1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8741" y="742441"/>
            <a:ext cx="4904740" cy="544195"/>
          </a:xfrm>
          <a:prstGeom prst="rect">
            <a:avLst/>
          </a:prstGeom>
        </p:spPr>
        <p:txBody>
          <a:bodyPr vert="horz" wrap="square" lIns="0" tIns="0" rIns="0" bIns="0" rtlCol="0">
            <a:noAutofit/>
          </a:bodyPr>
          <a:lstStyle/>
          <a:p>
            <a:pPr marL="12700">
              <a:lnSpc>
                <a:spcPts val="4285"/>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S</a:t>
            </a:r>
            <a:r>
              <a:rPr sz="3600" spc="0" dirty="0">
                <a:solidFill>
                  <a:srgbClr val="116B8F"/>
                </a:solidFill>
                <a:latin typeface="Arial"/>
                <a:cs typeface="Arial"/>
              </a:rPr>
              <a:t>pecific</a:t>
            </a:r>
            <a:r>
              <a:rPr sz="3600" spc="5" dirty="0">
                <a:solidFill>
                  <a:srgbClr val="116B8F"/>
                </a:solidFill>
                <a:latin typeface="Arial"/>
                <a:cs typeface="Arial"/>
              </a:rPr>
              <a:t>a</a:t>
            </a:r>
            <a:r>
              <a:rPr sz="3600" spc="0" dirty="0">
                <a:solidFill>
                  <a:srgbClr val="116B8F"/>
                </a:solidFill>
                <a:latin typeface="Arial"/>
                <a:cs typeface="Arial"/>
              </a:rPr>
              <a:t>tions</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150</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557134" cy="3948429"/>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Specification</a:t>
            </a:r>
            <a:r>
              <a:rPr sz="2400" spc="35" dirty="0">
                <a:latin typeface="Arial"/>
                <a:cs typeface="Arial"/>
              </a:rPr>
              <a:t> </a:t>
            </a:r>
            <a:r>
              <a:rPr sz="2400" spc="0" dirty="0">
                <a:latin typeface="Arial"/>
                <a:cs typeface="Arial"/>
              </a:rPr>
              <a:t>contains</a:t>
            </a:r>
            <a:r>
              <a:rPr sz="2400" spc="15" dirty="0">
                <a:latin typeface="Arial"/>
                <a:cs typeface="Arial"/>
              </a:rPr>
              <a:t> </a:t>
            </a:r>
            <a:r>
              <a:rPr sz="2400" spc="0" dirty="0">
                <a:latin typeface="Arial"/>
                <a:cs typeface="Arial"/>
              </a:rPr>
              <a:t>both </a:t>
            </a:r>
            <a:r>
              <a:rPr sz="2400" spc="-10" dirty="0">
                <a:latin typeface="Arial"/>
                <a:cs typeface="Arial"/>
              </a:rPr>
              <a:t>l</a:t>
            </a:r>
            <a:r>
              <a:rPr sz="2400" spc="0" dirty="0">
                <a:latin typeface="Arial"/>
                <a:cs typeface="Arial"/>
              </a:rPr>
              <a:t>ink</a:t>
            </a:r>
            <a:r>
              <a:rPr sz="2400" spc="20" dirty="0">
                <a:latin typeface="Arial"/>
                <a:cs typeface="Arial"/>
              </a:rPr>
              <a:t> </a:t>
            </a:r>
            <a:r>
              <a:rPr sz="2400" spc="0" dirty="0">
                <a:latin typeface="Arial"/>
                <a:cs typeface="Arial"/>
              </a:rPr>
              <a:t>layer and</a:t>
            </a:r>
            <a:r>
              <a:rPr sz="2400" spc="15" dirty="0">
                <a:latin typeface="Arial"/>
                <a:cs typeface="Arial"/>
              </a:rPr>
              <a:t> </a:t>
            </a:r>
            <a:r>
              <a:rPr sz="2400" spc="0" dirty="0">
                <a:latin typeface="Arial"/>
                <a:cs typeface="Arial"/>
              </a:rPr>
              <a:t>appl</a:t>
            </a:r>
            <a:r>
              <a:rPr sz="2400" spc="-10" dirty="0">
                <a:latin typeface="Arial"/>
                <a:cs typeface="Arial"/>
              </a:rPr>
              <a:t>i</a:t>
            </a:r>
            <a:r>
              <a:rPr sz="2400" spc="0" dirty="0">
                <a:latin typeface="Arial"/>
                <a:cs typeface="Arial"/>
              </a:rPr>
              <a:t>cation</a:t>
            </a:r>
            <a:endParaRPr sz="2400">
              <a:latin typeface="Arial"/>
              <a:cs typeface="Arial"/>
            </a:endParaRPr>
          </a:p>
          <a:p>
            <a:pPr marR="433705" algn="ctr">
              <a:lnSpc>
                <a:spcPct val="100000"/>
              </a:lnSpc>
            </a:pPr>
            <a:r>
              <a:rPr sz="2400" dirty="0">
                <a:latin typeface="Arial"/>
                <a:cs typeface="Arial"/>
              </a:rPr>
              <a:t>layer</a:t>
            </a:r>
            <a:r>
              <a:rPr sz="2400" spc="10" dirty="0">
                <a:latin typeface="Arial"/>
                <a:cs typeface="Arial"/>
              </a:rPr>
              <a:t> </a:t>
            </a:r>
            <a:r>
              <a:rPr sz="2400" spc="0" dirty="0">
                <a:latin typeface="Arial"/>
                <a:cs typeface="Arial"/>
              </a:rPr>
              <a:t>defin</a:t>
            </a:r>
            <a:r>
              <a:rPr sz="2400" spc="-10" dirty="0">
                <a:latin typeface="Arial"/>
                <a:cs typeface="Arial"/>
              </a:rPr>
              <a:t>i</a:t>
            </a:r>
            <a:r>
              <a:rPr sz="2400" spc="0" dirty="0">
                <a:latin typeface="Arial"/>
                <a:cs typeface="Arial"/>
              </a:rPr>
              <a:t>tions,</a:t>
            </a:r>
            <a:r>
              <a:rPr sz="2400" spc="15" dirty="0">
                <a:latin typeface="Arial"/>
                <a:cs typeface="Arial"/>
              </a:rPr>
              <a:t> </a:t>
            </a:r>
            <a:r>
              <a:rPr sz="2400" spc="0" dirty="0">
                <a:latin typeface="Arial"/>
                <a:cs typeface="Arial"/>
              </a:rPr>
              <a:t>for data</a:t>
            </a:r>
            <a:r>
              <a:rPr sz="2400" spc="-1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voice</a:t>
            </a:r>
            <a:r>
              <a:rPr sz="2400" spc="5" dirty="0">
                <a:latin typeface="Arial"/>
                <a:cs typeface="Arial"/>
              </a:rPr>
              <a:t> </a:t>
            </a:r>
            <a:r>
              <a:rPr sz="2400" spc="0" dirty="0">
                <a:latin typeface="Arial"/>
                <a:cs typeface="Arial"/>
              </a:rPr>
              <a:t>app</a:t>
            </a:r>
            <a:r>
              <a:rPr sz="2400" spc="-10" dirty="0">
                <a:latin typeface="Arial"/>
                <a:cs typeface="Arial"/>
              </a:rPr>
              <a:t>l</a:t>
            </a:r>
            <a:r>
              <a:rPr sz="2400" spc="0" dirty="0">
                <a:latin typeface="Arial"/>
                <a:cs typeface="Arial"/>
              </a:rPr>
              <a:t>icati</a:t>
            </a:r>
            <a:r>
              <a:rPr sz="2400" spc="-10" dirty="0">
                <a:latin typeface="Arial"/>
                <a:cs typeface="Arial"/>
              </a:rPr>
              <a:t>o</a:t>
            </a:r>
            <a:r>
              <a:rPr sz="2400" spc="0" dirty="0">
                <a:latin typeface="Arial"/>
                <a:cs typeface="Arial"/>
              </a:rPr>
              <a:t>ns</a:t>
            </a:r>
            <a:endParaRPr sz="2400">
              <a:latin typeface="Arial"/>
              <a:cs typeface="Arial"/>
            </a:endParaRPr>
          </a:p>
          <a:p>
            <a:pPr>
              <a:lnSpc>
                <a:spcPts val="550"/>
              </a:lnSpc>
              <a:spcBef>
                <a:spcPts val="25"/>
              </a:spcBef>
            </a:pPr>
            <a:endParaRPr sz="550"/>
          </a:p>
          <a:p>
            <a:pPr marL="355600" marR="328295" indent="-343535">
              <a:lnSpc>
                <a:spcPct val="100000"/>
              </a:lnSpc>
              <a:buFont typeface="Arial"/>
              <a:buChar char="•"/>
              <a:tabLst>
                <a:tab pos="355600" algn="l"/>
              </a:tabLst>
            </a:pPr>
            <a:r>
              <a:rPr sz="2400" dirty="0">
                <a:latin typeface="Arial"/>
                <a:cs typeface="Arial"/>
              </a:rPr>
              <a:t>Ope</a:t>
            </a:r>
            <a:r>
              <a:rPr sz="2400" spc="5" dirty="0">
                <a:latin typeface="Arial"/>
                <a:cs typeface="Arial"/>
              </a:rPr>
              <a:t>r</a:t>
            </a:r>
            <a:r>
              <a:rPr sz="2400" spc="0" dirty="0">
                <a:latin typeface="Arial"/>
                <a:cs typeface="Arial"/>
              </a:rPr>
              <a:t>ates </a:t>
            </a:r>
            <a:r>
              <a:rPr sz="2400" spc="-15" dirty="0">
                <a:latin typeface="Arial"/>
                <a:cs typeface="Arial"/>
              </a:rPr>
              <a:t>i</a:t>
            </a:r>
            <a:r>
              <a:rPr sz="2400" spc="0" dirty="0">
                <a:latin typeface="Arial"/>
                <a:cs typeface="Arial"/>
              </a:rPr>
              <a:t>n</a:t>
            </a:r>
            <a:r>
              <a:rPr sz="2400" spc="10" dirty="0">
                <a:latin typeface="Arial"/>
                <a:cs typeface="Arial"/>
              </a:rPr>
              <a:t> </a:t>
            </a:r>
            <a:r>
              <a:rPr sz="2400" spc="0" dirty="0">
                <a:latin typeface="Arial"/>
                <a:cs typeface="Arial"/>
              </a:rPr>
              <a:t>the unl</a:t>
            </a:r>
            <a:r>
              <a:rPr sz="2400" spc="-15" dirty="0">
                <a:latin typeface="Arial"/>
                <a:cs typeface="Arial"/>
              </a:rPr>
              <a:t>i</a:t>
            </a:r>
            <a:r>
              <a:rPr sz="2400" spc="0" dirty="0">
                <a:latin typeface="Arial"/>
                <a:cs typeface="Arial"/>
              </a:rPr>
              <a:t>censed</a:t>
            </a:r>
            <a:r>
              <a:rPr sz="2400" spc="40" dirty="0">
                <a:latin typeface="Arial"/>
                <a:cs typeface="Arial"/>
              </a:rPr>
              <a:t> </a:t>
            </a:r>
            <a:r>
              <a:rPr sz="2400" spc="0" dirty="0">
                <a:latin typeface="Arial"/>
                <a:cs typeface="Arial"/>
              </a:rPr>
              <a:t>industria</a:t>
            </a:r>
            <a:r>
              <a:rPr sz="2400" spc="-10" dirty="0">
                <a:latin typeface="Arial"/>
                <a:cs typeface="Arial"/>
              </a:rPr>
              <a:t>l</a:t>
            </a:r>
            <a:r>
              <a:rPr sz="2400" spc="0" dirty="0">
                <a:latin typeface="Arial"/>
                <a:cs typeface="Arial"/>
              </a:rPr>
              <a:t>,</a:t>
            </a:r>
            <a:r>
              <a:rPr sz="2400" spc="30" dirty="0">
                <a:latin typeface="Arial"/>
                <a:cs typeface="Arial"/>
              </a:rPr>
              <a:t> </a:t>
            </a:r>
            <a:r>
              <a:rPr sz="2400" spc="0" dirty="0">
                <a:latin typeface="Arial"/>
                <a:cs typeface="Arial"/>
              </a:rPr>
              <a:t>scientific</a:t>
            </a:r>
            <a:r>
              <a:rPr sz="2400" spc="15" dirty="0">
                <a:latin typeface="Arial"/>
                <a:cs typeface="Arial"/>
              </a:rPr>
              <a:t> </a:t>
            </a:r>
            <a:r>
              <a:rPr sz="2400" spc="0" dirty="0">
                <a:latin typeface="Arial"/>
                <a:cs typeface="Arial"/>
              </a:rPr>
              <a:t>and medical</a:t>
            </a:r>
            <a:r>
              <a:rPr sz="2400" spc="15" dirty="0">
                <a:latin typeface="Arial"/>
                <a:cs typeface="Arial"/>
              </a:rPr>
              <a:t> </a:t>
            </a:r>
            <a:r>
              <a:rPr sz="2400" spc="0" dirty="0">
                <a:latin typeface="Arial"/>
                <a:cs typeface="Arial"/>
              </a:rPr>
              <a:t>(</a:t>
            </a:r>
            <a:r>
              <a:rPr sz="2400" spc="5" dirty="0">
                <a:latin typeface="Arial"/>
                <a:cs typeface="Arial"/>
              </a:rPr>
              <a:t>I</a:t>
            </a:r>
            <a:r>
              <a:rPr sz="2400" spc="0" dirty="0">
                <a:latin typeface="Arial"/>
                <a:cs typeface="Arial"/>
              </a:rPr>
              <a:t>SM)</a:t>
            </a:r>
            <a:r>
              <a:rPr sz="2400" spc="-15" dirty="0">
                <a:latin typeface="Arial"/>
                <a:cs typeface="Arial"/>
              </a:rPr>
              <a:t> </a:t>
            </a:r>
            <a:r>
              <a:rPr sz="2400" spc="0" dirty="0">
                <a:latin typeface="Arial"/>
                <a:cs typeface="Arial"/>
              </a:rPr>
              <a:t>band</a:t>
            </a:r>
            <a:r>
              <a:rPr sz="2400" spc="10" dirty="0">
                <a:latin typeface="Arial"/>
                <a:cs typeface="Arial"/>
              </a:rPr>
              <a:t> </a:t>
            </a:r>
            <a:r>
              <a:rPr sz="2400" spc="0" dirty="0">
                <a:latin typeface="Arial"/>
                <a:cs typeface="Arial"/>
              </a:rPr>
              <a:t>at 2.4 to </a:t>
            </a:r>
            <a:r>
              <a:rPr sz="2400" spc="-10" dirty="0">
                <a:latin typeface="Arial"/>
                <a:cs typeface="Arial"/>
              </a:rPr>
              <a:t>2</a:t>
            </a:r>
            <a:r>
              <a:rPr sz="2400" spc="0" dirty="0">
                <a:latin typeface="Arial"/>
                <a:cs typeface="Arial"/>
              </a:rPr>
              <a:t>.485</a:t>
            </a:r>
            <a:r>
              <a:rPr sz="2400" spc="5" dirty="0">
                <a:latin typeface="Arial"/>
                <a:cs typeface="Arial"/>
              </a:rPr>
              <a:t> </a:t>
            </a:r>
            <a:r>
              <a:rPr sz="2400" spc="0" dirty="0">
                <a:latin typeface="Arial"/>
                <a:cs typeface="Arial"/>
              </a:rPr>
              <a:t>GHz,</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Uses spread</a:t>
            </a:r>
            <a:r>
              <a:rPr sz="2400" spc="10" dirty="0">
                <a:latin typeface="Arial"/>
                <a:cs typeface="Arial"/>
              </a:rPr>
              <a:t> </a:t>
            </a:r>
            <a:r>
              <a:rPr sz="2400" spc="0" dirty="0">
                <a:latin typeface="Arial"/>
                <a:cs typeface="Arial"/>
              </a:rPr>
              <a:t>spec</a:t>
            </a:r>
            <a:r>
              <a:rPr sz="2400" spc="5" dirty="0">
                <a:latin typeface="Arial"/>
                <a:cs typeface="Arial"/>
              </a:rPr>
              <a:t>t</a:t>
            </a:r>
            <a:r>
              <a:rPr sz="2400" spc="0" dirty="0">
                <a:latin typeface="Arial"/>
                <a:cs typeface="Arial"/>
              </a:rPr>
              <a:t>ru</a:t>
            </a:r>
            <a:r>
              <a:rPr sz="2400" spc="5" dirty="0">
                <a:latin typeface="Arial"/>
                <a:cs typeface="Arial"/>
              </a:rPr>
              <a:t>m</a:t>
            </a:r>
            <a:r>
              <a:rPr sz="2400" spc="0" dirty="0">
                <a:latin typeface="Arial"/>
                <a:cs typeface="Arial"/>
              </a:rPr>
              <a:t>, frequency</a:t>
            </a:r>
            <a:r>
              <a:rPr sz="2400" spc="5" dirty="0">
                <a:latin typeface="Arial"/>
                <a:cs typeface="Arial"/>
              </a:rPr>
              <a:t> </a:t>
            </a:r>
            <a:r>
              <a:rPr sz="2400" spc="0" dirty="0">
                <a:latin typeface="Arial"/>
                <a:cs typeface="Arial"/>
              </a:rPr>
              <a:t>hopping,</a:t>
            </a:r>
            <a:endParaRPr sz="2400">
              <a:latin typeface="Arial"/>
              <a:cs typeface="Arial"/>
            </a:endParaRPr>
          </a:p>
          <a:p>
            <a:pPr lvl="1">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ful</a:t>
            </a:r>
            <a:r>
              <a:rPr sz="2400" spc="-15" dirty="0">
                <a:latin typeface="Arial"/>
                <a:cs typeface="Arial"/>
              </a:rPr>
              <a:t>l</a:t>
            </a:r>
            <a:r>
              <a:rPr sz="2400" spc="0" dirty="0">
                <a:latin typeface="Arial"/>
                <a:cs typeface="Arial"/>
              </a:rPr>
              <a:t>-dup</a:t>
            </a:r>
            <a:r>
              <a:rPr sz="2400" spc="-10" dirty="0">
                <a:latin typeface="Arial"/>
                <a:cs typeface="Arial"/>
              </a:rPr>
              <a:t>l</a:t>
            </a:r>
            <a:r>
              <a:rPr sz="2400" spc="0" dirty="0">
                <a:latin typeface="Arial"/>
                <a:cs typeface="Arial"/>
              </a:rPr>
              <a:t>ex</a:t>
            </a:r>
            <a:r>
              <a:rPr sz="2400" spc="35" dirty="0">
                <a:latin typeface="Arial"/>
                <a:cs typeface="Arial"/>
              </a:rPr>
              <a:t> </a:t>
            </a:r>
            <a:r>
              <a:rPr sz="2400" spc="0" dirty="0">
                <a:latin typeface="Arial"/>
                <a:cs typeface="Arial"/>
              </a:rPr>
              <a:t>sign</a:t>
            </a:r>
            <a:r>
              <a:rPr sz="2400" spc="-10" dirty="0">
                <a:latin typeface="Arial"/>
                <a:cs typeface="Arial"/>
              </a:rPr>
              <a:t>a</a:t>
            </a:r>
            <a:r>
              <a:rPr sz="2400" spc="0" dirty="0">
                <a:latin typeface="Arial"/>
                <a:cs typeface="Arial"/>
              </a:rPr>
              <a:t>l</a:t>
            </a:r>
            <a:r>
              <a:rPr sz="2400" spc="15" dirty="0">
                <a:latin typeface="Arial"/>
                <a:cs typeface="Arial"/>
              </a:rPr>
              <a:t> </a:t>
            </a:r>
            <a:r>
              <a:rPr sz="2400" spc="0" dirty="0">
                <a:latin typeface="Arial"/>
                <a:cs typeface="Arial"/>
              </a:rPr>
              <a:t>at a</a:t>
            </a:r>
            <a:r>
              <a:rPr sz="2400" spc="-15" dirty="0">
                <a:latin typeface="Arial"/>
                <a:cs typeface="Arial"/>
              </a:rPr>
              <a:t> </a:t>
            </a:r>
            <a:r>
              <a:rPr sz="2400" spc="0" dirty="0">
                <a:latin typeface="Arial"/>
                <a:cs typeface="Arial"/>
              </a:rPr>
              <a:t>nominal</a:t>
            </a:r>
            <a:r>
              <a:rPr sz="2400" spc="25" dirty="0">
                <a:latin typeface="Arial"/>
                <a:cs typeface="Arial"/>
              </a:rPr>
              <a:t> </a:t>
            </a:r>
            <a:r>
              <a:rPr sz="2400" spc="0" dirty="0">
                <a:latin typeface="Arial"/>
                <a:cs typeface="Arial"/>
              </a:rPr>
              <a:t>rate of</a:t>
            </a:r>
            <a:r>
              <a:rPr sz="2400" spc="-10" dirty="0">
                <a:latin typeface="Arial"/>
                <a:cs typeface="Arial"/>
              </a:rPr>
              <a:t> </a:t>
            </a:r>
            <a:r>
              <a:rPr sz="2400" spc="0" dirty="0">
                <a:latin typeface="Arial"/>
                <a:cs typeface="Arial"/>
              </a:rPr>
              <a:t>1600</a:t>
            </a:r>
            <a:endParaRPr sz="2400">
              <a:latin typeface="Arial"/>
              <a:cs typeface="Arial"/>
            </a:endParaRPr>
          </a:p>
          <a:p>
            <a:pPr marL="756285">
              <a:lnSpc>
                <a:spcPct val="100000"/>
              </a:lnSpc>
            </a:pPr>
            <a:r>
              <a:rPr sz="2400" dirty="0">
                <a:latin typeface="Arial"/>
                <a:cs typeface="Arial"/>
              </a:rPr>
              <a:t>hops/</a:t>
            </a:r>
            <a:r>
              <a:rPr sz="2400" spc="5" dirty="0">
                <a:latin typeface="Arial"/>
                <a:cs typeface="Arial"/>
              </a:rPr>
              <a:t>s</a:t>
            </a:r>
            <a:r>
              <a:rPr sz="2400" spc="0" dirty="0">
                <a:latin typeface="Arial"/>
                <a:cs typeface="Arial"/>
              </a:rPr>
              <a:t>ec.</a:t>
            </a:r>
            <a:endParaRPr sz="2400">
              <a:latin typeface="Arial"/>
              <a:cs typeface="Arial"/>
            </a:endParaRPr>
          </a:p>
          <a:p>
            <a:pPr>
              <a:lnSpc>
                <a:spcPts val="550"/>
              </a:lnSpc>
              <a:spcBef>
                <a:spcPts val="23"/>
              </a:spcBef>
            </a:pPr>
            <a:endParaRPr sz="550"/>
          </a:p>
          <a:p>
            <a:pPr marL="756285" marR="12700" lvl="1" indent="-287020">
              <a:lnSpc>
                <a:spcPct val="100099"/>
              </a:lnSpc>
              <a:buFont typeface="Arial"/>
              <a:buChar char="–"/>
              <a:tabLst>
                <a:tab pos="756285" algn="l"/>
              </a:tabLst>
            </a:pPr>
            <a:r>
              <a:rPr sz="2400" spc="0" dirty="0">
                <a:latin typeface="Arial"/>
                <a:cs typeface="Arial"/>
              </a:rPr>
              <a:t>Uses adaptive</a:t>
            </a:r>
            <a:r>
              <a:rPr sz="2400" spc="25" dirty="0">
                <a:latin typeface="Arial"/>
                <a:cs typeface="Arial"/>
              </a:rPr>
              <a:t> </a:t>
            </a:r>
            <a:r>
              <a:rPr sz="2400" spc="0" dirty="0">
                <a:latin typeface="Arial"/>
                <a:cs typeface="Arial"/>
              </a:rPr>
              <a:t>f</a:t>
            </a:r>
            <a:r>
              <a:rPr sz="2400" spc="5" dirty="0">
                <a:latin typeface="Arial"/>
                <a:cs typeface="Arial"/>
              </a:rPr>
              <a:t>r</a:t>
            </a:r>
            <a:r>
              <a:rPr sz="2400" spc="0" dirty="0">
                <a:latin typeface="Arial"/>
                <a:cs typeface="Arial"/>
              </a:rPr>
              <a:t>equency</a:t>
            </a:r>
            <a:r>
              <a:rPr sz="2400" spc="5" dirty="0">
                <a:latin typeface="Arial"/>
                <a:cs typeface="Arial"/>
              </a:rPr>
              <a:t> </a:t>
            </a:r>
            <a:r>
              <a:rPr sz="2400" spc="0" dirty="0">
                <a:latin typeface="Arial"/>
                <a:cs typeface="Arial"/>
              </a:rPr>
              <a:t>hopping</a:t>
            </a:r>
            <a:r>
              <a:rPr sz="2400" spc="30" dirty="0">
                <a:latin typeface="Arial"/>
                <a:cs typeface="Arial"/>
              </a:rPr>
              <a:t> </a:t>
            </a:r>
            <a:r>
              <a:rPr sz="2400" spc="0" dirty="0">
                <a:latin typeface="Arial"/>
                <a:cs typeface="Arial"/>
              </a:rPr>
              <a:t>(AFH)</a:t>
            </a:r>
            <a:r>
              <a:rPr sz="2400" spc="5" dirty="0">
                <a:latin typeface="Arial"/>
                <a:cs typeface="Arial"/>
              </a:rPr>
              <a:t> </a:t>
            </a:r>
            <a:r>
              <a:rPr sz="2400" spc="0" dirty="0">
                <a:latin typeface="Arial"/>
                <a:cs typeface="Arial"/>
              </a:rPr>
              <a:t>to reduce inter</a:t>
            </a:r>
            <a:r>
              <a:rPr sz="2400" spc="5" dirty="0">
                <a:latin typeface="Arial"/>
                <a:cs typeface="Arial"/>
              </a:rPr>
              <a:t>f</a:t>
            </a:r>
            <a:r>
              <a:rPr sz="2400" spc="0" dirty="0">
                <a:latin typeface="Arial"/>
                <a:cs typeface="Arial"/>
              </a:rPr>
              <a:t>erence</a:t>
            </a:r>
            <a:r>
              <a:rPr sz="2400" spc="10" dirty="0">
                <a:latin typeface="Arial"/>
                <a:cs typeface="Arial"/>
              </a:rPr>
              <a:t> </a:t>
            </a:r>
            <a:r>
              <a:rPr sz="2400" spc="0" dirty="0">
                <a:latin typeface="Arial"/>
                <a:cs typeface="Arial"/>
              </a:rPr>
              <a:t>between</a:t>
            </a:r>
            <a:r>
              <a:rPr sz="2400" spc="15" dirty="0">
                <a:latin typeface="Arial"/>
                <a:cs typeface="Arial"/>
              </a:rPr>
              <a:t> </a:t>
            </a:r>
            <a:r>
              <a:rPr sz="2400" spc="0" dirty="0">
                <a:latin typeface="Arial"/>
                <a:cs typeface="Arial"/>
              </a:rPr>
              <a:t>wireless</a:t>
            </a:r>
            <a:r>
              <a:rPr sz="2400" spc="20" dirty="0">
                <a:latin typeface="Arial"/>
                <a:cs typeface="Arial"/>
              </a:rPr>
              <a:t> </a:t>
            </a:r>
            <a:r>
              <a:rPr sz="2400" spc="0" dirty="0">
                <a:latin typeface="Arial"/>
                <a:cs typeface="Arial"/>
              </a:rPr>
              <a:t>technolog</a:t>
            </a:r>
            <a:r>
              <a:rPr sz="2400" spc="-10" dirty="0">
                <a:latin typeface="Arial"/>
                <a:cs typeface="Arial"/>
              </a:rPr>
              <a:t>i</a:t>
            </a:r>
            <a:r>
              <a:rPr sz="2400" spc="0" dirty="0">
                <a:latin typeface="Arial"/>
                <a:cs typeface="Arial"/>
              </a:rPr>
              <a:t>es sharing</a:t>
            </a:r>
            <a:r>
              <a:rPr sz="2400" spc="5" dirty="0">
                <a:latin typeface="Arial"/>
                <a:cs typeface="Arial"/>
              </a:rPr>
              <a:t> </a:t>
            </a:r>
            <a:r>
              <a:rPr sz="2400" spc="0" dirty="0">
                <a:latin typeface="Arial"/>
                <a:cs typeface="Arial"/>
              </a:rPr>
              <a:t>the 2.4</a:t>
            </a:r>
            <a:r>
              <a:rPr sz="2400" spc="-10" dirty="0">
                <a:latin typeface="Arial"/>
                <a:cs typeface="Arial"/>
              </a:rPr>
              <a:t> </a:t>
            </a:r>
            <a:r>
              <a:rPr sz="2400" spc="0" dirty="0">
                <a:latin typeface="Arial"/>
                <a:cs typeface="Arial"/>
              </a:rPr>
              <a:t>GHz spectrum.</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8741" y="742441"/>
            <a:ext cx="4904740" cy="544195"/>
          </a:xfrm>
          <a:prstGeom prst="rect">
            <a:avLst/>
          </a:prstGeom>
        </p:spPr>
        <p:txBody>
          <a:bodyPr vert="horz" wrap="square" lIns="0" tIns="0" rIns="0" bIns="0" rtlCol="0">
            <a:noAutofit/>
          </a:bodyPr>
          <a:lstStyle/>
          <a:p>
            <a:pPr marL="12700">
              <a:lnSpc>
                <a:spcPts val="4285"/>
              </a:lnSpc>
              <a:tabLst>
                <a:tab pos="2071370" algn="l"/>
              </a:tabLst>
            </a:pPr>
            <a:r>
              <a:rPr sz="3600" dirty="0">
                <a:solidFill>
                  <a:srgbClr val="116B8F"/>
                </a:solidFill>
                <a:latin typeface="Arial"/>
                <a:cs typeface="Arial"/>
              </a:rPr>
              <a:t>Bluetooth	</a:t>
            </a:r>
            <a:r>
              <a:rPr sz="3600" spc="-15" dirty="0">
                <a:solidFill>
                  <a:srgbClr val="116B8F"/>
                </a:solidFill>
                <a:latin typeface="Arial"/>
                <a:cs typeface="Arial"/>
              </a:rPr>
              <a:t>S</a:t>
            </a:r>
            <a:r>
              <a:rPr sz="3600" spc="0" dirty="0">
                <a:solidFill>
                  <a:srgbClr val="116B8F"/>
                </a:solidFill>
                <a:latin typeface="Arial"/>
                <a:cs typeface="Arial"/>
              </a:rPr>
              <a:t>pecific</a:t>
            </a:r>
            <a:r>
              <a:rPr sz="3600" spc="5" dirty="0">
                <a:solidFill>
                  <a:srgbClr val="116B8F"/>
                </a:solidFill>
                <a:latin typeface="Arial"/>
                <a:cs typeface="Arial"/>
              </a:rPr>
              <a:t>a</a:t>
            </a:r>
            <a:r>
              <a:rPr sz="3600" spc="0" dirty="0">
                <a:solidFill>
                  <a:srgbClr val="116B8F"/>
                </a:solidFill>
                <a:latin typeface="Arial"/>
                <a:cs typeface="Arial"/>
              </a:rPr>
              <a:t>tions</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151</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01978"/>
            <a:ext cx="7594600" cy="457009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The ope</a:t>
            </a:r>
            <a:r>
              <a:rPr sz="2400" spc="5" dirty="0">
                <a:latin typeface="Arial"/>
                <a:cs typeface="Arial"/>
              </a:rPr>
              <a:t>r</a:t>
            </a:r>
            <a:r>
              <a:rPr sz="2400" spc="0" dirty="0">
                <a:latin typeface="Arial"/>
                <a:cs typeface="Arial"/>
              </a:rPr>
              <a:t>ating</a:t>
            </a:r>
            <a:r>
              <a:rPr sz="2400" spc="25" dirty="0">
                <a:latin typeface="Arial"/>
                <a:cs typeface="Arial"/>
              </a:rPr>
              <a:t> </a:t>
            </a:r>
            <a:r>
              <a:rPr sz="2400" spc="0" dirty="0">
                <a:latin typeface="Arial"/>
                <a:cs typeface="Arial"/>
              </a:rPr>
              <a:t>range</a:t>
            </a:r>
            <a:r>
              <a:rPr sz="2400" spc="5" dirty="0">
                <a:latin typeface="Arial"/>
                <a:cs typeface="Arial"/>
              </a:rPr>
              <a:t> </a:t>
            </a:r>
            <a:r>
              <a:rPr sz="2400" spc="0" dirty="0">
                <a:latin typeface="Arial"/>
                <a:cs typeface="Arial"/>
              </a:rPr>
              <a:t>depends</a:t>
            </a:r>
            <a:r>
              <a:rPr sz="2400" spc="25" dirty="0">
                <a:latin typeface="Arial"/>
                <a:cs typeface="Arial"/>
              </a:rPr>
              <a:t> </a:t>
            </a:r>
            <a:r>
              <a:rPr sz="2400" spc="0" dirty="0">
                <a:latin typeface="Arial"/>
                <a:cs typeface="Arial"/>
              </a:rPr>
              <a:t>on </a:t>
            </a:r>
            <a:r>
              <a:rPr sz="2400" spc="5" dirty="0">
                <a:latin typeface="Arial"/>
                <a:cs typeface="Arial"/>
              </a:rPr>
              <a:t>t</a:t>
            </a:r>
            <a:r>
              <a:rPr sz="2400" spc="0" dirty="0">
                <a:latin typeface="Arial"/>
                <a:cs typeface="Arial"/>
              </a:rPr>
              <a:t>he device</a:t>
            </a:r>
            <a:r>
              <a:rPr sz="2400" spc="10" dirty="0">
                <a:latin typeface="Arial"/>
                <a:cs typeface="Arial"/>
              </a:rPr>
              <a:t> </a:t>
            </a:r>
            <a:r>
              <a:rPr sz="2400" spc="0" dirty="0">
                <a:latin typeface="Arial"/>
                <a:cs typeface="Arial"/>
              </a:rPr>
              <a:t>class:</a:t>
            </a:r>
            <a:endParaRPr sz="2400" dirty="0">
              <a:latin typeface="Arial"/>
              <a:cs typeface="Arial"/>
            </a:endParaRPr>
          </a:p>
          <a:p>
            <a:pPr marL="756285" lvl="1" indent="-287020">
              <a:lnSpc>
                <a:spcPct val="100000"/>
              </a:lnSpc>
              <a:spcBef>
                <a:spcPts val="290"/>
              </a:spcBef>
              <a:buFont typeface="Arial"/>
              <a:buChar char="–"/>
              <a:tabLst>
                <a:tab pos="756285" algn="l"/>
              </a:tabLst>
            </a:pPr>
            <a:r>
              <a:rPr sz="2400" spc="0" dirty="0">
                <a:latin typeface="Arial"/>
                <a:cs typeface="Arial"/>
              </a:rPr>
              <a:t>C</a:t>
            </a:r>
            <a:r>
              <a:rPr sz="2400" spc="-10" dirty="0">
                <a:latin typeface="Arial"/>
                <a:cs typeface="Arial"/>
              </a:rPr>
              <a:t>l</a:t>
            </a:r>
            <a:r>
              <a:rPr sz="2400" spc="0" dirty="0">
                <a:latin typeface="Arial"/>
                <a:cs typeface="Arial"/>
              </a:rPr>
              <a:t>ass</a:t>
            </a:r>
            <a:r>
              <a:rPr sz="2400" spc="15" dirty="0">
                <a:latin typeface="Arial"/>
                <a:cs typeface="Arial"/>
              </a:rPr>
              <a:t> </a:t>
            </a:r>
            <a:r>
              <a:rPr sz="2400" spc="0" dirty="0">
                <a:latin typeface="Arial"/>
                <a:cs typeface="Arial"/>
              </a:rPr>
              <a:t>3 radios</a:t>
            </a:r>
            <a:r>
              <a:rPr sz="2400" spc="-5" dirty="0">
                <a:latin typeface="Arial"/>
                <a:cs typeface="Arial"/>
              </a:rPr>
              <a:t> </a:t>
            </a:r>
            <a:r>
              <a:rPr sz="2400" spc="0" dirty="0">
                <a:latin typeface="Arial"/>
                <a:cs typeface="Arial"/>
              </a:rPr>
              <a:t>– have a range</a:t>
            </a:r>
            <a:r>
              <a:rPr sz="2400" spc="5" dirty="0">
                <a:latin typeface="Arial"/>
                <a:cs typeface="Arial"/>
              </a:rPr>
              <a:t> </a:t>
            </a:r>
            <a:r>
              <a:rPr sz="2400" spc="0" dirty="0">
                <a:latin typeface="Arial"/>
                <a:cs typeface="Arial"/>
              </a:rPr>
              <a:t>of</a:t>
            </a:r>
            <a:r>
              <a:rPr sz="2400" spc="-20" dirty="0">
                <a:latin typeface="Arial"/>
                <a:cs typeface="Arial"/>
              </a:rPr>
              <a:t> </a:t>
            </a:r>
            <a:r>
              <a:rPr sz="2400" spc="0" dirty="0">
                <a:latin typeface="Arial"/>
                <a:cs typeface="Arial"/>
              </a:rPr>
              <a:t>up</a:t>
            </a:r>
            <a:r>
              <a:rPr sz="2400" spc="10" dirty="0">
                <a:latin typeface="Arial"/>
                <a:cs typeface="Arial"/>
              </a:rPr>
              <a:t> </a:t>
            </a:r>
            <a:r>
              <a:rPr sz="2400" spc="0" dirty="0">
                <a:latin typeface="Arial"/>
                <a:cs typeface="Arial"/>
              </a:rPr>
              <a:t>to</a:t>
            </a:r>
            <a:r>
              <a:rPr sz="2400" spc="-20" dirty="0">
                <a:latin typeface="Arial"/>
                <a:cs typeface="Arial"/>
              </a:rPr>
              <a:t> </a:t>
            </a:r>
            <a:r>
              <a:rPr sz="2400" spc="0" dirty="0">
                <a:latin typeface="Arial"/>
                <a:cs typeface="Arial"/>
              </a:rPr>
              <a:t>1 meter</a:t>
            </a:r>
            <a:endParaRPr sz="2400" dirty="0">
              <a:latin typeface="Arial"/>
              <a:cs typeface="Arial"/>
            </a:endParaRPr>
          </a:p>
          <a:p>
            <a:pPr lvl="1">
              <a:lnSpc>
                <a:spcPts val="600"/>
              </a:lnSpc>
              <a:spcBef>
                <a:spcPts val="15"/>
              </a:spcBef>
              <a:buFont typeface="Arial"/>
              <a:buChar char="–"/>
            </a:pPr>
            <a:endParaRPr sz="600" dirty="0"/>
          </a:p>
          <a:p>
            <a:pPr marL="756285" marR="275590" lvl="1" indent="-287020">
              <a:lnSpc>
                <a:spcPts val="2590"/>
              </a:lnSpc>
              <a:buFont typeface="Arial"/>
              <a:buChar char="–"/>
              <a:tabLst>
                <a:tab pos="756285" algn="l"/>
              </a:tabLst>
            </a:pPr>
            <a:r>
              <a:rPr sz="2400" spc="0" dirty="0">
                <a:latin typeface="Arial"/>
                <a:cs typeface="Arial"/>
              </a:rPr>
              <a:t>Cl</a:t>
            </a:r>
            <a:r>
              <a:rPr sz="2400" spc="-10" dirty="0">
                <a:latin typeface="Arial"/>
                <a:cs typeface="Arial"/>
              </a:rPr>
              <a:t>a</a:t>
            </a:r>
            <a:r>
              <a:rPr sz="2400" spc="0" dirty="0">
                <a:latin typeface="Arial"/>
                <a:cs typeface="Arial"/>
              </a:rPr>
              <a:t>ss</a:t>
            </a:r>
            <a:r>
              <a:rPr sz="2400" spc="15" dirty="0">
                <a:latin typeface="Arial"/>
                <a:cs typeface="Arial"/>
              </a:rPr>
              <a:t> </a:t>
            </a:r>
            <a:r>
              <a:rPr sz="2400" spc="0" dirty="0">
                <a:latin typeface="Arial"/>
                <a:cs typeface="Arial"/>
              </a:rPr>
              <a:t>2 </a:t>
            </a:r>
            <a:r>
              <a:rPr sz="2400" spc="5" dirty="0">
                <a:latin typeface="Arial"/>
                <a:cs typeface="Arial"/>
              </a:rPr>
              <a:t>r</a:t>
            </a:r>
            <a:r>
              <a:rPr sz="2400" spc="0" dirty="0">
                <a:latin typeface="Arial"/>
                <a:cs typeface="Arial"/>
              </a:rPr>
              <a:t>adios – most</a:t>
            </a:r>
            <a:r>
              <a:rPr sz="2400" spc="-1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monly</a:t>
            </a:r>
            <a:r>
              <a:rPr sz="2400" spc="10" dirty="0">
                <a:latin typeface="Arial"/>
                <a:cs typeface="Arial"/>
              </a:rPr>
              <a:t> </a:t>
            </a:r>
            <a:r>
              <a:rPr sz="2400" spc="0" dirty="0">
                <a:latin typeface="Arial"/>
                <a:cs typeface="Arial"/>
              </a:rPr>
              <a:t>found</a:t>
            </a:r>
            <a:r>
              <a:rPr sz="2400" spc="5"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 devices</a:t>
            </a:r>
            <a:r>
              <a:rPr sz="2400" spc="5" dirty="0">
                <a:latin typeface="Arial"/>
                <a:cs typeface="Arial"/>
              </a:rPr>
              <a:t> </a:t>
            </a:r>
            <a:r>
              <a:rPr sz="2400" spc="0" dirty="0">
                <a:latin typeface="Arial"/>
                <a:cs typeface="Arial"/>
              </a:rPr>
              <a:t>– have</a:t>
            </a:r>
            <a:r>
              <a:rPr sz="2400" spc="15" dirty="0">
                <a:latin typeface="Arial"/>
                <a:cs typeface="Arial"/>
              </a:rPr>
              <a:t> </a:t>
            </a:r>
            <a:r>
              <a:rPr sz="2400" spc="0" dirty="0">
                <a:latin typeface="Arial"/>
                <a:cs typeface="Arial"/>
              </a:rPr>
              <a:t>a</a:t>
            </a:r>
            <a:r>
              <a:rPr sz="2400" spc="-10" dirty="0">
                <a:latin typeface="Arial"/>
                <a:cs typeface="Arial"/>
              </a:rPr>
              <a:t> </a:t>
            </a:r>
            <a:r>
              <a:rPr sz="2400" spc="0" dirty="0">
                <a:latin typeface="Arial"/>
                <a:cs typeface="Arial"/>
              </a:rPr>
              <a:t>range</a:t>
            </a:r>
            <a:r>
              <a:rPr sz="2400" spc="15" dirty="0">
                <a:latin typeface="Arial"/>
                <a:cs typeface="Arial"/>
              </a:rPr>
              <a:t> </a:t>
            </a:r>
            <a:r>
              <a:rPr sz="2400" spc="0" dirty="0">
                <a:latin typeface="Arial"/>
                <a:cs typeface="Arial"/>
              </a:rPr>
              <a:t>of 10 </a:t>
            </a:r>
            <a:r>
              <a:rPr sz="2400" spc="5" dirty="0">
                <a:latin typeface="Arial"/>
                <a:cs typeface="Arial"/>
              </a:rPr>
              <a:t>m</a:t>
            </a:r>
            <a:r>
              <a:rPr sz="2400" spc="0" dirty="0">
                <a:latin typeface="Arial"/>
                <a:cs typeface="Arial"/>
              </a:rPr>
              <a:t>ete</a:t>
            </a:r>
            <a:r>
              <a:rPr sz="2400" spc="5" dirty="0">
                <a:latin typeface="Arial"/>
                <a:cs typeface="Arial"/>
              </a:rPr>
              <a:t>r</a:t>
            </a:r>
            <a:r>
              <a:rPr sz="2400" spc="0" dirty="0">
                <a:latin typeface="Arial"/>
                <a:cs typeface="Arial"/>
              </a:rPr>
              <a:t>s</a:t>
            </a:r>
            <a:endParaRPr sz="2400" dirty="0">
              <a:latin typeface="Arial"/>
              <a:cs typeface="Arial"/>
            </a:endParaRPr>
          </a:p>
          <a:p>
            <a:pPr marL="756285" lvl="1" indent="-287020">
              <a:lnSpc>
                <a:spcPct val="100000"/>
              </a:lnSpc>
              <a:spcBef>
                <a:spcPts val="250"/>
              </a:spcBef>
              <a:buFont typeface="Arial"/>
              <a:buChar char="–"/>
              <a:tabLst>
                <a:tab pos="756285" algn="l"/>
              </a:tabLst>
            </a:pPr>
            <a:r>
              <a:rPr sz="2400" spc="0" dirty="0">
                <a:latin typeface="Arial"/>
                <a:cs typeface="Arial"/>
              </a:rPr>
              <a:t>Cl</a:t>
            </a:r>
            <a:r>
              <a:rPr sz="2400" spc="-10" dirty="0">
                <a:latin typeface="Arial"/>
                <a:cs typeface="Arial"/>
              </a:rPr>
              <a:t>a</a:t>
            </a:r>
            <a:r>
              <a:rPr sz="2400" spc="0" dirty="0">
                <a:latin typeface="Arial"/>
                <a:cs typeface="Arial"/>
              </a:rPr>
              <a:t>ss</a:t>
            </a:r>
            <a:r>
              <a:rPr sz="2400" spc="15" dirty="0">
                <a:latin typeface="Arial"/>
                <a:cs typeface="Arial"/>
              </a:rPr>
              <a:t> </a:t>
            </a:r>
            <a:r>
              <a:rPr sz="2400" spc="0" dirty="0">
                <a:latin typeface="Arial"/>
                <a:cs typeface="Arial"/>
              </a:rPr>
              <a:t>1 </a:t>
            </a:r>
            <a:r>
              <a:rPr sz="2400" spc="5" dirty="0">
                <a:latin typeface="Arial"/>
                <a:cs typeface="Arial"/>
              </a:rPr>
              <a:t>r</a:t>
            </a:r>
            <a:r>
              <a:rPr sz="2400" spc="0" dirty="0">
                <a:latin typeface="Arial"/>
                <a:cs typeface="Arial"/>
              </a:rPr>
              <a:t>adios – used prima</a:t>
            </a:r>
            <a:r>
              <a:rPr sz="2400" spc="5" dirty="0">
                <a:latin typeface="Arial"/>
                <a:cs typeface="Arial"/>
              </a:rPr>
              <a:t>r</a:t>
            </a:r>
            <a:r>
              <a:rPr sz="2400" spc="0" dirty="0">
                <a:latin typeface="Arial"/>
                <a:cs typeface="Arial"/>
              </a:rPr>
              <a:t>i</a:t>
            </a:r>
            <a:r>
              <a:rPr sz="2400" spc="-10" dirty="0">
                <a:latin typeface="Arial"/>
                <a:cs typeface="Arial"/>
              </a:rPr>
              <a:t>l</a:t>
            </a:r>
            <a:r>
              <a:rPr sz="2400" spc="0" dirty="0">
                <a:latin typeface="Arial"/>
                <a:cs typeface="Arial"/>
              </a:rPr>
              <a:t>y</a:t>
            </a:r>
            <a:r>
              <a:rPr sz="2400" spc="25" dirty="0">
                <a:latin typeface="Arial"/>
                <a:cs typeface="Arial"/>
              </a:rPr>
              <a:t> </a:t>
            </a:r>
            <a:r>
              <a:rPr sz="2400" spc="0" dirty="0">
                <a:latin typeface="Arial"/>
                <a:cs typeface="Arial"/>
              </a:rPr>
              <a:t>in industrial</a:t>
            </a:r>
            <a:r>
              <a:rPr sz="2400" spc="20" dirty="0">
                <a:latin typeface="Arial"/>
                <a:cs typeface="Arial"/>
              </a:rPr>
              <a:t> </a:t>
            </a:r>
            <a:r>
              <a:rPr sz="2400" spc="0" dirty="0">
                <a:latin typeface="Arial"/>
                <a:cs typeface="Arial"/>
              </a:rPr>
              <a:t>use</a:t>
            </a:r>
            <a:endParaRPr sz="2400" dirty="0">
              <a:latin typeface="Arial"/>
              <a:cs typeface="Arial"/>
            </a:endParaRPr>
          </a:p>
          <a:p>
            <a:pPr marL="756285">
              <a:lnSpc>
                <a:spcPts val="2590"/>
              </a:lnSpc>
            </a:pPr>
            <a:r>
              <a:rPr sz="2400" dirty="0">
                <a:latin typeface="Arial"/>
                <a:cs typeface="Arial"/>
              </a:rPr>
              <a:t>cases</a:t>
            </a:r>
            <a:r>
              <a:rPr sz="2400" spc="-10" dirty="0">
                <a:latin typeface="Arial"/>
                <a:cs typeface="Arial"/>
              </a:rPr>
              <a:t> </a:t>
            </a:r>
            <a:r>
              <a:rPr sz="2400" spc="0" dirty="0">
                <a:latin typeface="Arial"/>
                <a:cs typeface="Arial"/>
              </a:rPr>
              <a:t>– have a range</a:t>
            </a:r>
            <a:r>
              <a:rPr sz="2400" spc="5" dirty="0">
                <a:latin typeface="Arial"/>
                <a:cs typeface="Arial"/>
              </a:rPr>
              <a:t> </a:t>
            </a:r>
            <a:r>
              <a:rPr sz="2400" spc="0" dirty="0">
                <a:latin typeface="Arial"/>
                <a:cs typeface="Arial"/>
              </a:rPr>
              <a:t>of 1</a:t>
            </a:r>
            <a:r>
              <a:rPr sz="2400" spc="-10" dirty="0">
                <a:latin typeface="Arial"/>
                <a:cs typeface="Arial"/>
              </a:rPr>
              <a:t>0</a:t>
            </a:r>
            <a:r>
              <a:rPr sz="2400" spc="0" dirty="0">
                <a:latin typeface="Arial"/>
                <a:cs typeface="Arial"/>
              </a:rPr>
              <a:t>0 meters</a:t>
            </a:r>
            <a:endParaRPr sz="2400" dirty="0">
              <a:latin typeface="Arial"/>
              <a:cs typeface="Arial"/>
            </a:endParaRPr>
          </a:p>
          <a:p>
            <a:pPr>
              <a:lnSpc>
                <a:spcPts val="600"/>
              </a:lnSpc>
              <a:spcBef>
                <a:spcPts val="17"/>
              </a:spcBef>
            </a:pPr>
            <a:endParaRPr sz="600" dirty="0"/>
          </a:p>
          <a:p>
            <a:pPr marL="355600" marR="12700" indent="-343535">
              <a:lnSpc>
                <a:spcPts val="2590"/>
              </a:lnSpc>
              <a:buFont typeface="Arial"/>
              <a:buChar char="•"/>
              <a:tabLst>
                <a:tab pos="355600" algn="l"/>
              </a:tabLst>
            </a:pPr>
            <a:r>
              <a:rPr sz="2400" dirty="0">
                <a:latin typeface="Arial"/>
                <a:cs typeface="Arial"/>
              </a:rPr>
              <a:t>The </a:t>
            </a:r>
            <a:r>
              <a:rPr sz="2400" spc="5" dirty="0">
                <a:latin typeface="Arial"/>
                <a:cs typeface="Arial"/>
              </a:rPr>
              <a:t>m</a:t>
            </a:r>
            <a:r>
              <a:rPr sz="2400" spc="0" dirty="0">
                <a:latin typeface="Arial"/>
                <a:cs typeface="Arial"/>
              </a:rPr>
              <a:t>ost com</a:t>
            </a:r>
            <a:r>
              <a:rPr sz="2400" spc="5" dirty="0">
                <a:latin typeface="Arial"/>
                <a:cs typeface="Arial"/>
              </a:rPr>
              <a:t>m</a:t>
            </a:r>
            <a:r>
              <a:rPr sz="2400" spc="0" dirty="0">
                <a:latin typeface="Arial"/>
                <a:cs typeface="Arial"/>
              </a:rPr>
              <a:t>only used</a:t>
            </a:r>
            <a:r>
              <a:rPr sz="2400" spc="15" dirty="0">
                <a:latin typeface="Arial"/>
                <a:cs typeface="Arial"/>
              </a:rPr>
              <a:t> </a:t>
            </a:r>
            <a:r>
              <a:rPr sz="2400" spc="0" dirty="0">
                <a:latin typeface="Arial"/>
                <a:cs typeface="Arial"/>
              </a:rPr>
              <a:t>radio</a:t>
            </a:r>
            <a:r>
              <a:rPr sz="2400" spc="10" dirty="0">
                <a:latin typeface="Arial"/>
                <a:cs typeface="Arial"/>
              </a:rPr>
              <a:t> </a:t>
            </a:r>
            <a:r>
              <a:rPr sz="2400" spc="0" dirty="0">
                <a:latin typeface="Arial"/>
                <a:cs typeface="Arial"/>
              </a:rPr>
              <a:t>Cl</a:t>
            </a:r>
            <a:r>
              <a:rPr sz="2400" spc="-10" dirty="0">
                <a:latin typeface="Arial"/>
                <a:cs typeface="Arial"/>
              </a:rPr>
              <a:t>a</a:t>
            </a:r>
            <a:r>
              <a:rPr sz="2400" spc="0" dirty="0">
                <a:latin typeface="Arial"/>
                <a:cs typeface="Arial"/>
              </a:rPr>
              <a:t>ss</a:t>
            </a:r>
            <a:r>
              <a:rPr sz="2400" spc="15" dirty="0">
                <a:latin typeface="Arial"/>
                <a:cs typeface="Arial"/>
              </a:rPr>
              <a:t> </a:t>
            </a:r>
            <a:r>
              <a:rPr sz="2400" spc="0" dirty="0">
                <a:latin typeface="Arial"/>
                <a:cs typeface="Arial"/>
              </a:rPr>
              <a:t>2 uses 2.5 mW of power.</a:t>
            </a:r>
            <a:endParaRPr sz="2400" dirty="0">
              <a:latin typeface="Arial"/>
              <a:cs typeface="Arial"/>
            </a:endParaRPr>
          </a:p>
          <a:p>
            <a:pPr marL="756285" lvl="1" indent="-287020">
              <a:lnSpc>
                <a:spcPct val="100000"/>
              </a:lnSpc>
              <a:spcBef>
                <a:spcPts val="250"/>
              </a:spcBef>
              <a:buFont typeface="Arial"/>
              <a:buChar char="–"/>
              <a:tabLst>
                <a:tab pos="756285" algn="l"/>
                <a:tab pos="2284095" algn="l"/>
              </a:tabLst>
            </a:pPr>
            <a:r>
              <a:rPr sz="2400" spc="0" dirty="0">
                <a:latin typeface="Arial"/>
                <a:cs typeface="Arial"/>
              </a:rPr>
              <a:t>radios</a:t>
            </a:r>
            <a:r>
              <a:rPr sz="2400" spc="15" dirty="0">
                <a:latin typeface="Arial"/>
                <a:cs typeface="Arial"/>
              </a:rPr>
              <a:t> </a:t>
            </a:r>
            <a:r>
              <a:rPr sz="2400" spc="0" dirty="0">
                <a:latin typeface="Arial"/>
                <a:cs typeface="Arial"/>
              </a:rPr>
              <a:t>are	</a:t>
            </a:r>
            <a:r>
              <a:rPr sz="2400" spc="-10" dirty="0">
                <a:latin typeface="Arial"/>
                <a:cs typeface="Arial"/>
              </a:rPr>
              <a:t>p</a:t>
            </a:r>
            <a:r>
              <a:rPr sz="2400" spc="0" dirty="0">
                <a:latin typeface="Arial"/>
                <a:cs typeface="Arial"/>
              </a:rPr>
              <a:t>owered</a:t>
            </a:r>
            <a:r>
              <a:rPr sz="2400" spc="25" dirty="0">
                <a:latin typeface="Arial"/>
                <a:cs typeface="Arial"/>
              </a:rPr>
              <a:t> </a:t>
            </a:r>
            <a:r>
              <a:rPr sz="2400" spc="0" dirty="0">
                <a:latin typeface="Arial"/>
                <a:cs typeface="Arial"/>
              </a:rPr>
              <a:t>down</a:t>
            </a:r>
            <a:r>
              <a:rPr sz="2400" spc="10" dirty="0">
                <a:latin typeface="Arial"/>
                <a:cs typeface="Arial"/>
              </a:rPr>
              <a:t> </a:t>
            </a:r>
            <a:r>
              <a:rPr sz="2400" spc="0" dirty="0">
                <a:latin typeface="Arial"/>
                <a:cs typeface="Arial"/>
              </a:rPr>
              <a:t>when</a:t>
            </a:r>
            <a:r>
              <a:rPr sz="2400" spc="20" dirty="0">
                <a:latin typeface="Arial"/>
                <a:cs typeface="Arial"/>
              </a:rPr>
              <a:t> </a:t>
            </a:r>
            <a:r>
              <a:rPr sz="2400" spc="0" dirty="0">
                <a:latin typeface="Arial"/>
                <a:cs typeface="Arial"/>
              </a:rPr>
              <a:t>inactive</a:t>
            </a:r>
            <a:endParaRPr sz="2400" dirty="0">
              <a:latin typeface="Arial"/>
              <a:cs typeface="Arial"/>
            </a:endParaRPr>
          </a:p>
          <a:p>
            <a:pPr marL="355600" indent="-343535">
              <a:lnSpc>
                <a:spcPct val="100000"/>
              </a:lnSpc>
              <a:spcBef>
                <a:spcPts val="285"/>
              </a:spcBef>
              <a:buFont typeface="Arial"/>
              <a:buChar char="•"/>
              <a:tabLst>
                <a:tab pos="355600" algn="l"/>
              </a:tabLst>
            </a:pPr>
            <a:r>
              <a:rPr sz="2400" dirty="0">
                <a:latin typeface="Arial"/>
                <a:cs typeface="Arial"/>
              </a:rPr>
              <a:t>Data Rate</a:t>
            </a:r>
          </a:p>
          <a:p>
            <a:pPr marL="756285" lvl="1" indent="-287020">
              <a:lnSpc>
                <a:spcPct val="100000"/>
              </a:lnSpc>
              <a:spcBef>
                <a:spcPts val="290"/>
              </a:spcBef>
              <a:buFont typeface="Arial"/>
              <a:buChar char="–"/>
              <a:tabLst>
                <a:tab pos="756285" algn="l"/>
              </a:tabLst>
            </a:pPr>
            <a:r>
              <a:rPr sz="2400" spc="0" dirty="0">
                <a:latin typeface="Arial"/>
                <a:cs typeface="Arial"/>
              </a:rPr>
              <a:t>1 </a:t>
            </a:r>
            <a:r>
              <a:rPr sz="2400" spc="5" dirty="0">
                <a:latin typeface="Arial"/>
                <a:cs typeface="Arial"/>
              </a:rPr>
              <a:t>M</a:t>
            </a:r>
            <a:r>
              <a:rPr sz="2400" spc="0" dirty="0">
                <a:latin typeface="Arial"/>
                <a:cs typeface="Arial"/>
              </a:rPr>
              <a:t>bps for Version</a:t>
            </a:r>
            <a:r>
              <a:rPr sz="2400" spc="10" dirty="0">
                <a:latin typeface="Arial"/>
                <a:cs typeface="Arial"/>
              </a:rPr>
              <a:t> </a:t>
            </a:r>
            <a:r>
              <a:rPr sz="2400" spc="0" dirty="0">
                <a:latin typeface="Arial"/>
                <a:cs typeface="Arial"/>
              </a:rPr>
              <a:t>1.2</a:t>
            </a:r>
            <a:endParaRPr sz="2400" dirty="0">
              <a:latin typeface="Arial"/>
              <a:cs typeface="Arial"/>
            </a:endParaRPr>
          </a:p>
          <a:p>
            <a:pPr marL="756285" lvl="1" indent="-287020">
              <a:lnSpc>
                <a:spcPts val="2855"/>
              </a:lnSpc>
              <a:spcBef>
                <a:spcPts val="285"/>
              </a:spcBef>
              <a:buFont typeface="Arial"/>
              <a:buChar char="–"/>
              <a:tabLst>
                <a:tab pos="756285" algn="l"/>
              </a:tabLst>
            </a:pPr>
            <a:r>
              <a:rPr sz="2400" spc="0" dirty="0">
                <a:latin typeface="Arial"/>
                <a:cs typeface="Arial"/>
              </a:rPr>
              <a:t>Up to 3</a:t>
            </a:r>
            <a:r>
              <a:rPr sz="2400" spc="-10" dirty="0">
                <a:latin typeface="Arial"/>
                <a:cs typeface="Arial"/>
              </a:rPr>
              <a:t> </a:t>
            </a:r>
            <a:r>
              <a:rPr sz="2400" spc="5" dirty="0">
                <a:latin typeface="Arial"/>
                <a:cs typeface="Arial"/>
              </a:rPr>
              <a:t>M</a:t>
            </a:r>
            <a:r>
              <a:rPr sz="2400" spc="0" dirty="0">
                <a:latin typeface="Arial"/>
                <a:cs typeface="Arial"/>
              </a:rPr>
              <a:t>bps supported</a:t>
            </a:r>
            <a:r>
              <a:rPr sz="2400" spc="1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Version</a:t>
            </a:r>
            <a:r>
              <a:rPr sz="2400" spc="25" dirty="0">
                <a:latin typeface="Arial"/>
                <a:cs typeface="Arial"/>
              </a:rPr>
              <a:t> </a:t>
            </a:r>
            <a:r>
              <a:rPr sz="2400" spc="0" dirty="0">
                <a:latin typeface="Arial"/>
                <a:cs typeface="Arial"/>
              </a:rPr>
              <a:t>2.0 </a:t>
            </a:r>
            <a:endParaRPr lang="en-US" sz="2400" dirty="0">
              <a:latin typeface="Arial"/>
              <a:cs typeface="Arial"/>
            </a:endParaRPr>
          </a:p>
          <a:p>
            <a:pPr marL="469265" lvl="1">
              <a:lnSpc>
                <a:spcPts val="2855"/>
              </a:lnSpc>
              <a:spcBef>
                <a:spcPts val="285"/>
              </a:spcBef>
              <a:tabLst>
                <a:tab pos="756285" algn="l"/>
              </a:tabLst>
            </a:pPr>
            <a:endParaRPr sz="2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723" y="685800"/>
            <a:ext cx="6694550" cy="543924"/>
          </a:xfrm>
        </p:spPr>
        <p:txBody>
          <a:bodyPr/>
          <a:lstStyle/>
          <a:p>
            <a:pPr marL="12700">
              <a:lnSpc>
                <a:spcPts val="4285"/>
              </a:lnSpc>
              <a:tabLst>
                <a:tab pos="2071370" algn="l"/>
              </a:tabLst>
            </a:pPr>
            <a:r>
              <a:rPr lang="en-US" sz="3600" dirty="0">
                <a:solidFill>
                  <a:srgbClr val="116B8F"/>
                </a:solidFill>
                <a:latin typeface="Arial"/>
                <a:ea typeface="+mn-ea"/>
                <a:cs typeface="Arial"/>
              </a:rPr>
              <a:t>Power Transmitted vs Range</a:t>
            </a:r>
          </a:p>
        </p:txBody>
      </p:sp>
      <p:pic>
        <p:nvPicPr>
          <p:cNvPr id="4" name="Picture 3"/>
          <p:cNvPicPr>
            <a:picLocks noChangeAspect="1"/>
          </p:cNvPicPr>
          <p:nvPr/>
        </p:nvPicPr>
        <p:blipFill>
          <a:blip r:embed="rId3"/>
          <a:stretch>
            <a:fillRect/>
          </a:stretch>
        </p:blipFill>
        <p:spPr>
          <a:xfrm>
            <a:off x="613609" y="2057400"/>
            <a:ext cx="7916779" cy="3733800"/>
          </a:xfrm>
          <a:prstGeom prst="rect">
            <a:avLst/>
          </a:prstGeom>
        </p:spPr>
      </p:pic>
    </p:spTree>
    <p:extLst>
      <p:ext uri="{BB962C8B-B14F-4D97-AF65-F5344CB8AC3E}">
        <p14:creationId xmlns="" xmlns:p14="http://schemas.microsoft.com/office/powerpoint/2010/main" val="263380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5529" y="742441"/>
            <a:ext cx="4471670" cy="544195"/>
          </a:xfrm>
          <a:prstGeom prst="rect">
            <a:avLst/>
          </a:prstGeom>
        </p:spPr>
        <p:txBody>
          <a:bodyPr vert="horz" wrap="square" lIns="0" tIns="0" rIns="0" bIns="0" rtlCol="0">
            <a:noAutofit/>
          </a:bodyPr>
          <a:lstStyle/>
          <a:p>
            <a:pPr marL="12700">
              <a:lnSpc>
                <a:spcPts val="4285"/>
              </a:lnSpc>
              <a:tabLst>
                <a:tab pos="2551430" algn="l"/>
              </a:tabLst>
            </a:pPr>
            <a:r>
              <a:rPr sz="3600" dirty="0">
                <a:solidFill>
                  <a:srgbClr val="116B8F"/>
                </a:solidFill>
                <a:latin typeface="Arial"/>
                <a:cs typeface="Arial"/>
              </a:rPr>
              <a:t>Overview</a:t>
            </a:r>
            <a:r>
              <a:rPr sz="3600" spc="-15" dirty="0">
                <a:solidFill>
                  <a:srgbClr val="116B8F"/>
                </a:solidFill>
                <a:latin typeface="Arial"/>
                <a:cs typeface="Arial"/>
              </a:rPr>
              <a:t> </a:t>
            </a:r>
            <a:r>
              <a:rPr sz="3600" spc="0" dirty="0">
                <a:solidFill>
                  <a:srgbClr val="116B8F"/>
                </a:solidFill>
                <a:latin typeface="Arial"/>
                <a:cs typeface="Arial"/>
              </a:rPr>
              <a:t>of	op</a:t>
            </a:r>
            <a:r>
              <a:rPr sz="3600" spc="5" dirty="0">
                <a:solidFill>
                  <a:srgbClr val="116B8F"/>
                </a:solidFill>
                <a:latin typeface="Arial"/>
                <a:cs typeface="Arial"/>
              </a:rPr>
              <a:t>e</a:t>
            </a:r>
            <a:r>
              <a:rPr sz="3600" spc="0" dirty="0">
                <a:solidFill>
                  <a:srgbClr val="116B8F"/>
                </a:solidFill>
                <a:latin typeface="Arial"/>
                <a:cs typeface="Arial"/>
              </a:rPr>
              <a:t>ration</a:t>
            </a:r>
            <a:endParaRPr sz="36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152</a:t>
            </a:r>
            <a:endParaRPr sz="14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3" name="object 3"/>
          <p:cNvSpPr txBox="1"/>
          <p:nvPr/>
        </p:nvSpPr>
        <p:spPr>
          <a:xfrm>
            <a:off x="764540" y="1638553"/>
            <a:ext cx="7454900" cy="4021454"/>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During</a:t>
            </a:r>
            <a:r>
              <a:rPr sz="2400" spc="20" dirty="0">
                <a:latin typeface="Arial"/>
                <a:cs typeface="Arial"/>
              </a:rPr>
              <a:t> </a:t>
            </a:r>
            <a:r>
              <a:rPr sz="2400" spc="0" dirty="0">
                <a:latin typeface="Arial"/>
                <a:cs typeface="Arial"/>
              </a:rPr>
              <a:t>typical</a:t>
            </a:r>
            <a:r>
              <a:rPr sz="2400" spc="5" dirty="0">
                <a:latin typeface="Arial"/>
                <a:cs typeface="Arial"/>
              </a:rPr>
              <a:t> </a:t>
            </a:r>
            <a:r>
              <a:rPr sz="2400" spc="0" dirty="0">
                <a:latin typeface="Arial"/>
                <a:cs typeface="Arial"/>
              </a:rPr>
              <a:t>opera</a:t>
            </a:r>
            <a:r>
              <a:rPr sz="2400" spc="5" dirty="0">
                <a:latin typeface="Arial"/>
                <a:cs typeface="Arial"/>
              </a:rPr>
              <a:t>t</a:t>
            </a:r>
            <a:r>
              <a:rPr sz="2400" spc="0" dirty="0">
                <a:latin typeface="Arial"/>
                <a:cs typeface="Arial"/>
              </a:rPr>
              <a:t>ion,</a:t>
            </a:r>
            <a:r>
              <a:rPr sz="2400" spc="10" dirty="0">
                <a:latin typeface="Arial"/>
                <a:cs typeface="Arial"/>
              </a:rPr>
              <a:t> </a:t>
            </a:r>
            <a:r>
              <a:rPr sz="2400" spc="0" dirty="0">
                <a:latin typeface="Arial"/>
                <a:cs typeface="Arial"/>
              </a:rPr>
              <a:t>a</a:t>
            </a:r>
            <a:r>
              <a:rPr sz="2400" spc="-10" dirty="0">
                <a:latin typeface="Arial"/>
                <a:cs typeface="Arial"/>
              </a:rPr>
              <a:t> </a:t>
            </a:r>
            <a:r>
              <a:rPr sz="2400" spc="0" dirty="0">
                <a:latin typeface="Arial"/>
                <a:cs typeface="Arial"/>
              </a:rPr>
              <a:t>physical</a:t>
            </a:r>
            <a:r>
              <a:rPr sz="2400" spc="20" dirty="0">
                <a:latin typeface="Arial"/>
                <a:cs typeface="Arial"/>
              </a:rPr>
              <a:t> </a:t>
            </a:r>
            <a:r>
              <a:rPr sz="2400" spc="0" dirty="0">
                <a:latin typeface="Arial"/>
                <a:cs typeface="Arial"/>
              </a:rPr>
              <a:t>radio</a:t>
            </a:r>
            <a:r>
              <a:rPr sz="2400" spc="10" dirty="0">
                <a:latin typeface="Arial"/>
                <a:cs typeface="Arial"/>
              </a:rPr>
              <a:t> </a:t>
            </a:r>
            <a:r>
              <a:rPr sz="2400" spc="0" dirty="0">
                <a:latin typeface="Arial"/>
                <a:cs typeface="Arial"/>
              </a:rPr>
              <a:t>channel</a:t>
            </a:r>
            <a:r>
              <a:rPr sz="2400" spc="35" dirty="0">
                <a:latin typeface="Arial"/>
                <a:cs typeface="Arial"/>
              </a:rPr>
              <a:t> </a:t>
            </a:r>
            <a:r>
              <a:rPr sz="2400" spc="0" dirty="0">
                <a:latin typeface="Arial"/>
                <a:cs typeface="Arial"/>
              </a:rPr>
              <a:t>is</a:t>
            </a:r>
            <a:endParaRPr sz="2400" dirty="0">
              <a:latin typeface="Arial"/>
              <a:cs typeface="Arial"/>
            </a:endParaRPr>
          </a:p>
          <a:p>
            <a:pPr marL="355600">
              <a:lnSpc>
                <a:spcPct val="100000"/>
              </a:lnSpc>
            </a:pPr>
            <a:r>
              <a:rPr sz="2400" dirty="0">
                <a:latin typeface="Arial"/>
                <a:cs typeface="Arial"/>
              </a:rPr>
              <a:t>shared</a:t>
            </a:r>
            <a:r>
              <a:rPr sz="2400" spc="15" dirty="0">
                <a:latin typeface="Arial"/>
                <a:cs typeface="Arial"/>
              </a:rPr>
              <a:t> </a:t>
            </a:r>
            <a:r>
              <a:rPr sz="2400" spc="0" dirty="0">
                <a:latin typeface="Arial"/>
                <a:cs typeface="Arial"/>
              </a:rPr>
              <a:t>by</a:t>
            </a:r>
            <a:r>
              <a:rPr sz="2400" spc="-10" dirty="0">
                <a:latin typeface="Arial"/>
                <a:cs typeface="Arial"/>
              </a:rPr>
              <a:t> </a:t>
            </a:r>
            <a:r>
              <a:rPr sz="2400" spc="0" dirty="0">
                <a:latin typeface="Arial"/>
                <a:cs typeface="Arial"/>
              </a:rPr>
              <a:t>a group</a:t>
            </a:r>
            <a:r>
              <a:rPr sz="2400" spc="15" dirty="0">
                <a:latin typeface="Arial"/>
                <a:cs typeface="Arial"/>
              </a:rPr>
              <a:t> </a:t>
            </a:r>
            <a:r>
              <a:rPr sz="2400" spc="0" dirty="0">
                <a:latin typeface="Arial"/>
                <a:cs typeface="Arial"/>
              </a:rPr>
              <a:t>of d</a:t>
            </a:r>
            <a:r>
              <a:rPr sz="2400" spc="-10" dirty="0">
                <a:latin typeface="Arial"/>
                <a:cs typeface="Arial"/>
              </a:rPr>
              <a:t>e</a:t>
            </a:r>
            <a:r>
              <a:rPr sz="2400" spc="0" dirty="0">
                <a:latin typeface="Arial"/>
                <a:cs typeface="Arial"/>
              </a:rPr>
              <a:t>vices</a:t>
            </a:r>
            <a:endParaRPr sz="2400" dirty="0">
              <a:latin typeface="Arial"/>
              <a:cs typeface="Arial"/>
            </a:endParaRPr>
          </a:p>
          <a:p>
            <a:pPr>
              <a:lnSpc>
                <a:spcPts val="550"/>
              </a:lnSpc>
              <a:spcBef>
                <a:spcPts val="25"/>
              </a:spcBef>
            </a:pPr>
            <a:endParaRPr sz="550" dirty="0"/>
          </a:p>
          <a:p>
            <a:pPr marL="756285" marR="200025" lvl="1" indent="-287020">
              <a:lnSpc>
                <a:spcPct val="100000"/>
              </a:lnSpc>
              <a:buFont typeface="Arial"/>
              <a:buChar char="–"/>
              <a:tabLst>
                <a:tab pos="756285" algn="l"/>
              </a:tabLst>
            </a:pPr>
            <a:r>
              <a:rPr sz="2400" spc="0" dirty="0">
                <a:latin typeface="Arial"/>
                <a:cs typeface="Arial"/>
              </a:rPr>
              <a:t>Synchronized</a:t>
            </a:r>
            <a:r>
              <a:rPr sz="2400" spc="35" dirty="0">
                <a:latin typeface="Arial"/>
                <a:cs typeface="Arial"/>
              </a:rPr>
              <a:t> </a:t>
            </a:r>
            <a:r>
              <a:rPr sz="2400" spc="0" dirty="0">
                <a:latin typeface="Arial"/>
                <a:cs typeface="Arial"/>
              </a:rPr>
              <a:t>to a</a:t>
            </a:r>
            <a:r>
              <a:rPr sz="2400" spc="-10"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mon clock</a:t>
            </a:r>
            <a:r>
              <a:rPr sz="2400" spc="10" dirty="0">
                <a:latin typeface="Arial"/>
                <a:cs typeface="Arial"/>
              </a:rPr>
              <a:t> </a:t>
            </a:r>
            <a:r>
              <a:rPr sz="2400" spc="0" dirty="0">
                <a:latin typeface="Arial"/>
                <a:cs typeface="Arial"/>
              </a:rPr>
              <a:t>and </a:t>
            </a:r>
            <a:r>
              <a:rPr sz="2400" spc="5" dirty="0">
                <a:latin typeface="Arial"/>
                <a:cs typeface="Arial"/>
              </a:rPr>
              <a:t>f</a:t>
            </a:r>
            <a:r>
              <a:rPr sz="2400" spc="0" dirty="0">
                <a:latin typeface="Arial"/>
                <a:cs typeface="Arial"/>
              </a:rPr>
              <a:t>requency hopping</a:t>
            </a:r>
            <a:r>
              <a:rPr sz="2400" spc="30" dirty="0">
                <a:latin typeface="Arial"/>
                <a:cs typeface="Arial"/>
              </a:rPr>
              <a:t> </a:t>
            </a:r>
            <a:r>
              <a:rPr sz="2400" spc="0" dirty="0">
                <a:latin typeface="Arial"/>
                <a:cs typeface="Arial"/>
              </a:rPr>
              <a:t>pat</a:t>
            </a:r>
            <a:r>
              <a:rPr sz="2400" spc="5" dirty="0">
                <a:latin typeface="Arial"/>
                <a:cs typeface="Arial"/>
              </a:rPr>
              <a:t>t</a:t>
            </a:r>
            <a:r>
              <a:rPr sz="2400" spc="0" dirty="0">
                <a:latin typeface="Arial"/>
                <a:cs typeface="Arial"/>
              </a:rPr>
              <a:t>ern.</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One device</a:t>
            </a:r>
            <a:r>
              <a:rPr sz="2400" spc="25" dirty="0">
                <a:latin typeface="Arial"/>
                <a:cs typeface="Arial"/>
              </a:rPr>
              <a:t> </a:t>
            </a:r>
            <a:r>
              <a:rPr sz="2400" spc="0" dirty="0">
                <a:latin typeface="Arial"/>
                <a:cs typeface="Arial"/>
              </a:rPr>
              <a:t>provides</a:t>
            </a:r>
            <a:r>
              <a:rPr sz="2400" spc="10" dirty="0">
                <a:latin typeface="Arial"/>
                <a:cs typeface="Arial"/>
              </a:rPr>
              <a:t> </a:t>
            </a:r>
            <a:r>
              <a:rPr sz="2400" spc="0" dirty="0">
                <a:latin typeface="Arial"/>
                <a:cs typeface="Arial"/>
              </a:rPr>
              <a:t>the</a:t>
            </a:r>
            <a:r>
              <a:rPr sz="2400" spc="5" dirty="0">
                <a:latin typeface="Arial"/>
                <a:cs typeface="Arial"/>
              </a:rPr>
              <a:t> </a:t>
            </a:r>
            <a:r>
              <a:rPr sz="2400" spc="0" dirty="0">
                <a:latin typeface="Arial"/>
                <a:cs typeface="Arial"/>
              </a:rPr>
              <a:t>synchronization</a:t>
            </a:r>
            <a:endParaRPr sz="2400" dirty="0">
              <a:latin typeface="Arial"/>
              <a:cs typeface="Arial"/>
            </a:endParaRPr>
          </a:p>
          <a:p>
            <a:pPr marR="765175" algn="ctr">
              <a:lnSpc>
                <a:spcPct val="100000"/>
              </a:lnSpc>
            </a:pPr>
            <a:r>
              <a:rPr sz="2400" dirty="0">
                <a:latin typeface="Arial"/>
                <a:cs typeface="Arial"/>
              </a:rPr>
              <a:t>refe</a:t>
            </a:r>
            <a:r>
              <a:rPr sz="2400" spc="5" dirty="0">
                <a:latin typeface="Arial"/>
                <a:cs typeface="Arial"/>
              </a:rPr>
              <a:t>r</a:t>
            </a:r>
            <a:r>
              <a:rPr sz="2400" spc="0" dirty="0">
                <a:latin typeface="Arial"/>
                <a:cs typeface="Arial"/>
              </a:rPr>
              <a:t>ence and</a:t>
            </a:r>
            <a:r>
              <a:rPr sz="2400" spc="10" dirty="0">
                <a:latin typeface="Arial"/>
                <a:cs typeface="Arial"/>
              </a:rPr>
              <a:t> </a:t>
            </a:r>
            <a:r>
              <a:rPr sz="2400" spc="0" dirty="0">
                <a:latin typeface="Arial"/>
                <a:cs typeface="Arial"/>
              </a:rPr>
              <a:t>is known</a:t>
            </a:r>
            <a:r>
              <a:rPr sz="2400" spc="5" dirty="0">
                <a:latin typeface="Arial"/>
                <a:cs typeface="Arial"/>
              </a:rPr>
              <a:t> </a:t>
            </a:r>
            <a:r>
              <a:rPr sz="2400" spc="0" dirty="0">
                <a:latin typeface="Arial"/>
                <a:cs typeface="Arial"/>
              </a:rPr>
              <a:t>as the</a:t>
            </a:r>
            <a:r>
              <a:rPr sz="2400" spc="-10" dirty="0">
                <a:latin typeface="Arial"/>
                <a:cs typeface="Arial"/>
              </a:rPr>
              <a:t> </a:t>
            </a:r>
            <a:r>
              <a:rPr sz="2400" spc="0" dirty="0">
                <a:latin typeface="Arial"/>
                <a:cs typeface="Arial"/>
              </a:rPr>
              <a:t>mas</a:t>
            </a:r>
            <a:r>
              <a:rPr sz="2400" spc="5" dirty="0">
                <a:latin typeface="Arial"/>
                <a:cs typeface="Arial"/>
              </a:rPr>
              <a:t>t</a:t>
            </a:r>
            <a:r>
              <a:rPr sz="2400" spc="0" dirty="0">
                <a:latin typeface="Arial"/>
                <a:cs typeface="Arial"/>
              </a:rPr>
              <a:t>er.</a:t>
            </a:r>
            <a:endParaRPr sz="2400" dirty="0">
              <a:latin typeface="Arial"/>
              <a:cs typeface="Arial"/>
            </a:endParaRPr>
          </a:p>
          <a:p>
            <a:pPr>
              <a:lnSpc>
                <a:spcPts val="550"/>
              </a:lnSpc>
              <a:spcBef>
                <a:spcPts val="25"/>
              </a:spcBef>
            </a:pPr>
            <a:endParaRPr sz="550" dirty="0"/>
          </a:p>
          <a:p>
            <a:pPr marL="756285" lvl="1" indent="-287020">
              <a:lnSpc>
                <a:spcPct val="100000"/>
              </a:lnSpc>
              <a:buFont typeface="Arial"/>
              <a:buChar char="–"/>
              <a:tabLst>
                <a:tab pos="756285" algn="l"/>
              </a:tabLst>
            </a:pPr>
            <a:r>
              <a:rPr sz="2400" spc="0" dirty="0">
                <a:latin typeface="Arial"/>
                <a:cs typeface="Arial"/>
              </a:rPr>
              <a:t>All other</a:t>
            </a:r>
            <a:r>
              <a:rPr sz="2400" spc="5" dirty="0">
                <a:latin typeface="Arial"/>
                <a:cs typeface="Arial"/>
              </a:rPr>
              <a:t> </a:t>
            </a:r>
            <a:r>
              <a:rPr sz="2400" spc="0" dirty="0">
                <a:latin typeface="Arial"/>
                <a:cs typeface="Arial"/>
              </a:rPr>
              <a:t>devices</a:t>
            </a:r>
            <a:r>
              <a:rPr sz="2400" spc="10" dirty="0">
                <a:latin typeface="Arial"/>
                <a:cs typeface="Arial"/>
              </a:rPr>
              <a:t> </a:t>
            </a:r>
            <a:r>
              <a:rPr sz="2400" spc="0" dirty="0">
                <a:latin typeface="Arial"/>
                <a:cs typeface="Arial"/>
              </a:rPr>
              <a:t>are</a:t>
            </a:r>
            <a:r>
              <a:rPr sz="2400" spc="5" dirty="0">
                <a:latin typeface="Arial"/>
                <a:cs typeface="Arial"/>
              </a:rPr>
              <a:t> </a:t>
            </a:r>
            <a:r>
              <a:rPr sz="2400" spc="0" dirty="0">
                <a:latin typeface="Arial"/>
                <a:cs typeface="Arial"/>
              </a:rPr>
              <a:t>known</a:t>
            </a:r>
            <a:r>
              <a:rPr sz="2400" spc="10" dirty="0">
                <a:latin typeface="Arial"/>
                <a:cs typeface="Arial"/>
              </a:rPr>
              <a:t> </a:t>
            </a:r>
            <a:r>
              <a:rPr sz="2400" spc="0" dirty="0">
                <a:latin typeface="Arial"/>
                <a:cs typeface="Arial"/>
              </a:rPr>
              <a:t>as slaves.</a:t>
            </a:r>
            <a:endParaRPr sz="2400" dirty="0">
              <a:latin typeface="Arial"/>
              <a:cs typeface="Arial"/>
            </a:endParaRPr>
          </a:p>
          <a:p>
            <a:pPr lvl="1">
              <a:lnSpc>
                <a:spcPts val="550"/>
              </a:lnSpc>
              <a:spcBef>
                <a:spcPts val="26"/>
              </a:spcBef>
              <a:buFont typeface="Arial"/>
              <a:buChar char="–"/>
            </a:pPr>
            <a:endParaRPr sz="550" dirty="0"/>
          </a:p>
          <a:p>
            <a:pPr marL="756285" marR="335280" lvl="1" indent="-287020">
              <a:lnSpc>
                <a:spcPct val="100000"/>
              </a:lnSpc>
              <a:buFont typeface="Arial"/>
              <a:buChar char="–"/>
              <a:tabLst>
                <a:tab pos="756285" algn="l"/>
              </a:tabLst>
            </a:pPr>
            <a:r>
              <a:rPr sz="2400" spc="0" dirty="0">
                <a:latin typeface="Arial"/>
                <a:cs typeface="Arial"/>
              </a:rPr>
              <a:t>A group of</a:t>
            </a:r>
            <a:r>
              <a:rPr sz="2400" spc="5" dirty="0">
                <a:latin typeface="Arial"/>
                <a:cs typeface="Arial"/>
              </a:rPr>
              <a:t> </a:t>
            </a:r>
            <a:r>
              <a:rPr sz="2400" spc="-10" dirty="0">
                <a:latin typeface="Arial"/>
                <a:cs typeface="Arial"/>
              </a:rPr>
              <a:t>d</a:t>
            </a:r>
            <a:r>
              <a:rPr sz="2400" spc="0" dirty="0">
                <a:latin typeface="Arial"/>
                <a:cs typeface="Arial"/>
              </a:rPr>
              <a:t>evices</a:t>
            </a:r>
            <a:r>
              <a:rPr sz="2400" spc="25" dirty="0">
                <a:latin typeface="Arial"/>
                <a:cs typeface="Arial"/>
              </a:rPr>
              <a:t> </a:t>
            </a:r>
            <a:r>
              <a:rPr sz="2400" spc="0" dirty="0">
                <a:latin typeface="Arial"/>
                <a:cs typeface="Arial"/>
              </a:rPr>
              <a:t>synchronized</a:t>
            </a:r>
            <a:r>
              <a:rPr sz="2400" spc="25" dirty="0">
                <a:latin typeface="Arial"/>
                <a:cs typeface="Arial"/>
              </a:rPr>
              <a:t> </a:t>
            </a:r>
            <a:r>
              <a:rPr sz="2400" spc="0" dirty="0">
                <a:latin typeface="Arial"/>
                <a:cs typeface="Arial"/>
              </a:rPr>
              <a:t>in this fashion fo</a:t>
            </a:r>
            <a:r>
              <a:rPr sz="2400" spc="5" dirty="0">
                <a:latin typeface="Arial"/>
                <a:cs typeface="Arial"/>
              </a:rPr>
              <a:t>r</a:t>
            </a:r>
            <a:r>
              <a:rPr sz="2400" spc="0" dirty="0">
                <a:latin typeface="Arial"/>
                <a:cs typeface="Arial"/>
              </a:rPr>
              <a:t>m</a:t>
            </a:r>
            <a:r>
              <a:rPr sz="2400" spc="-15" dirty="0">
                <a:latin typeface="Arial"/>
                <a:cs typeface="Arial"/>
              </a:rPr>
              <a:t> </a:t>
            </a:r>
            <a:r>
              <a:rPr sz="2400" spc="0" dirty="0">
                <a:latin typeface="Arial"/>
                <a:cs typeface="Arial"/>
              </a:rPr>
              <a:t>a </a:t>
            </a:r>
            <a:r>
              <a:rPr sz="2400" spc="0" dirty="0" err="1">
                <a:latin typeface="Arial"/>
                <a:cs typeface="Arial"/>
              </a:rPr>
              <a:t>piconet</a:t>
            </a:r>
            <a:r>
              <a:rPr sz="2400" spc="0" dirty="0">
                <a:latin typeface="Arial"/>
                <a:cs typeface="Arial"/>
              </a:rPr>
              <a:t>.</a:t>
            </a:r>
            <a:endParaRPr sz="2400" dirty="0">
              <a:latin typeface="Arial"/>
              <a:cs typeface="Arial"/>
            </a:endParaRPr>
          </a:p>
          <a:p>
            <a:pPr lvl="1">
              <a:lnSpc>
                <a:spcPts val="550"/>
              </a:lnSpc>
              <a:spcBef>
                <a:spcPts val="28"/>
              </a:spcBef>
              <a:buFont typeface="Arial"/>
              <a:buChar char="–"/>
            </a:pPr>
            <a:endParaRPr sz="550" dirty="0"/>
          </a:p>
          <a:p>
            <a:pPr marL="756285" lvl="1" indent="-287020">
              <a:lnSpc>
                <a:spcPts val="2855"/>
              </a:lnSpc>
              <a:buFont typeface="Arial"/>
              <a:buChar char="–"/>
              <a:tabLst>
                <a:tab pos="756285" algn="l"/>
                <a:tab pos="5390515" algn="l"/>
              </a:tabLst>
            </a:pPr>
            <a:r>
              <a:rPr sz="2400" spc="0" dirty="0">
                <a:latin typeface="Arial"/>
                <a:cs typeface="Arial"/>
              </a:rPr>
              <a:t>Th</a:t>
            </a:r>
            <a:r>
              <a:rPr sz="2400" spc="-10" dirty="0">
                <a:latin typeface="Arial"/>
                <a:cs typeface="Arial"/>
              </a:rPr>
              <a:t>i</a:t>
            </a:r>
            <a:r>
              <a:rPr sz="2400" spc="0" dirty="0">
                <a:latin typeface="Arial"/>
                <a:cs typeface="Arial"/>
              </a:rPr>
              <a:t>s is </a:t>
            </a:r>
            <a:r>
              <a:rPr sz="2400" spc="5" dirty="0">
                <a:latin typeface="Arial"/>
                <a:cs typeface="Arial"/>
              </a:rPr>
              <a:t>t</a:t>
            </a:r>
            <a:r>
              <a:rPr sz="2400" spc="0" dirty="0">
                <a:latin typeface="Arial"/>
                <a:cs typeface="Arial"/>
              </a:rPr>
              <a:t>he basic</a:t>
            </a:r>
            <a:r>
              <a:rPr sz="2400" spc="10" dirty="0">
                <a:latin typeface="Arial"/>
                <a:cs typeface="Arial"/>
              </a:rPr>
              <a:t> </a:t>
            </a:r>
            <a:r>
              <a:rPr sz="2400" spc="0" dirty="0">
                <a:latin typeface="Arial"/>
                <a:cs typeface="Arial"/>
              </a:rPr>
              <a:t>bu</a:t>
            </a:r>
            <a:r>
              <a:rPr sz="2400" spc="-10" dirty="0">
                <a:latin typeface="Arial"/>
                <a:cs typeface="Arial"/>
              </a:rPr>
              <a:t>i</a:t>
            </a:r>
            <a:r>
              <a:rPr sz="2400" spc="0" dirty="0">
                <a:latin typeface="Arial"/>
                <a:cs typeface="Arial"/>
              </a:rPr>
              <a:t>ld</a:t>
            </a:r>
            <a:r>
              <a:rPr sz="2400" spc="-15" dirty="0">
                <a:latin typeface="Arial"/>
                <a:cs typeface="Arial"/>
              </a:rPr>
              <a:t>i</a:t>
            </a:r>
            <a:r>
              <a:rPr sz="2400" spc="0" dirty="0">
                <a:latin typeface="Arial"/>
                <a:cs typeface="Arial"/>
              </a:rPr>
              <a:t>ng</a:t>
            </a:r>
            <a:r>
              <a:rPr sz="2400" spc="35" dirty="0">
                <a:latin typeface="Arial"/>
                <a:cs typeface="Arial"/>
              </a:rPr>
              <a:t> </a:t>
            </a:r>
            <a:r>
              <a:rPr sz="2400" spc="0" dirty="0">
                <a:latin typeface="Arial"/>
                <a:cs typeface="Arial"/>
              </a:rPr>
              <a:t>bl</a:t>
            </a:r>
            <a:r>
              <a:rPr sz="2400" spc="-10" dirty="0">
                <a:latin typeface="Arial"/>
                <a:cs typeface="Arial"/>
              </a:rPr>
              <a:t>o</a:t>
            </a:r>
            <a:r>
              <a:rPr sz="2400" spc="0" dirty="0">
                <a:latin typeface="Arial"/>
                <a:cs typeface="Arial"/>
              </a:rPr>
              <a:t>ck</a:t>
            </a:r>
            <a:r>
              <a:rPr sz="2400" spc="15" dirty="0">
                <a:latin typeface="Arial"/>
                <a:cs typeface="Arial"/>
              </a:rPr>
              <a:t> </a:t>
            </a:r>
            <a:r>
              <a:rPr sz="2400" spc="0" dirty="0">
                <a:latin typeface="Arial"/>
                <a:cs typeface="Arial"/>
              </a:rPr>
              <a:t>of	com</a:t>
            </a:r>
            <a:r>
              <a:rPr sz="2400" spc="5" dirty="0">
                <a:latin typeface="Arial"/>
                <a:cs typeface="Arial"/>
              </a:rPr>
              <a:t>m</a:t>
            </a:r>
            <a:r>
              <a:rPr sz="2400" spc="0" dirty="0">
                <a:latin typeface="Arial"/>
                <a:cs typeface="Arial"/>
              </a:rPr>
              <a:t>un</a:t>
            </a:r>
            <a:r>
              <a:rPr sz="2400" spc="-10" dirty="0">
                <a:latin typeface="Arial"/>
                <a:cs typeface="Arial"/>
              </a:rPr>
              <a:t>i</a:t>
            </a:r>
            <a:r>
              <a:rPr sz="2400" spc="0" dirty="0">
                <a:latin typeface="Arial"/>
                <a:cs typeface="Arial"/>
              </a:rPr>
              <a:t>cation</a:t>
            </a:r>
            <a:endParaRPr sz="24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2198370">
              <a:lnSpc>
                <a:spcPts val="4285"/>
              </a:lnSpc>
            </a:pPr>
            <a:r>
              <a:rPr sz="3600" dirty="0">
                <a:solidFill>
                  <a:srgbClr val="116B8F"/>
                </a:solidFill>
                <a:latin typeface="Arial"/>
                <a:cs typeface="Arial"/>
              </a:rPr>
              <a:t>Picon</a:t>
            </a:r>
            <a:r>
              <a:rPr sz="3600" spc="5" dirty="0">
                <a:solidFill>
                  <a:srgbClr val="116B8F"/>
                </a:solidFill>
                <a:latin typeface="Arial"/>
                <a:cs typeface="Arial"/>
              </a:rPr>
              <a:t>e</a:t>
            </a:r>
            <a:r>
              <a:rPr sz="3600" spc="0" dirty="0">
                <a:solidFill>
                  <a:srgbClr val="116B8F"/>
                </a:solidFill>
                <a:latin typeface="Arial"/>
                <a:cs typeface="Arial"/>
              </a:rPr>
              <a:t>t</a:t>
            </a:r>
            <a:endParaRPr sz="3600" dirty="0">
              <a:latin typeface="Arial"/>
              <a:cs typeface="Arial"/>
            </a:endParaRPr>
          </a:p>
        </p:txBody>
      </p:sp>
      <p:sp>
        <p:nvSpPr>
          <p:cNvPr id="3" name="object 3"/>
          <p:cNvSpPr/>
          <p:nvPr/>
        </p:nvSpPr>
        <p:spPr>
          <a:xfrm>
            <a:off x="395287" y="2349436"/>
            <a:ext cx="4824349" cy="3621151"/>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322262" y="5626100"/>
            <a:ext cx="2486025" cy="279400"/>
          </a:xfrm>
          <a:custGeom>
            <a:avLst/>
            <a:gdLst/>
            <a:ahLst/>
            <a:cxnLst/>
            <a:rect l="l" t="t" r="r" b="b"/>
            <a:pathLst>
              <a:path w="2486025" h="279400">
                <a:moveTo>
                  <a:pt x="0" y="279400"/>
                </a:moveTo>
                <a:lnTo>
                  <a:pt x="2486025" y="279400"/>
                </a:lnTo>
                <a:lnTo>
                  <a:pt x="2486025" y="0"/>
                </a:lnTo>
                <a:lnTo>
                  <a:pt x="0" y="0"/>
                </a:lnTo>
                <a:lnTo>
                  <a:pt x="0" y="279400"/>
                </a:lnTo>
                <a:close/>
              </a:path>
            </a:pathLst>
          </a:custGeom>
          <a:solidFill>
            <a:srgbClr val="FFFFFF"/>
          </a:solidFill>
        </p:spPr>
        <p:txBody>
          <a:bodyPr wrap="square" lIns="0" tIns="0" rIns="0" bIns="0" rtlCol="0">
            <a:noAutofit/>
          </a:bodyPr>
          <a:lstStyle/>
          <a:p>
            <a:endParaRPr/>
          </a:p>
        </p:txBody>
      </p:sp>
      <p:sp>
        <p:nvSpPr>
          <p:cNvPr id="5" name="object 5"/>
          <p:cNvSpPr txBox="1"/>
          <p:nvPr/>
        </p:nvSpPr>
        <p:spPr>
          <a:xfrm>
            <a:off x="5299328" y="1638553"/>
            <a:ext cx="132080" cy="363220"/>
          </a:xfrm>
          <a:prstGeom prst="rect">
            <a:avLst/>
          </a:prstGeom>
        </p:spPr>
        <p:txBody>
          <a:bodyPr vert="horz" wrap="square" lIns="0" tIns="0" rIns="0" bIns="0" rtlCol="0">
            <a:noAutofit/>
          </a:bodyPr>
          <a:lstStyle/>
          <a:p>
            <a:pPr marL="12700">
              <a:lnSpc>
                <a:spcPts val="2855"/>
              </a:lnSpc>
            </a:pPr>
            <a:r>
              <a:rPr sz="2400" dirty="0">
                <a:solidFill>
                  <a:srgbClr val="9A9A9A"/>
                </a:solidFill>
                <a:latin typeface="Arial"/>
                <a:cs typeface="Arial"/>
              </a:rPr>
              <a:t>•</a:t>
            </a:r>
            <a:endParaRPr sz="2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r>
              <a:rPr sz="1400" dirty="0">
                <a:latin typeface="Times New Roman"/>
                <a:cs typeface="Times New Roman"/>
              </a:rPr>
              <a:t>153</a:t>
            </a:r>
            <a:endParaRPr sz="1400">
              <a:latin typeface="Times New Roman"/>
              <a:cs typeface="Times New Roman"/>
            </a:endParaRPr>
          </a:p>
        </p:txBody>
      </p:sp>
      <p:sp>
        <p:nvSpPr>
          <p:cNvPr id="8" name="object 8"/>
          <p:cNvSpPr txBox="1">
            <a:spLocks noGrp="1"/>
          </p:cNvSpPr>
          <p:nvPr>
            <p:ph type="ftr" sz="quarter" idx="5"/>
          </p:nvPr>
        </p:nvSpPr>
        <p:spPr>
          <a:prstGeom prst="rect">
            <a:avLst/>
          </a:prstGeom>
        </p:spPr>
        <p:txBody>
          <a:bodyPr vert="horz" wrap="square" lIns="0" tIns="0" rIns="0" bIns="0" rtlCol="0">
            <a:noAutofit/>
          </a:bodyPr>
          <a:lstStyle/>
          <a:p>
            <a:pPr marL="12700">
              <a:lnSpc>
                <a:spcPct val="100000"/>
              </a:lnSpc>
            </a:pPr>
            <a:r>
              <a:rPr sz="1400" dirty="0">
                <a:latin typeface="Times New Roman"/>
                <a:cs typeface="Times New Roman"/>
              </a:rPr>
              <a:t>© 2</a:t>
            </a:r>
            <a:r>
              <a:rPr sz="1400" spc="5" dirty="0">
                <a:latin typeface="Times New Roman"/>
                <a:cs typeface="Times New Roman"/>
              </a:rPr>
              <a:t>0</a:t>
            </a:r>
            <a:r>
              <a:rPr sz="1400" spc="0" dirty="0">
                <a:latin typeface="Times New Roman"/>
                <a:cs typeface="Times New Roman"/>
              </a:rPr>
              <a:t>12,</a:t>
            </a:r>
            <a:r>
              <a:rPr sz="1400" spc="-45" dirty="0">
                <a:latin typeface="Times New Roman"/>
                <a:cs typeface="Times New Roman"/>
              </a:rPr>
              <a:t> </a:t>
            </a:r>
            <a:r>
              <a:rPr sz="1400" spc="-10" dirty="0">
                <a:latin typeface="Times New Roman"/>
                <a:cs typeface="Times New Roman"/>
              </a:rPr>
              <a:t>HTDG</a:t>
            </a:r>
            <a:r>
              <a:rPr sz="1400" spc="0" dirty="0">
                <a:latin typeface="Times New Roman"/>
                <a:cs typeface="Times New Roman"/>
              </a:rPr>
              <a:t>,C-</a:t>
            </a:r>
            <a:r>
              <a:rPr sz="1400" spc="-10" dirty="0">
                <a:latin typeface="Times New Roman"/>
                <a:cs typeface="Times New Roman"/>
              </a:rPr>
              <a:t>DAC</a:t>
            </a:r>
            <a:endParaRPr sz="1400">
              <a:latin typeface="Times New Roman"/>
              <a:cs typeface="Times New Roman"/>
            </a:endParaRPr>
          </a:p>
        </p:txBody>
      </p:sp>
      <p:sp>
        <p:nvSpPr>
          <p:cNvPr id="6" name="object 6"/>
          <p:cNvSpPr txBox="1"/>
          <p:nvPr/>
        </p:nvSpPr>
        <p:spPr>
          <a:xfrm>
            <a:off x="5299328" y="1638553"/>
            <a:ext cx="2893060" cy="3815079"/>
          </a:xfrm>
          <a:prstGeom prst="rect">
            <a:avLst/>
          </a:prstGeom>
        </p:spPr>
        <p:txBody>
          <a:bodyPr vert="horz" wrap="square" lIns="0" tIns="0" rIns="0" bIns="0" rtlCol="0">
            <a:noAutofit/>
          </a:bodyPr>
          <a:lstStyle/>
          <a:p>
            <a:pPr marL="355600" marR="12700">
              <a:lnSpc>
                <a:spcPct val="100000"/>
              </a:lnSpc>
            </a:pPr>
            <a:r>
              <a:rPr sz="2400" dirty="0">
                <a:solidFill>
                  <a:srgbClr val="9A9A9A"/>
                </a:solidFill>
                <a:latin typeface="Arial"/>
                <a:cs typeface="Arial"/>
              </a:rPr>
              <a:t>One</a:t>
            </a:r>
            <a:r>
              <a:rPr sz="2400" spc="-10" dirty="0">
                <a:solidFill>
                  <a:srgbClr val="9A9A9A"/>
                </a:solidFill>
                <a:latin typeface="Arial"/>
                <a:cs typeface="Arial"/>
              </a:rPr>
              <a:t> </a:t>
            </a:r>
            <a:r>
              <a:rPr sz="2400" spc="0" dirty="0">
                <a:solidFill>
                  <a:srgbClr val="9A9A9A"/>
                </a:solidFill>
                <a:latin typeface="Arial"/>
                <a:cs typeface="Arial"/>
              </a:rPr>
              <a:t>master </a:t>
            </a:r>
            <a:r>
              <a:rPr sz="2400" spc="-10" dirty="0">
                <a:solidFill>
                  <a:srgbClr val="9A9A9A"/>
                </a:solidFill>
                <a:latin typeface="Arial"/>
                <a:cs typeface="Arial"/>
              </a:rPr>
              <a:t>a</a:t>
            </a:r>
            <a:r>
              <a:rPr sz="2400" spc="0" dirty="0">
                <a:solidFill>
                  <a:srgbClr val="9A9A9A"/>
                </a:solidFill>
                <a:latin typeface="Arial"/>
                <a:cs typeface="Arial"/>
              </a:rPr>
              <a:t>nd</a:t>
            </a:r>
            <a:r>
              <a:rPr sz="2400" spc="5" dirty="0">
                <a:solidFill>
                  <a:srgbClr val="9A9A9A"/>
                </a:solidFill>
                <a:latin typeface="Arial"/>
                <a:cs typeface="Arial"/>
              </a:rPr>
              <a:t> </a:t>
            </a:r>
            <a:r>
              <a:rPr sz="2400" spc="0" dirty="0">
                <a:solidFill>
                  <a:srgbClr val="9A9A9A"/>
                </a:solidFill>
                <a:latin typeface="Arial"/>
                <a:cs typeface="Arial"/>
              </a:rPr>
              <a:t>at l</a:t>
            </a:r>
            <a:r>
              <a:rPr sz="2400" spc="-10" dirty="0">
                <a:solidFill>
                  <a:srgbClr val="9A9A9A"/>
                </a:solidFill>
                <a:latin typeface="Arial"/>
                <a:cs typeface="Arial"/>
              </a:rPr>
              <a:t>e</a:t>
            </a:r>
            <a:r>
              <a:rPr sz="2400" spc="0" dirty="0">
                <a:solidFill>
                  <a:srgbClr val="9A9A9A"/>
                </a:solidFill>
                <a:latin typeface="Arial"/>
                <a:cs typeface="Arial"/>
              </a:rPr>
              <a:t>ast one</a:t>
            </a:r>
            <a:r>
              <a:rPr sz="2400" spc="5" dirty="0">
                <a:solidFill>
                  <a:srgbClr val="9A9A9A"/>
                </a:solidFill>
                <a:latin typeface="Arial"/>
                <a:cs typeface="Arial"/>
              </a:rPr>
              <a:t> </a:t>
            </a:r>
            <a:r>
              <a:rPr sz="2400" spc="0" dirty="0">
                <a:solidFill>
                  <a:srgbClr val="9A9A9A"/>
                </a:solidFill>
                <a:latin typeface="Arial"/>
                <a:cs typeface="Arial"/>
              </a:rPr>
              <a:t>sl</a:t>
            </a:r>
            <a:r>
              <a:rPr sz="2400" spc="-10" dirty="0">
                <a:solidFill>
                  <a:srgbClr val="9A9A9A"/>
                </a:solidFill>
                <a:latin typeface="Arial"/>
                <a:cs typeface="Arial"/>
              </a:rPr>
              <a:t>a</a:t>
            </a:r>
            <a:r>
              <a:rPr sz="2400" spc="0" dirty="0">
                <a:solidFill>
                  <a:srgbClr val="9A9A9A"/>
                </a:solidFill>
                <a:latin typeface="Arial"/>
                <a:cs typeface="Arial"/>
              </a:rPr>
              <a:t>ve usi</a:t>
            </a:r>
            <a:r>
              <a:rPr sz="2400" spc="-10" dirty="0">
                <a:solidFill>
                  <a:srgbClr val="9A9A9A"/>
                </a:solidFill>
                <a:latin typeface="Arial"/>
                <a:cs typeface="Arial"/>
              </a:rPr>
              <a:t>n</a:t>
            </a:r>
            <a:r>
              <a:rPr sz="2400" spc="0" dirty="0">
                <a:solidFill>
                  <a:srgbClr val="9A9A9A"/>
                </a:solidFill>
                <a:latin typeface="Arial"/>
                <a:cs typeface="Arial"/>
              </a:rPr>
              <a:t>g</a:t>
            </a:r>
            <a:r>
              <a:rPr sz="2400" spc="10" dirty="0">
                <a:solidFill>
                  <a:srgbClr val="9A9A9A"/>
                </a:solidFill>
                <a:latin typeface="Arial"/>
                <a:cs typeface="Arial"/>
              </a:rPr>
              <a:t> </a:t>
            </a:r>
            <a:r>
              <a:rPr sz="2400" spc="0" dirty="0">
                <a:solidFill>
                  <a:srgbClr val="9A9A9A"/>
                </a:solidFill>
                <a:latin typeface="Arial"/>
                <a:cs typeface="Arial"/>
              </a:rPr>
              <a:t>the same cha</a:t>
            </a:r>
            <a:r>
              <a:rPr sz="2400" spc="-10" dirty="0">
                <a:solidFill>
                  <a:srgbClr val="9A9A9A"/>
                </a:solidFill>
                <a:latin typeface="Arial"/>
                <a:cs typeface="Arial"/>
              </a:rPr>
              <a:t>n</a:t>
            </a:r>
            <a:r>
              <a:rPr sz="2400" spc="0" dirty="0">
                <a:solidFill>
                  <a:srgbClr val="9A9A9A"/>
                </a:solidFill>
                <a:latin typeface="Arial"/>
                <a:cs typeface="Arial"/>
              </a:rPr>
              <a:t>nel</a:t>
            </a:r>
            <a:endParaRPr sz="2400">
              <a:latin typeface="Arial"/>
              <a:cs typeface="Arial"/>
            </a:endParaRPr>
          </a:p>
          <a:p>
            <a:pPr>
              <a:lnSpc>
                <a:spcPts val="550"/>
              </a:lnSpc>
              <a:spcBef>
                <a:spcPts val="25"/>
              </a:spcBef>
            </a:pPr>
            <a:endParaRPr sz="550"/>
          </a:p>
          <a:p>
            <a:pPr marL="355600" marR="182245" indent="-342900">
              <a:lnSpc>
                <a:spcPct val="100000"/>
              </a:lnSpc>
              <a:buClr>
                <a:srgbClr val="9A9A9A"/>
              </a:buClr>
              <a:buFont typeface="Arial"/>
              <a:buChar char="•"/>
              <a:tabLst>
                <a:tab pos="354965" algn="l"/>
              </a:tabLst>
            </a:pPr>
            <a:r>
              <a:rPr sz="2400" dirty="0">
                <a:solidFill>
                  <a:srgbClr val="9A9A9A"/>
                </a:solidFill>
                <a:latin typeface="Arial"/>
                <a:cs typeface="Arial"/>
              </a:rPr>
              <a:t>An</a:t>
            </a:r>
            <a:r>
              <a:rPr sz="2400" spc="-10" dirty="0">
                <a:solidFill>
                  <a:srgbClr val="9A9A9A"/>
                </a:solidFill>
                <a:latin typeface="Arial"/>
                <a:cs typeface="Arial"/>
              </a:rPr>
              <a:t> </a:t>
            </a:r>
            <a:r>
              <a:rPr sz="2400" spc="0" dirty="0">
                <a:solidFill>
                  <a:srgbClr val="9A9A9A"/>
                </a:solidFill>
                <a:latin typeface="Arial"/>
                <a:cs typeface="Arial"/>
              </a:rPr>
              <a:t>active</a:t>
            </a:r>
            <a:r>
              <a:rPr sz="2400" spc="-10" dirty="0">
                <a:solidFill>
                  <a:srgbClr val="9A9A9A"/>
                </a:solidFill>
                <a:latin typeface="Arial"/>
                <a:cs typeface="Arial"/>
              </a:rPr>
              <a:t> </a:t>
            </a:r>
            <a:r>
              <a:rPr sz="2400" spc="0" dirty="0">
                <a:solidFill>
                  <a:srgbClr val="9A9A9A"/>
                </a:solidFill>
                <a:latin typeface="Arial"/>
                <a:cs typeface="Arial"/>
              </a:rPr>
              <a:t>slave</a:t>
            </a:r>
            <a:r>
              <a:rPr sz="2400" spc="5" dirty="0">
                <a:solidFill>
                  <a:srgbClr val="9A9A9A"/>
                </a:solidFill>
                <a:latin typeface="Arial"/>
                <a:cs typeface="Arial"/>
              </a:rPr>
              <a:t> </a:t>
            </a:r>
            <a:r>
              <a:rPr sz="2400" spc="0" dirty="0">
                <a:solidFill>
                  <a:srgbClr val="9A9A9A"/>
                </a:solidFill>
                <a:latin typeface="Arial"/>
                <a:cs typeface="Arial"/>
              </a:rPr>
              <a:t>is se</a:t>
            </a:r>
            <a:r>
              <a:rPr sz="2400" spc="-10" dirty="0">
                <a:solidFill>
                  <a:srgbClr val="9A9A9A"/>
                </a:solidFill>
                <a:latin typeface="Arial"/>
                <a:cs typeface="Arial"/>
              </a:rPr>
              <a:t>n</a:t>
            </a:r>
            <a:r>
              <a:rPr sz="2400" spc="0" dirty="0">
                <a:solidFill>
                  <a:srgbClr val="9A9A9A"/>
                </a:solidFill>
                <a:latin typeface="Arial"/>
                <a:cs typeface="Arial"/>
              </a:rPr>
              <a:t>d</a:t>
            </a:r>
            <a:r>
              <a:rPr sz="2400" spc="-10" dirty="0">
                <a:solidFill>
                  <a:srgbClr val="9A9A9A"/>
                </a:solidFill>
                <a:latin typeface="Arial"/>
                <a:cs typeface="Arial"/>
              </a:rPr>
              <a:t>i</a:t>
            </a:r>
            <a:r>
              <a:rPr sz="2400" spc="0" dirty="0">
                <a:solidFill>
                  <a:srgbClr val="9A9A9A"/>
                </a:solidFill>
                <a:latin typeface="Arial"/>
                <a:cs typeface="Arial"/>
              </a:rPr>
              <a:t>ng t</a:t>
            </a:r>
            <a:r>
              <a:rPr sz="2400" spc="5" dirty="0">
                <a:solidFill>
                  <a:srgbClr val="9A9A9A"/>
                </a:solidFill>
                <a:latin typeface="Arial"/>
                <a:cs typeface="Arial"/>
              </a:rPr>
              <a:t>r</a:t>
            </a:r>
            <a:r>
              <a:rPr sz="2400" spc="0" dirty="0">
                <a:solidFill>
                  <a:srgbClr val="9A9A9A"/>
                </a:solidFill>
                <a:latin typeface="Arial"/>
                <a:cs typeface="Arial"/>
              </a:rPr>
              <a:t>ansmiss</a:t>
            </a:r>
            <a:r>
              <a:rPr sz="2400" spc="-10" dirty="0">
                <a:solidFill>
                  <a:srgbClr val="9A9A9A"/>
                </a:solidFill>
                <a:latin typeface="Arial"/>
                <a:cs typeface="Arial"/>
              </a:rPr>
              <a:t>i</a:t>
            </a:r>
            <a:r>
              <a:rPr sz="2400" spc="0" dirty="0">
                <a:solidFill>
                  <a:srgbClr val="9A9A9A"/>
                </a:solidFill>
                <a:latin typeface="Arial"/>
                <a:cs typeface="Arial"/>
              </a:rPr>
              <a:t>ons</a:t>
            </a:r>
            <a:endParaRPr sz="2400">
              <a:latin typeface="Arial"/>
              <a:cs typeface="Arial"/>
            </a:endParaRPr>
          </a:p>
          <a:p>
            <a:pPr>
              <a:lnSpc>
                <a:spcPts val="550"/>
              </a:lnSpc>
              <a:spcBef>
                <a:spcPts val="23"/>
              </a:spcBef>
              <a:buClr>
                <a:srgbClr val="9A9A9A"/>
              </a:buClr>
              <a:buFont typeface="Arial"/>
              <a:buChar char="•"/>
            </a:pPr>
            <a:endParaRPr sz="550"/>
          </a:p>
          <a:p>
            <a:pPr marL="355600" marR="130175" indent="-342900">
              <a:lnSpc>
                <a:spcPct val="100099"/>
              </a:lnSpc>
              <a:buClr>
                <a:srgbClr val="9A9A9A"/>
              </a:buClr>
              <a:buFont typeface="Arial"/>
              <a:buChar char="•"/>
              <a:tabLst>
                <a:tab pos="354965" algn="l"/>
              </a:tabLst>
            </a:pPr>
            <a:r>
              <a:rPr sz="2400" dirty="0">
                <a:solidFill>
                  <a:srgbClr val="9A9A9A"/>
                </a:solidFill>
                <a:latin typeface="Arial"/>
                <a:cs typeface="Arial"/>
              </a:rPr>
              <a:t>A</a:t>
            </a:r>
            <a:r>
              <a:rPr sz="2400" spc="-140" dirty="0">
                <a:solidFill>
                  <a:srgbClr val="9A9A9A"/>
                </a:solidFill>
                <a:latin typeface="Arial"/>
                <a:cs typeface="Arial"/>
              </a:rPr>
              <a:t> </a:t>
            </a:r>
            <a:r>
              <a:rPr sz="2400" spc="-10" dirty="0">
                <a:solidFill>
                  <a:srgbClr val="9A9A9A"/>
                </a:solidFill>
                <a:latin typeface="Arial"/>
                <a:cs typeface="Arial"/>
              </a:rPr>
              <a:t>p</a:t>
            </a:r>
            <a:r>
              <a:rPr sz="2400" spc="0" dirty="0">
                <a:solidFill>
                  <a:srgbClr val="9A9A9A"/>
                </a:solidFill>
                <a:latin typeface="Arial"/>
                <a:cs typeface="Arial"/>
              </a:rPr>
              <a:t>assive</a:t>
            </a:r>
            <a:r>
              <a:rPr sz="2400" spc="15" dirty="0">
                <a:solidFill>
                  <a:srgbClr val="9A9A9A"/>
                </a:solidFill>
                <a:latin typeface="Arial"/>
                <a:cs typeface="Arial"/>
              </a:rPr>
              <a:t> </a:t>
            </a:r>
            <a:r>
              <a:rPr sz="2400" spc="0" dirty="0">
                <a:solidFill>
                  <a:srgbClr val="9A9A9A"/>
                </a:solidFill>
                <a:latin typeface="Arial"/>
                <a:cs typeface="Arial"/>
              </a:rPr>
              <a:t>sl</a:t>
            </a:r>
            <a:r>
              <a:rPr sz="2400" spc="-10" dirty="0">
                <a:solidFill>
                  <a:srgbClr val="9A9A9A"/>
                </a:solidFill>
                <a:latin typeface="Arial"/>
                <a:cs typeface="Arial"/>
              </a:rPr>
              <a:t>a</a:t>
            </a:r>
            <a:r>
              <a:rPr sz="2400" spc="0" dirty="0">
                <a:solidFill>
                  <a:srgbClr val="9A9A9A"/>
                </a:solidFill>
                <a:latin typeface="Arial"/>
                <a:cs typeface="Arial"/>
              </a:rPr>
              <a:t>ve</a:t>
            </a:r>
            <a:r>
              <a:rPr sz="2400" spc="10" dirty="0">
                <a:solidFill>
                  <a:srgbClr val="9A9A9A"/>
                </a:solidFill>
                <a:latin typeface="Arial"/>
                <a:cs typeface="Arial"/>
              </a:rPr>
              <a:t> </a:t>
            </a:r>
            <a:r>
              <a:rPr sz="2400" spc="0" dirty="0">
                <a:solidFill>
                  <a:srgbClr val="9A9A9A"/>
                </a:solidFill>
                <a:latin typeface="Arial"/>
                <a:cs typeface="Arial"/>
              </a:rPr>
              <a:t>is not</a:t>
            </a:r>
            <a:r>
              <a:rPr sz="2400" spc="-10" dirty="0">
                <a:solidFill>
                  <a:srgbClr val="9A9A9A"/>
                </a:solidFill>
                <a:latin typeface="Arial"/>
                <a:cs typeface="Arial"/>
              </a:rPr>
              <a:t> </a:t>
            </a:r>
            <a:r>
              <a:rPr sz="2400" spc="0" dirty="0">
                <a:solidFill>
                  <a:srgbClr val="9A9A9A"/>
                </a:solidFill>
                <a:latin typeface="Arial"/>
                <a:cs typeface="Arial"/>
              </a:rPr>
              <a:t>actua</a:t>
            </a:r>
            <a:r>
              <a:rPr sz="2400" spc="-10" dirty="0">
                <a:solidFill>
                  <a:srgbClr val="9A9A9A"/>
                </a:solidFill>
                <a:latin typeface="Arial"/>
                <a:cs typeface="Arial"/>
              </a:rPr>
              <a:t>l</a:t>
            </a:r>
            <a:r>
              <a:rPr sz="2400" spc="0" dirty="0">
                <a:solidFill>
                  <a:srgbClr val="9A9A9A"/>
                </a:solidFill>
                <a:latin typeface="Arial"/>
                <a:cs typeface="Arial"/>
              </a:rPr>
              <a:t>ly p</a:t>
            </a:r>
            <a:r>
              <a:rPr sz="2400" spc="-10" dirty="0">
                <a:solidFill>
                  <a:srgbClr val="9A9A9A"/>
                </a:solidFill>
                <a:latin typeface="Arial"/>
                <a:cs typeface="Arial"/>
              </a:rPr>
              <a:t>a</a:t>
            </a:r>
            <a:r>
              <a:rPr sz="2400" spc="0" dirty="0">
                <a:solidFill>
                  <a:srgbClr val="9A9A9A"/>
                </a:solidFill>
                <a:latin typeface="Arial"/>
                <a:cs typeface="Arial"/>
              </a:rPr>
              <a:t>rtic</a:t>
            </a:r>
            <a:r>
              <a:rPr sz="2400" spc="-15" dirty="0">
                <a:solidFill>
                  <a:srgbClr val="9A9A9A"/>
                </a:solidFill>
                <a:latin typeface="Arial"/>
                <a:cs typeface="Arial"/>
              </a:rPr>
              <a:t>i</a:t>
            </a:r>
            <a:r>
              <a:rPr sz="2400" spc="0" dirty="0">
                <a:solidFill>
                  <a:srgbClr val="9A9A9A"/>
                </a:solidFill>
                <a:latin typeface="Arial"/>
                <a:cs typeface="Arial"/>
              </a:rPr>
              <a:t>p</a:t>
            </a:r>
            <a:r>
              <a:rPr sz="2400" spc="-10" dirty="0">
                <a:solidFill>
                  <a:srgbClr val="9A9A9A"/>
                </a:solidFill>
                <a:latin typeface="Arial"/>
                <a:cs typeface="Arial"/>
              </a:rPr>
              <a:t>a</a:t>
            </a:r>
            <a:r>
              <a:rPr sz="2400" spc="0" dirty="0">
                <a:solidFill>
                  <a:srgbClr val="9A9A9A"/>
                </a:solidFill>
                <a:latin typeface="Arial"/>
                <a:cs typeface="Arial"/>
              </a:rPr>
              <a:t>ting</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116B8F"/>
                </a:solidFill>
                <a:latin typeface="Arial"/>
                <a:cs typeface="Arial"/>
              </a:rPr>
              <a:t>Piconet</a:t>
            </a:r>
            <a:endParaRPr lang="en-IN" sz="3600" dirty="0">
              <a:solidFill>
                <a:srgbClr val="116B8F"/>
              </a:solidFill>
              <a:latin typeface="Arial"/>
              <a:cs typeface="Arial"/>
            </a:endParaRPr>
          </a:p>
        </p:txBody>
      </p:sp>
      <p:sp>
        <p:nvSpPr>
          <p:cNvPr id="3" name="Text Placeholder 2"/>
          <p:cNvSpPr>
            <a:spLocks noGrp="1"/>
          </p:cNvSpPr>
          <p:nvPr>
            <p:ph type="body" idx="1"/>
          </p:nvPr>
        </p:nvSpPr>
        <p:spPr/>
        <p:txBody>
          <a:bodyPr/>
          <a:lstStyle/>
          <a:p>
            <a:r>
              <a:rPr lang="en-IN" dirty="0"/>
              <a:t>A good example of a </a:t>
            </a:r>
            <a:r>
              <a:rPr lang="en-IN" dirty="0" err="1"/>
              <a:t>piconet</a:t>
            </a:r>
            <a:r>
              <a:rPr lang="en-IN" dirty="0"/>
              <a:t> is the </a:t>
            </a:r>
            <a:r>
              <a:rPr lang="en-IN" dirty="0" err="1"/>
              <a:t>Playstation</a:t>
            </a:r>
            <a:r>
              <a:rPr lang="en-IN" dirty="0"/>
              <a:t> 3 (PS3) console gaming system. Instead of having wired controllers, the PS3 implements Bluetooth technology to connect up to four controllers at the same time. The main console acts as the master and the controllers act as slaves. Newer home appliances are also able to communicate through Bluetooth.</a:t>
            </a:r>
          </a:p>
        </p:txBody>
      </p:sp>
    </p:spTree>
    <p:extLst>
      <p:ext uri="{BB962C8B-B14F-4D97-AF65-F5344CB8AC3E}">
        <p14:creationId xmlns="" xmlns:p14="http://schemas.microsoft.com/office/powerpoint/2010/main" val="519124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537</TotalTime>
  <Words>1580</Words>
  <Application>Microsoft Office PowerPoint</Application>
  <PresentationFormat>On-screen Show (4:3)</PresentationFormat>
  <Paragraphs>413</Paragraphs>
  <Slides>35</Slides>
  <Notes>6</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Power Transmitted vs Range</vt:lpstr>
      <vt:lpstr>Slide 7</vt:lpstr>
      <vt:lpstr>Piconet</vt:lpstr>
      <vt:lpstr>Piconet</vt:lpstr>
      <vt:lpstr>Slide 10</vt:lpstr>
      <vt:lpstr>Scatternet</vt:lpstr>
      <vt:lpstr>Scatternet</vt:lpstr>
      <vt:lpstr>Hopping Pattern</vt:lpstr>
      <vt:lpstr>Sending Data</vt:lpstr>
      <vt:lpstr>Sending Data</vt:lpstr>
      <vt:lpstr>Sending Data</vt:lpstr>
      <vt:lpstr>Bluetooth Sending Data</vt:lpstr>
      <vt:lpstr>Slide 18</vt:lpstr>
      <vt:lpstr>Layers</vt:lpstr>
      <vt:lpstr>Slide 20</vt:lpstr>
      <vt:lpstr>Logical Transport</vt:lpstr>
      <vt:lpstr>Slide 22</vt:lpstr>
      <vt:lpstr>Slide 23</vt:lpstr>
      <vt:lpstr>Slide 24</vt:lpstr>
      <vt:lpstr>Slide 25</vt:lpstr>
      <vt:lpstr>Slide 26</vt:lpstr>
      <vt:lpstr>Slide 27</vt:lpstr>
      <vt:lpstr>Application Group</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Kuvelkar</dc:creator>
  <cp:lastModifiedBy>dac</cp:lastModifiedBy>
  <cp:revision>27</cp:revision>
  <dcterms:created xsi:type="dcterms:W3CDTF">2016-10-31T17:34:36Z</dcterms:created>
  <dcterms:modified xsi:type="dcterms:W3CDTF">2019-11-12T10:41:55Z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2016-05-31T00:00:00Z</vt:filetime>
  </property>
  <property fmtid="{D5CDD505-2E9C-101B-9397-08002B2CF9AE}" pid="3" name="LastSaved">
    <vt:filetime>2016-10-31T00:00:00Z</vt:filetime>
  </property>
  <property fmtid="{D5CDD505-2E9C-101B-9397-08002B2CF9AE}" pid="4" name="MSIP_Label_6b558183-044c-4105-8d9c-cea02a2a3d86_Enabled">
    <vt:lpwstr>True</vt:lpwstr>
  </property>
  <property fmtid="{D5CDD505-2E9C-101B-9397-08002B2CF9AE}" pid="5" name="MSIP_Label_6b558183-044c-4105-8d9c-cea02a2a3d86_SiteId">
    <vt:lpwstr>43083d15-7273-40c1-b7db-39efd9ccc17a</vt:lpwstr>
  </property>
  <property fmtid="{D5CDD505-2E9C-101B-9397-08002B2CF9AE}" pid="6" name="MSIP_Label_6b558183-044c-4105-8d9c-cea02a2a3d86_Owner">
    <vt:lpwstr>tbharani@nvidia.com</vt:lpwstr>
  </property>
  <property fmtid="{D5CDD505-2E9C-101B-9397-08002B2CF9AE}" pid="7" name="MSIP_Label_6b558183-044c-4105-8d9c-cea02a2a3d86_SetDate">
    <vt:lpwstr>2018-12-14T11:30:45.9885559Z</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