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26" r:id="rId2"/>
    <p:sldId id="676" r:id="rId3"/>
    <p:sldId id="452" r:id="rId4"/>
    <p:sldId id="453" r:id="rId5"/>
    <p:sldId id="454" r:id="rId6"/>
    <p:sldId id="455" r:id="rId7"/>
    <p:sldId id="456" r:id="rId8"/>
    <p:sldId id="457" r:id="rId9"/>
    <p:sldId id="458" r:id="rId10"/>
    <p:sldId id="459" r:id="rId11"/>
    <p:sldId id="460" r:id="rId12"/>
    <p:sldId id="461" r:id="rId13"/>
    <p:sldId id="462" r:id="rId14"/>
    <p:sldId id="463" r:id="rId15"/>
    <p:sldId id="484" r:id="rId16"/>
    <p:sldId id="485" r:id="rId17"/>
    <p:sldId id="486" r:id="rId18"/>
    <p:sldId id="571" r:id="rId19"/>
    <p:sldId id="572" r:id="rId20"/>
    <p:sldId id="573" r:id="rId21"/>
    <p:sldId id="574" r:id="rId22"/>
    <p:sldId id="577" r:id="rId23"/>
    <p:sldId id="578" r:id="rId24"/>
    <p:sldId id="593" r:id="rId25"/>
    <p:sldId id="594" r:id="rId26"/>
    <p:sldId id="592" r:id="rId27"/>
    <p:sldId id="677" r:id="rId28"/>
    <p:sldId id="678" r:id="rId29"/>
    <p:sldId id="681" r:id="rId30"/>
    <p:sldId id="670" r:id="rId31"/>
    <p:sldId id="693" r:id="rId32"/>
    <p:sldId id="694" r:id="rId33"/>
    <p:sldId id="682" r:id="rId34"/>
    <p:sldId id="683" r:id="rId35"/>
    <p:sldId id="684" r:id="rId36"/>
    <p:sldId id="685" r:id="rId37"/>
    <p:sldId id="686" r:id="rId38"/>
    <p:sldId id="687" r:id="rId39"/>
    <p:sldId id="688" r:id="rId40"/>
    <p:sldId id="689" r:id="rId41"/>
    <p:sldId id="690" r:id="rId42"/>
    <p:sldId id="691" r:id="rId43"/>
    <p:sldId id="692" r:id="rId44"/>
    <p:sldId id="679" r:id="rId45"/>
    <p:sldId id="680" r:id="rId46"/>
    <p:sldId id="669" r:id="rId4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p:cViewPr varScale="1">
        <p:scale>
          <a:sx n="77" d="100"/>
          <a:sy n="77" d="100"/>
        </p:scale>
        <p:origin x="1589" y="67"/>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D4E7289-6E1E-4F45-B899-71F55B5A69EC}" type="datetimeFigureOut">
              <a:rPr lang="en-US" smtClean="0"/>
              <a:t>7/6/2022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5A038E8-06BA-4A85-A9BF-4A0D6DD80D1F}" type="slidenum">
              <a:rPr lang="en-US" smtClean="0"/>
              <a:t>‹#›</a:t>
            </a:fld>
            <a:endParaRPr lang="en-US"/>
          </a:p>
        </p:txBody>
      </p:sp>
    </p:spTree>
    <p:extLst>
      <p:ext uri="{BB962C8B-B14F-4D97-AF65-F5344CB8AC3E}">
        <p14:creationId xmlns:p14="http://schemas.microsoft.com/office/powerpoint/2010/main" val="2615589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A038E8-06BA-4A85-A9BF-4A0D6DD80D1F}" type="slidenum">
              <a:rPr lang="en-US" smtClean="0"/>
              <a:t>2</a:t>
            </a:fld>
            <a:endParaRPr lang="en-US"/>
          </a:p>
        </p:txBody>
      </p:sp>
    </p:spTree>
    <p:extLst>
      <p:ext uri="{BB962C8B-B14F-4D97-AF65-F5344CB8AC3E}">
        <p14:creationId xmlns:p14="http://schemas.microsoft.com/office/powerpoint/2010/main" val="313275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038E8-06BA-4A85-A9BF-4A0D6DD80D1F}" type="slidenum">
              <a:rPr lang="en-US" smtClean="0"/>
              <a:t>39</a:t>
            </a:fld>
            <a:endParaRPr lang="en-US"/>
          </a:p>
        </p:txBody>
      </p:sp>
    </p:spTree>
    <p:extLst>
      <p:ext uri="{BB962C8B-B14F-4D97-AF65-F5344CB8AC3E}">
        <p14:creationId xmlns:p14="http://schemas.microsoft.com/office/powerpoint/2010/main" val="155034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038E8-06BA-4A85-A9BF-4A0D6DD80D1F}" type="slidenum">
              <a:rPr lang="en-US" smtClean="0"/>
              <a:t>40</a:t>
            </a:fld>
            <a:endParaRPr lang="en-US"/>
          </a:p>
        </p:txBody>
      </p:sp>
    </p:spTree>
    <p:extLst>
      <p:ext uri="{BB962C8B-B14F-4D97-AF65-F5344CB8AC3E}">
        <p14:creationId xmlns:p14="http://schemas.microsoft.com/office/powerpoint/2010/main" val="376944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4540" y="1409588"/>
            <a:ext cx="7614919" cy="1094940"/>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p>
            <a:pPr marL="12700">
              <a:lnSpc>
                <a:spcPct val="100000"/>
              </a:lnSpc>
            </a:pPr>
            <a:r>
              <a:rPr lang="en-US" sz="1400">
                <a:latin typeface="Times New Roman"/>
                <a:cs typeface="Times New Roman"/>
              </a:rPr>
              <a:t>© 2022, DIoT, C-DAC </a:t>
            </a:r>
            <a:endParaRPr sz="1400">
              <a:latin typeface="Times New Roman"/>
              <a:cs typeface="Times New Roman"/>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25A5BF1-AB07-409E-86A4-3DC42DC1466C}" type="datetime1">
              <a:rPr lang="en-US" smtClean="0"/>
              <a:t>7/6/2022</a:t>
            </a:fld>
            <a:endParaRPr lang="en-US"/>
          </a:p>
        </p:txBody>
      </p:sp>
      <p:sp>
        <p:nvSpPr>
          <p:cNvPr id="6" name="Holder 6"/>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kern="1200" dirty="0">
                <a:solidFill>
                  <a:srgbClr val="116B8F"/>
                </a:solidFill>
                <a:latin typeface="Arial"/>
                <a:ea typeface="+mj-ea"/>
                <a:cs typeface="Arial"/>
              </a:defRPr>
            </a:lvl1pPr>
          </a:lstStyle>
          <a:p>
            <a:endParaRPr dirty="0"/>
          </a:p>
        </p:txBody>
      </p:sp>
      <p:sp>
        <p:nvSpPr>
          <p:cNvPr id="3" name="Holder 3"/>
          <p:cNvSpPr>
            <a:spLocks noGrp="1"/>
          </p:cNvSpPr>
          <p:nvPr>
            <p:ph type="body" idx="1"/>
          </p:nvPr>
        </p:nvSpPr>
        <p:spPr/>
        <p:txBody>
          <a:bodyPr lIns="0" tIns="0" rIns="0" bIns="0"/>
          <a:lstStyle/>
          <a:p>
            <a:endParaRPr dirty="0"/>
          </a:p>
        </p:txBody>
      </p:sp>
      <p:sp>
        <p:nvSpPr>
          <p:cNvPr id="4" name="Holder 4"/>
          <p:cNvSpPr>
            <a:spLocks noGrp="1"/>
          </p:cNvSpPr>
          <p:nvPr>
            <p:ph type="ftr" sz="quarter" idx="5"/>
          </p:nvPr>
        </p:nvSpPr>
        <p:spPr/>
        <p:txBody>
          <a:bodyPr lIns="0" tIns="0" rIns="0" bIns="0"/>
          <a:lstStyle/>
          <a:p>
            <a:pPr marL="12700">
              <a:lnSpc>
                <a:spcPct val="100000"/>
              </a:lnSpc>
            </a:pPr>
            <a:r>
              <a:rPr lang="en-US" sz="1400">
                <a:latin typeface="Times New Roman"/>
                <a:cs typeface="Times New Roman"/>
              </a:rPr>
              <a:t>© 2022, DIoT, C-DAC </a:t>
            </a:r>
            <a:endParaRPr sz="1400">
              <a:latin typeface="Times New Roman"/>
              <a:cs typeface="Times New Roman"/>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79FCAD6-1FCF-453E-A7CE-2E445C78D609}" type="datetime1">
              <a:rPr lang="en-US" smtClean="0"/>
              <a:t>7/6/2022</a:t>
            </a:fld>
            <a:endParaRPr lang="en-US"/>
          </a:p>
        </p:txBody>
      </p:sp>
      <p:sp>
        <p:nvSpPr>
          <p:cNvPr id="6" name="Holder 6"/>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p>
            <a:pPr marL="12700">
              <a:lnSpc>
                <a:spcPct val="100000"/>
              </a:lnSpc>
            </a:pPr>
            <a:r>
              <a:rPr lang="en-US" sz="1400">
                <a:latin typeface="Times New Roman"/>
                <a:cs typeface="Times New Roman"/>
              </a:rPr>
              <a:t>© 2022, DIoT, C-DAC </a:t>
            </a:r>
            <a:endParaRPr sz="1400">
              <a:latin typeface="Times New Roman"/>
              <a:cs typeface="Times New Roman"/>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2D12675-3E27-484A-94ED-6AC317CC8F9B}" type="datetime1">
              <a:rPr lang="en-US" smtClean="0"/>
              <a:t>7/6/2022</a:t>
            </a:fld>
            <a:endParaRPr lang="en-US"/>
          </a:p>
        </p:txBody>
      </p:sp>
      <p:sp>
        <p:nvSpPr>
          <p:cNvPr id="7" name="Holder 7"/>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p>
            <a:pPr marL="12700">
              <a:lnSpc>
                <a:spcPct val="100000"/>
              </a:lnSpc>
            </a:pPr>
            <a:r>
              <a:rPr lang="en-US" sz="1400">
                <a:latin typeface="Times New Roman"/>
                <a:cs typeface="Times New Roman"/>
              </a:rPr>
              <a:t>© 2022, DIoT, C-DAC </a:t>
            </a:r>
            <a:endParaRPr sz="1400">
              <a:latin typeface="Times New Roman"/>
              <a:cs typeface="Times New Roman"/>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D691DC9-7016-4E49-A35E-83CC1B20014C}" type="datetime1">
              <a:rPr lang="en-US" smtClean="0"/>
              <a:t>7/6/2022</a:t>
            </a:fld>
            <a:endParaRPr lang="en-US"/>
          </a:p>
        </p:txBody>
      </p:sp>
      <p:sp>
        <p:nvSpPr>
          <p:cNvPr id="5" name="Holder 5"/>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p>
            <a:pPr marL="12700">
              <a:lnSpc>
                <a:spcPct val="100000"/>
              </a:lnSpc>
            </a:pPr>
            <a:r>
              <a:rPr lang="en-US" sz="1400">
                <a:latin typeface="Times New Roman"/>
                <a:cs typeface="Times New Roman"/>
              </a:rPr>
              <a:t>© 2022, DIoT, C-DAC </a:t>
            </a:r>
            <a:endParaRPr sz="1400">
              <a:latin typeface="Times New Roman"/>
              <a:cs typeface="Times New Roman"/>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12CC4F5-72E1-4AA1-B066-4233B1A786A0}" type="datetime1">
              <a:rPr lang="en-US" smtClean="0"/>
              <a:t>7/6/2022</a:t>
            </a:fld>
            <a:endParaRPr lang="en-US"/>
          </a:p>
        </p:txBody>
      </p:sp>
      <p:sp>
        <p:nvSpPr>
          <p:cNvPr id="4" name="Holder 4"/>
          <p:cNvSpPr>
            <a:spLocks noGrp="1"/>
          </p:cNvSpPr>
          <p:nvPr>
            <p:ph type="sldNum" sz="quarter" idx="7"/>
          </p:nvPr>
        </p:nvSpPr>
        <p:spPr/>
        <p:txBody>
          <a:bodyPr lIns="0" tIns="0" rIns="0" bIns="0"/>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092950" y="115951"/>
            <a:ext cx="1884426" cy="492125"/>
          </a:xfrm>
          <a:prstGeom prst="rect">
            <a:avLst/>
          </a:prstGeom>
          <a:blipFill>
            <a:blip r:embed="rId7" cstate="print"/>
            <a:stretch>
              <a:fillRect/>
            </a:stretch>
          </a:blipFill>
        </p:spPr>
        <p:txBody>
          <a:bodyPr wrap="square" lIns="0" tIns="0" rIns="0" bIns="0" rtlCol="0">
            <a:noAutofit/>
          </a:bodyPr>
          <a:lstStyle/>
          <a:p>
            <a:endParaRPr/>
          </a:p>
        </p:txBody>
      </p:sp>
      <p:sp>
        <p:nvSpPr>
          <p:cNvPr id="2" name="Holder 2"/>
          <p:cNvSpPr>
            <a:spLocks noGrp="1"/>
          </p:cNvSpPr>
          <p:nvPr>
            <p:ph type="title"/>
          </p:nvPr>
        </p:nvSpPr>
        <p:spPr>
          <a:xfrm>
            <a:off x="1611249" y="742441"/>
            <a:ext cx="5921501" cy="543924"/>
          </a:xfrm>
          <a:prstGeom prst="rect">
            <a:avLst/>
          </a:prstGeom>
        </p:spPr>
        <p:txBody>
          <a:bodyPr wrap="square" lIns="0" tIns="0" rIns="0" bIns="0">
            <a:noAutofit/>
          </a:bodyPr>
          <a:lstStyle/>
          <a:p>
            <a:endParaRPr dirty="0"/>
          </a:p>
        </p:txBody>
      </p:sp>
      <p:sp>
        <p:nvSpPr>
          <p:cNvPr id="3" name="Holder 3"/>
          <p:cNvSpPr>
            <a:spLocks noGrp="1"/>
          </p:cNvSpPr>
          <p:nvPr>
            <p:ph type="body" idx="1"/>
          </p:nvPr>
        </p:nvSpPr>
        <p:spPr>
          <a:xfrm>
            <a:off x="764540" y="1601978"/>
            <a:ext cx="7614919" cy="4386941"/>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3626358" y="6518350"/>
            <a:ext cx="1737966" cy="225328"/>
          </a:xfrm>
          <a:prstGeom prst="rect">
            <a:avLst/>
          </a:prstGeom>
        </p:spPr>
        <p:txBody>
          <a:bodyPr wrap="square" lIns="0" tIns="0" rIns="0" bIns="0">
            <a:noAutofit/>
          </a:bodyPr>
          <a:lstStyle/>
          <a:p>
            <a:pPr marL="12700">
              <a:lnSpc>
                <a:spcPct val="100000"/>
              </a:lnSpc>
            </a:pPr>
            <a:r>
              <a:rPr lang="en-US" sz="1400">
                <a:latin typeface="Times New Roman"/>
                <a:cs typeface="Times New Roman"/>
              </a:rPr>
              <a:t>© 2022, DIoT, C-DAC </a:t>
            </a:r>
            <a:endParaRPr sz="1400">
              <a:latin typeface="Times New Roman"/>
              <a:cs typeface="Times New Roman"/>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noAutofit/>
          </a:bodyPr>
          <a:lstStyle>
            <a:lvl1pPr algn="l">
              <a:defRPr>
                <a:solidFill>
                  <a:schemeClr val="tx1">
                    <a:tint val="75000"/>
                  </a:schemeClr>
                </a:solidFill>
              </a:defRPr>
            </a:lvl1pPr>
          </a:lstStyle>
          <a:p>
            <a:fld id="{BE749B85-154D-46E8-B392-F3B621D7A961}" type="datetime1">
              <a:rPr lang="en-US" smtClean="0"/>
              <a:t>7/6/2022</a:t>
            </a:fld>
            <a:endParaRPr lang="en-US"/>
          </a:p>
        </p:txBody>
      </p:sp>
      <p:sp>
        <p:nvSpPr>
          <p:cNvPr id="6" name="Holder 6"/>
          <p:cNvSpPr>
            <a:spLocks noGrp="1"/>
          </p:cNvSpPr>
          <p:nvPr>
            <p:ph type="sldNum" sz="quarter" idx="7"/>
          </p:nvPr>
        </p:nvSpPr>
        <p:spPr>
          <a:xfrm>
            <a:off x="8071611" y="6289751"/>
            <a:ext cx="320548" cy="225328"/>
          </a:xfrm>
          <a:prstGeom prst="rect">
            <a:avLst/>
          </a:prstGeom>
        </p:spPr>
        <p:txBody>
          <a:bodyPr wrap="square" lIns="0" tIns="0" rIns="0" bIns="0">
            <a:noAutofit/>
          </a:bodyPr>
          <a:lstStyle/>
          <a:p>
            <a:pPr marL="114935">
              <a:lnSpc>
                <a:spcPct val="100000"/>
              </a:lnSpc>
            </a:pPr>
            <a:fld id="{81D60167-4931-47E6-BA6A-407CBD079E47}" type="slidenum">
              <a:rPr sz="1400" dirty="0" smtClean="0">
                <a:latin typeface="Times New Roman"/>
                <a:cs typeface="Times New Roman"/>
              </a:rPr>
              <a:t>‹#›</a:t>
            </a:fld>
            <a:endParaRPr sz="1400">
              <a:latin typeface="Times New Roman"/>
              <a:cs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lgn="l" defTabSz="914400" rtl="0" eaLnBrk="1" latinLnBrk="0" hangingPunct="1">
        <a:lnSpc>
          <a:spcPct val="90000"/>
        </a:lnSpc>
        <a:spcBef>
          <a:spcPct val="0"/>
        </a:spcBef>
        <a:buNone/>
        <a:defRPr sz="3600" kern="1200">
          <a:solidFill>
            <a:srgbClr val="116B8F"/>
          </a:solidFill>
          <a:latin typeface="Arial"/>
          <a:ea typeface="+mj-ea"/>
          <a:cs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1729" y="3143122"/>
            <a:ext cx="4319270" cy="556895"/>
          </a:xfrm>
          <a:prstGeom prst="rect">
            <a:avLst/>
          </a:prstGeom>
        </p:spPr>
        <p:txBody>
          <a:bodyPr vert="horz" wrap="square" lIns="0" tIns="0" rIns="0" bIns="0" rtlCol="0">
            <a:noAutofit/>
          </a:bodyPr>
          <a:lstStyle/>
          <a:p>
            <a:pPr marL="12700">
              <a:lnSpc>
                <a:spcPct val="100000"/>
              </a:lnSpc>
              <a:tabLst>
                <a:tab pos="927100" algn="l"/>
              </a:tabLst>
            </a:pPr>
            <a:r>
              <a:rPr sz="3600" dirty="0">
                <a:solidFill>
                  <a:srgbClr val="116B8F"/>
                </a:solidFill>
                <a:latin typeface="Arial"/>
                <a:cs typeface="Arial"/>
              </a:rPr>
              <a:t>The	Cel</a:t>
            </a:r>
            <a:r>
              <a:rPr sz="3600" spc="10" dirty="0">
                <a:solidFill>
                  <a:srgbClr val="116B8F"/>
                </a:solidFill>
                <a:latin typeface="Arial"/>
                <a:cs typeface="Arial"/>
              </a:rPr>
              <a:t>l</a:t>
            </a:r>
            <a:r>
              <a:rPr sz="3600" spc="0" dirty="0">
                <a:solidFill>
                  <a:srgbClr val="116B8F"/>
                </a:solidFill>
                <a:latin typeface="Arial"/>
                <a:cs typeface="Arial"/>
              </a:rPr>
              <a:t>ular</a:t>
            </a:r>
            <a:r>
              <a:rPr sz="3600" spc="-25" dirty="0">
                <a:solidFill>
                  <a:srgbClr val="116B8F"/>
                </a:solidFill>
                <a:latin typeface="Arial"/>
                <a:cs typeface="Arial"/>
              </a:rPr>
              <a:t> </a:t>
            </a:r>
            <a:r>
              <a:rPr sz="3600" spc="0" dirty="0">
                <a:solidFill>
                  <a:srgbClr val="116B8F"/>
                </a:solidFill>
                <a:latin typeface="Arial"/>
                <a:cs typeface="Arial"/>
              </a:rPr>
              <a:t>Conc</a:t>
            </a:r>
            <a:r>
              <a:rPr sz="3600" spc="5" dirty="0">
                <a:solidFill>
                  <a:srgbClr val="116B8F"/>
                </a:solidFill>
                <a:latin typeface="Arial"/>
                <a:cs typeface="Arial"/>
              </a:rPr>
              <a:t>e</a:t>
            </a:r>
            <a:r>
              <a:rPr sz="3600" spc="0" dirty="0">
                <a:solidFill>
                  <a:srgbClr val="116B8F"/>
                </a:solidFill>
                <a:latin typeface="Arial"/>
                <a:cs typeface="Arial"/>
              </a:rPr>
              <a:t>pt</a:t>
            </a:r>
            <a:endParaRPr sz="3600">
              <a:latin typeface="Arial"/>
              <a:cs typeface="Arial"/>
            </a:endParaRPr>
          </a:p>
        </p:txBody>
      </p:sp>
      <p:sp>
        <p:nvSpPr>
          <p:cNvPr id="6" name="Footer Placeholder 5">
            <a:extLst>
              <a:ext uri="{FF2B5EF4-FFF2-40B4-BE49-F238E27FC236}">
                <a16:creationId xmlns:a16="http://schemas.microsoft.com/office/drawing/2014/main" id="{49D06410-918F-4710-8E4F-F98B1D9FCB62}"/>
              </a:ext>
            </a:extLst>
          </p:cNvPr>
          <p:cNvSpPr>
            <a:spLocks noGrp="1"/>
          </p:cNvSpPr>
          <p:nvPr>
            <p:ph type="ftr" sz="quarter" idx="5"/>
          </p:nvPr>
        </p:nvSpPr>
        <p:spPr>
          <a:xfrm>
            <a:off x="2743200" y="6515079"/>
            <a:ext cx="2621124" cy="228599"/>
          </a:xfrm>
        </p:spPr>
        <p:txBody>
          <a:bodyPr/>
          <a:lstStyle/>
          <a:p>
            <a:pPr marL="12700">
              <a:lnSpc>
                <a:spcPct val="100000"/>
              </a:lnSpc>
            </a:pPr>
            <a:r>
              <a:rPr lang="en-US" sz="1400">
                <a:latin typeface="Times New Roman"/>
                <a:cs typeface="Times New Roman"/>
              </a:rPr>
              <a:t>© 2022, DIoT, C-DAC </a:t>
            </a:r>
            <a:endParaRPr lang="en-US" sz="1400" dirty="0">
              <a:latin typeface="Times New Roman"/>
              <a:cs typeface="Times New Roman"/>
            </a:endParaRPr>
          </a:p>
        </p:txBody>
      </p:sp>
      <p:sp>
        <p:nvSpPr>
          <p:cNvPr id="7" name="Slide Number Placeholder 6">
            <a:extLst>
              <a:ext uri="{FF2B5EF4-FFF2-40B4-BE49-F238E27FC236}">
                <a16:creationId xmlns:a16="http://schemas.microsoft.com/office/drawing/2014/main" id="{BFD3113C-189E-4AB5-84F2-50D5FD411620}"/>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a:t>
            </a:fld>
            <a:endParaRPr lang="en-US"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1550" y="771525"/>
            <a:ext cx="6840601" cy="5565775"/>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6399657" y="3163442"/>
            <a:ext cx="1990089" cy="1839595"/>
          </a:xfrm>
          <a:prstGeom prst="rect">
            <a:avLst/>
          </a:prstGeom>
        </p:spPr>
        <p:txBody>
          <a:bodyPr vert="horz" wrap="square" lIns="0" tIns="0" rIns="0" bIns="0" rtlCol="0">
            <a:noAutofit/>
          </a:bodyPr>
          <a:lstStyle/>
          <a:p>
            <a:pPr marL="12700" marR="12700">
              <a:lnSpc>
                <a:spcPct val="100000"/>
              </a:lnSpc>
            </a:pPr>
            <a:r>
              <a:rPr sz="2000" dirty="0">
                <a:latin typeface="Arial"/>
                <a:cs typeface="Arial"/>
              </a:rPr>
              <a:t>PLMN:</a:t>
            </a:r>
            <a:r>
              <a:rPr sz="2000" spc="-60" dirty="0">
                <a:latin typeface="Arial"/>
                <a:cs typeface="Arial"/>
              </a:rPr>
              <a:t> </a:t>
            </a:r>
            <a:r>
              <a:rPr sz="2000" spc="0" dirty="0">
                <a:latin typeface="Arial"/>
                <a:cs typeface="Arial"/>
              </a:rPr>
              <a:t>The area c</a:t>
            </a:r>
            <a:r>
              <a:rPr sz="2000" spc="5" dirty="0">
                <a:latin typeface="Arial"/>
                <a:cs typeface="Arial"/>
              </a:rPr>
              <a:t>o</a:t>
            </a:r>
            <a:r>
              <a:rPr sz="2000" spc="0" dirty="0">
                <a:latin typeface="Arial"/>
                <a:cs typeface="Arial"/>
              </a:rPr>
              <a:t>vered</a:t>
            </a:r>
            <a:r>
              <a:rPr sz="2000" spc="-25" dirty="0">
                <a:latin typeface="Arial"/>
                <a:cs typeface="Arial"/>
              </a:rPr>
              <a:t> </a:t>
            </a:r>
            <a:r>
              <a:rPr sz="2000" spc="0" dirty="0">
                <a:latin typeface="Arial"/>
                <a:cs typeface="Arial"/>
              </a:rPr>
              <a:t>by</a:t>
            </a:r>
            <a:r>
              <a:rPr sz="2000" spc="-25" dirty="0">
                <a:latin typeface="Arial"/>
                <a:cs typeface="Arial"/>
              </a:rPr>
              <a:t> </a:t>
            </a:r>
            <a:r>
              <a:rPr sz="2000" spc="0" dirty="0">
                <a:latin typeface="Arial"/>
                <a:cs typeface="Arial"/>
              </a:rPr>
              <a:t>one netwo</a:t>
            </a:r>
            <a:r>
              <a:rPr sz="2000" spc="5" dirty="0">
                <a:latin typeface="Arial"/>
                <a:cs typeface="Arial"/>
              </a:rPr>
              <a:t>r</a:t>
            </a:r>
            <a:r>
              <a:rPr sz="2000" spc="0" dirty="0">
                <a:latin typeface="Arial"/>
                <a:cs typeface="Arial"/>
              </a:rPr>
              <a:t>k</a:t>
            </a:r>
            <a:r>
              <a:rPr sz="2000" spc="-35" dirty="0">
                <a:latin typeface="Arial"/>
                <a:cs typeface="Arial"/>
              </a:rPr>
              <a:t> </a:t>
            </a:r>
            <a:r>
              <a:rPr sz="2000" spc="0" dirty="0">
                <a:latin typeface="Arial"/>
                <a:cs typeface="Arial"/>
              </a:rPr>
              <a:t>ope</a:t>
            </a:r>
            <a:r>
              <a:rPr sz="2000" spc="5" dirty="0">
                <a:latin typeface="Arial"/>
                <a:cs typeface="Arial"/>
              </a:rPr>
              <a:t>r</a:t>
            </a:r>
            <a:r>
              <a:rPr sz="2000" spc="0" dirty="0">
                <a:latin typeface="Arial"/>
                <a:cs typeface="Arial"/>
              </a:rPr>
              <a:t>ato</a:t>
            </a:r>
            <a:r>
              <a:rPr sz="2000" spc="-105" dirty="0">
                <a:latin typeface="Arial"/>
                <a:cs typeface="Arial"/>
              </a:rPr>
              <a:t>r</a:t>
            </a:r>
            <a:r>
              <a:rPr sz="2000" spc="0" dirty="0">
                <a:latin typeface="Arial"/>
                <a:cs typeface="Arial"/>
              </a:rPr>
              <a:t>. A</a:t>
            </a:r>
            <a:r>
              <a:rPr sz="2000" spc="-114" dirty="0">
                <a:latin typeface="Arial"/>
                <a:cs typeface="Arial"/>
              </a:rPr>
              <a:t> </a:t>
            </a:r>
            <a:r>
              <a:rPr sz="2000" spc="-10" dirty="0">
                <a:latin typeface="Arial"/>
                <a:cs typeface="Arial"/>
              </a:rPr>
              <a:t>P</a:t>
            </a:r>
            <a:r>
              <a:rPr sz="2000" spc="0" dirty="0">
                <a:latin typeface="Arial"/>
                <a:cs typeface="Arial"/>
              </a:rPr>
              <a:t>LMN</a:t>
            </a:r>
            <a:r>
              <a:rPr sz="2000" spc="-15" dirty="0">
                <a:latin typeface="Arial"/>
                <a:cs typeface="Arial"/>
              </a:rPr>
              <a:t> </a:t>
            </a:r>
            <a:r>
              <a:rPr sz="2000" spc="0" dirty="0">
                <a:latin typeface="Arial"/>
                <a:cs typeface="Arial"/>
              </a:rPr>
              <a:t>c</a:t>
            </a:r>
            <a:r>
              <a:rPr sz="2000" spc="5" dirty="0">
                <a:latin typeface="Arial"/>
                <a:cs typeface="Arial"/>
              </a:rPr>
              <a:t>a</a:t>
            </a:r>
            <a:r>
              <a:rPr sz="2000" spc="0" dirty="0">
                <a:latin typeface="Arial"/>
                <a:cs typeface="Arial"/>
              </a:rPr>
              <a:t>n c</a:t>
            </a:r>
            <a:r>
              <a:rPr sz="2000" spc="5" dirty="0">
                <a:latin typeface="Arial"/>
                <a:cs typeface="Arial"/>
              </a:rPr>
              <a:t>o</a:t>
            </a:r>
            <a:r>
              <a:rPr sz="2000" spc="0" dirty="0">
                <a:latin typeface="Arial"/>
                <a:cs typeface="Arial"/>
              </a:rPr>
              <a:t>ntain</a:t>
            </a:r>
            <a:r>
              <a:rPr sz="2000" spc="-30" dirty="0">
                <a:latin typeface="Arial"/>
                <a:cs typeface="Arial"/>
              </a:rPr>
              <a:t> </a:t>
            </a:r>
            <a:r>
              <a:rPr sz="2000" spc="0" dirty="0">
                <a:latin typeface="Arial"/>
                <a:cs typeface="Arial"/>
              </a:rPr>
              <a:t>one</a:t>
            </a:r>
            <a:r>
              <a:rPr sz="2000" spc="-15" dirty="0">
                <a:latin typeface="Arial"/>
                <a:cs typeface="Arial"/>
              </a:rPr>
              <a:t> </a:t>
            </a:r>
            <a:r>
              <a:rPr sz="2000" spc="0" dirty="0">
                <a:latin typeface="Arial"/>
                <a:cs typeface="Arial"/>
              </a:rPr>
              <a:t>or more</a:t>
            </a:r>
            <a:r>
              <a:rPr sz="2000" spc="-25" dirty="0">
                <a:latin typeface="Arial"/>
                <a:cs typeface="Arial"/>
              </a:rPr>
              <a:t> </a:t>
            </a:r>
            <a:r>
              <a:rPr sz="2000" spc="0" dirty="0">
                <a:latin typeface="Arial"/>
                <a:cs typeface="Arial"/>
              </a:rPr>
              <a:t>MSCs</a:t>
            </a:r>
            <a:endParaRPr sz="2000">
              <a:latin typeface="Arial"/>
              <a:cs typeface="Arial"/>
            </a:endParaRPr>
          </a:p>
        </p:txBody>
      </p:sp>
      <p:sp>
        <p:nvSpPr>
          <p:cNvPr id="7" name="Footer Placeholder 6">
            <a:extLst>
              <a:ext uri="{FF2B5EF4-FFF2-40B4-BE49-F238E27FC236}">
                <a16:creationId xmlns:a16="http://schemas.microsoft.com/office/drawing/2014/main" id="{3422A781-C106-40A7-8193-CB4968189512}"/>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99791E98-F28C-45BE-BCED-155473954979}"/>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10</a:t>
            </a:fld>
            <a:endParaRPr lang="en-US" sz="1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32625" y="3465576"/>
            <a:ext cx="1295400" cy="0"/>
          </a:xfrm>
          <a:custGeom>
            <a:avLst/>
            <a:gdLst/>
            <a:ahLst/>
            <a:cxnLst/>
            <a:rect l="l" t="t" r="r" b="b"/>
            <a:pathLst>
              <a:path w="1295400">
                <a:moveTo>
                  <a:pt x="0" y="0"/>
                </a:moveTo>
                <a:lnTo>
                  <a:pt x="1295400" y="0"/>
                </a:lnTo>
              </a:path>
            </a:pathLst>
          </a:custGeom>
          <a:ln w="12700">
            <a:solidFill>
              <a:srgbClr val="000000"/>
            </a:solidFill>
          </a:ln>
        </p:spPr>
        <p:txBody>
          <a:bodyPr wrap="square" lIns="0" tIns="0" rIns="0" bIns="0" rtlCol="0">
            <a:noAutofit/>
          </a:bodyPr>
          <a:lstStyle/>
          <a:p>
            <a:endParaRPr/>
          </a:p>
        </p:txBody>
      </p:sp>
      <p:sp>
        <p:nvSpPr>
          <p:cNvPr id="3" name="object 3"/>
          <p:cNvSpPr/>
          <p:nvPr/>
        </p:nvSpPr>
        <p:spPr>
          <a:xfrm>
            <a:off x="6880225" y="4227576"/>
            <a:ext cx="1447800" cy="0"/>
          </a:xfrm>
          <a:custGeom>
            <a:avLst/>
            <a:gdLst/>
            <a:ahLst/>
            <a:cxnLst/>
            <a:rect l="l" t="t" r="r" b="b"/>
            <a:pathLst>
              <a:path w="1447800">
                <a:moveTo>
                  <a:pt x="0" y="0"/>
                </a:moveTo>
                <a:lnTo>
                  <a:pt x="1447800" y="0"/>
                </a:lnTo>
              </a:path>
            </a:pathLst>
          </a:custGeom>
          <a:ln w="12700">
            <a:solidFill>
              <a:srgbClr val="000000"/>
            </a:solidFill>
          </a:ln>
        </p:spPr>
        <p:txBody>
          <a:bodyPr wrap="square" lIns="0" tIns="0" rIns="0" bIns="0" rtlCol="0">
            <a:noAutofit/>
          </a:bodyPr>
          <a:lstStyle/>
          <a:p>
            <a:endParaRPr/>
          </a:p>
        </p:txBody>
      </p:sp>
      <p:sp>
        <p:nvSpPr>
          <p:cNvPr id="4" name="object 4"/>
          <p:cNvSpPr/>
          <p:nvPr/>
        </p:nvSpPr>
        <p:spPr>
          <a:xfrm>
            <a:off x="1393825" y="2779648"/>
            <a:ext cx="396875" cy="1752600"/>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3451225" y="3617848"/>
            <a:ext cx="914400" cy="800100"/>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p:nvPr/>
        </p:nvSpPr>
        <p:spPr>
          <a:xfrm>
            <a:off x="2421382" y="3719022"/>
            <a:ext cx="517405" cy="521465"/>
          </a:xfrm>
          <a:custGeom>
            <a:avLst/>
            <a:gdLst/>
            <a:ahLst/>
            <a:cxnLst/>
            <a:rect l="l" t="t" r="r" b="b"/>
            <a:pathLst>
              <a:path w="517405" h="521465">
                <a:moveTo>
                  <a:pt x="258702" y="0"/>
                </a:moveTo>
                <a:lnTo>
                  <a:pt x="215536" y="3277"/>
                </a:lnTo>
                <a:lnTo>
                  <a:pt x="175030" y="12813"/>
                </a:lnTo>
                <a:lnTo>
                  <a:pt x="137629" y="28159"/>
                </a:lnTo>
                <a:lnTo>
                  <a:pt x="103776" y="48868"/>
                </a:lnTo>
                <a:lnTo>
                  <a:pt x="73915" y="74495"/>
                </a:lnTo>
                <a:lnTo>
                  <a:pt x="48488" y="104591"/>
                </a:lnTo>
                <a:lnTo>
                  <a:pt x="27939" y="138709"/>
                </a:lnTo>
                <a:lnTo>
                  <a:pt x="12713" y="176404"/>
                </a:lnTo>
                <a:lnTo>
                  <a:pt x="3252" y="217227"/>
                </a:lnTo>
                <a:lnTo>
                  <a:pt x="0" y="260732"/>
                </a:lnTo>
                <a:lnTo>
                  <a:pt x="822" y="281111"/>
                </a:lnTo>
                <a:lnTo>
                  <a:pt x="7234" y="320975"/>
                </a:lnTo>
                <a:lnTo>
                  <a:pt x="19633" y="359089"/>
                </a:lnTo>
                <a:lnTo>
                  <a:pt x="37576" y="394781"/>
                </a:lnTo>
                <a:lnTo>
                  <a:pt x="60619" y="427382"/>
                </a:lnTo>
                <a:lnTo>
                  <a:pt x="88319" y="456221"/>
                </a:lnTo>
                <a:lnTo>
                  <a:pt x="120232" y="480627"/>
                </a:lnTo>
                <a:lnTo>
                  <a:pt x="155914" y="499931"/>
                </a:lnTo>
                <a:lnTo>
                  <a:pt x="194923" y="513461"/>
                </a:lnTo>
                <a:lnTo>
                  <a:pt x="236814" y="520547"/>
                </a:lnTo>
                <a:lnTo>
                  <a:pt x="258702" y="521465"/>
                </a:lnTo>
                <a:lnTo>
                  <a:pt x="280590" y="520547"/>
                </a:lnTo>
                <a:lnTo>
                  <a:pt x="322482" y="513461"/>
                </a:lnTo>
                <a:lnTo>
                  <a:pt x="361491" y="499931"/>
                </a:lnTo>
                <a:lnTo>
                  <a:pt x="397173" y="480627"/>
                </a:lnTo>
                <a:lnTo>
                  <a:pt x="429086" y="456221"/>
                </a:lnTo>
                <a:lnTo>
                  <a:pt x="456786" y="427382"/>
                </a:lnTo>
                <a:lnTo>
                  <a:pt x="479829" y="394781"/>
                </a:lnTo>
                <a:lnTo>
                  <a:pt x="497772" y="359089"/>
                </a:lnTo>
                <a:lnTo>
                  <a:pt x="510171" y="320975"/>
                </a:lnTo>
                <a:lnTo>
                  <a:pt x="516583" y="281111"/>
                </a:lnTo>
                <a:lnTo>
                  <a:pt x="517405" y="260732"/>
                </a:lnTo>
                <a:lnTo>
                  <a:pt x="516583" y="238672"/>
                </a:lnTo>
                <a:lnTo>
                  <a:pt x="510171" y="196452"/>
                </a:lnTo>
                <a:lnTo>
                  <a:pt x="497772" y="157137"/>
                </a:lnTo>
                <a:lnTo>
                  <a:pt x="479829" y="121175"/>
                </a:lnTo>
                <a:lnTo>
                  <a:pt x="456786" y="89012"/>
                </a:lnTo>
                <a:lnTo>
                  <a:pt x="429086" y="61095"/>
                </a:lnTo>
                <a:lnTo>
                  <a:pt x="397173" y="37871"/>
                </a:lnTo>
                <a:lnTo>
                  <a:pt x="361491" y="19787"/>
                </a:lnTo>
                <a:lnTo>
                  <a:pt x="322482" y="7291"/>
                </a:lnTo>
                <a:lnTo>
                  <a:pt x="280590" y="828"/>
                </a:lnTo>
                <a:lnTo>
                  <a:pt x="258702" y="0"/>
                </a:lnTo>
                <a:close/>
              </a:path>
            </a:pathLst>
          </a:custGeom>
          <a:solidFill>
            <a:srgbClr val="DEDEDE"/>
          </a:solidFill>
        </p:spPr>
        <p:txBody>
          <a:bodyPr wrap="square" lIns="0" tIns="0" rIns="0" bIns="0" rtlCol="0">
            <a:noAutofit/>
          </a:bodyPr>
          <a:lstStyle/>
          <a:p>
            <a:endParaRPr/>
          </a:p>
        </p:txBody>
      </p:sp>
      <p:sp>
        <p:nvSpPr>
          <p:cNvPr id="7" name="object 7"/>
          <p:cNvSpPr/>
          <p:nvPr/>
        </p:nvSpPr>
        <p:spPr>
          <a:xfrm>
            <a:off x="2421382" y="3719022"/>
            <a:ext cx="517405" cy="521465"/>
          </a:xfrm>
          <a:custGeom>
            <a:avLst/>
            <a:gdLst/>
            <a:ahLst/>
            <a:cxnLst/>
            <a:rect l="l" t="t" r="r" b="b"/>
            <a:pathLst>
              <a:path w="517405" h="521465">
                <a:moveTo>
                  <a:pt x="258702" y="0"/>
                </a:moveTo>
                <a:lnTo>
                  <a:pt x="301869" y="3277"/>
                </a:lnTo>
                <a:lnTo>
                  <a:pt x="342374" y="12813"/>
                </a:lnTo>
                <a:lnTo>
                  <a:pt x="379775" y="28159"/>
                </a:lnTo>
                <a:lnTo>
                  <a:pt x="413628" y="48868"/>
                </a:lnTo>
                <a:lnTo>
                  <a:pt x="443490" y="74495"/>
                </a:lnTo>
                <a:lnTo>
                  <a:pt x="468917" y="104591"/>
                </a:lnTo>
                <a:lnTo>
                  <a:pt x="489465" y="138709"/>
                </a:lnTo>
                <a:lnTo>
                  <a:pt x="504692" y="176404"/>
                </a:lnTo>
                <a:lnTo>
                  <a:pt x="514153" y="217227"/>
                </a:lnTo>
                <a:lnTo>
                  <a:pt x="517405" y="260732"/>
                </a:lnTo>
                <a:lnTo>
                  <a:pt x="516583" y="281111"/>
                </a:lnTo>
                <a:lnTo>
                  <a:pt x="510171" y="320975"/>
                </a:lnTo>
                <a:lnTo>
                  <a:pt x="497772" y="359089"/>
                </a:lnTo>
                <a:lnTo>
                  <a:pt x="479829" y="394781"/>
                </a:lnTo>
                <a:lnTo>
                  <a:pt x="456786" y="427382"/>
                </a:lnTo>
                <a:lnTo>
                  <a:pt x="429086" y="456221"/>
                </a:lnTo>
                <a:lnTo>
                  <a:pt x="397173" y="480627"/>
                </a:lnTo>
                <a:lnTo>
                  <a:pt x="361491" y="499931"/>
                </a:lnTo>
                <a:lnTo>
                  <a:pt x="322482" y="513461"/>
                </a:lnTo>
                <a:lnTo>
                  <a:pt x="280590" y="520547"/>
                </a:lnTo>
                <a:lnTo>
                  <a:pt x="258702" y="521465"/>
                </a:lnTo>
                <a:lnTo>
                  <a:pt x="236814" y="520547"/>
                </a:lnTo>
                <a:lnTo>
                  <a:pt x="194923" y="513461"/>
                </a:lnTo>
                <a:lnTo>
                  <a:pt x="155914" y="499931"/>
                </a:lnTo>
                <a:lnTo>
                  <a:pt x="120232" y="480627"/>
                </a:lnTo>
                <a:lnTo>
                  <a:pt x="88319" y="456221"/>
                </a:lnTo>
                <a:lnTo>
                  <a:pt x="60619" y="427382"/>
                </a:lnTo>
                <a:lnTo>
                  <a:pt x="37576" y="394781"/>
                </a:lnTo>
                <a:lnTo>
                  <a:pt x="19633" y="359089"/>
                </a:lnTo>
                <a:lnTo>
                  <a:pt x="7234" y="320975"/>
                </a:lnTo>
                <a:lnTo>
                  <a:pt x="822" y="281111"/>
                </a:lnTo>
                <a:lnTo>
                  <a:pt x="0" y="260732"/>
                </a:lnTo>
                <a:lnTo>
                  <a:pt x="822" y="238672"/>
                </a:lnTo>
                <a:lnTo>
                  <a:pt x="7234" y="196452"/>
                </a:lnTo>
                <a:lnTo>
                  <a:pt x="19633" y="157137"/>
                </a:lnTo>
                <a:lnTo>
                  <a:pt x="37576" y="121175"/>
                </a:lnTo>
                <a:lnTo>
                  <a:pt x="60619" y="89012"/>
                </a:lnTo>
                <a:lnTo>
                  <a:pt x="88319" y="61095"/>
                </a:lnTo>
                <a:lnTo>
                  <a:pt x="120232" y="37871"/>
                </a:lnTo>
                <a:lnTo>
                  <a:pt x="155914" y="19787"/>
                </a:lnTo>
                <a:lnTo>
                  <a:pt x="194923" y="7291"/>
                </a:lnTo>
                <a:lnTo>
                  <a:pt x="236814" y="828"/>
                </a:lnTo>
                <a:lnTo>
                  <a:pt x="258702" y="0"/>
                </a:lnTo>
              </a:path>
            </a:pathLst>
          </a:custGeom>
          <a:ln w="12367">
            <a:solidFill>
              <a:srgbClr val="24211E"/>
            </a:solidFill>
          </a:ln>
        </p:spPr>
        <p:txBody>
          <a:bodyPr wrap="square" lIns="0" tIns="0" rIns="0" bIns="0" rtlCol="0">
            <a:noAutofit/>
          </a:bodyPr>
          <a:lstStyle/>
          <a:p>
            <a:endParaRPr/>
          </a:p>
        </p:txBody>
      </p:sp>
      <p:sp>
        <p:nvSpPr>
          <p:cNvPr id="8" name="object 8"/>
          <p:cNvSpPr/>
          <p:nvPr/>
        </p:nvSpPr>
        <p:spPr>
          <a:xfrm>
            <a:off x="2606403" y="3892844"/>
            <a:ext cx="146711" cy="161334"/>
          </a:xfrm>
          <a:custGeom>
            <a:avLst/>
            <a:gdLst/>
            <a:ahLst/>
            <a:cxnLst/>
            <a:rect l="l" t="t" r="r" b="b"/>
            <a:pathLst>
              <a:path w="146711" h="161334">
                <a:moveTo>
                  <a:pt x="73681" y="0"/>
                </a:moveTo>
                <a:lnTo>
                  <a:pt x="114805" y="11536"/>
                </a:lnTo>
                <a:lnTo>
                  <a:pt x="139444" y="42446"/>
                </a:lnTo>
                <a:lnTo>
                  <a:pt x="146711" y="71077"/>
                </a:lnTo>
                <a:lnTo>
                  <a:pt x="146102" y="87737"/>
                </a:lnTo>
                <a:lnTo>
                  <a:pt x="133567" y="129401"/>
                </a:lnTo>
                <a:lnTo>
                  <a:pt x="105113" y="155166"/>
                </a:lnTo>
                <a:lnTo>
                  <a:pt x="77389" y="161334"/>
                </a:lnTo>
                <a:lnTo>
                  <a:pt x="59812" y="159862"/>
                </a:lnTo>
                <a:lnTo>
                  <a:pt x="20922" y="140420"/>
                </a:lnTo>
                <a:lnTo>
                  <a:pt x="2026" y="106165"/>
                </a:lnTo>
                <a:lnTo>
                  <a:pt x="0" y="93170"/>
                </a:lnTo>
                <a:lnTo>
                  <a:pt x="773" y="75936"/>
                </a:lnTo>
                <a:lnTo>
                  <a:pt x="13263" y="33235"/>
                </a:lnTo>
                <a:lnTo>
                  <a:pt x="40970" y="6873"/>
                </a:lnTo>
                <a:lnTo>
                  <a:pt x="67873" y="178"/>
                </a:lnTo>
              </a:path>
            </a:pathLst>
          </a:custGeom>
          <a:ln w="12362">
            <a:solidFill>
              <a:srgbClr val="24211E"/>
            </a:solidFill>
          </a:ln>
        </p:spPr>
        <p:txBody>
          <a:bodyPr wrap="square" lIns="0" tIns="0" rIns="0" bIns="0" rtlCol="0">
            <a:noAutofit/>
          </a:bodyPr>
          <a:lstStyle/>
          <a:p>
            <a:endParaRPr/>
          </a:p>
        </p:txBody>
      </p:sp>
      <p:sp>
        <p:nvSpPr>
          <p:cNvPr id="9" name="object 9"/>
          <p:cNvSpPr/>
          <p:nvPr/>
        </p:nvSpPr>
        <p:spPr>
          <a:xfrm>
            <a:off x="2507663" y="3793517"/>
            <a:ext cx="344355" cy="360059"/>
          </a:xfrm>
          <a:custGeom>
            <a:avLst/>
            <a:gdLst/>
            <a:ahLst/>
            <a:cxnLst/>
            <a:rect l="l" t="t" r="r" b="b"/>
            <a:pathLst>
              <a:path w="344355" h="360059">
                <a:moveTo>
                  <a:pt x="172421" y="0"/>
                </a:moveTo>
                <a:lnTo>
                  <a:pt x="214968" y="5622"/>
                </a:lnTo>
                <a:lnTo>
                  <a:pt x="253184" y="21481"/>
                </a:lnTo>
                <a:lnTo>
                  <a:pt x="286070" y="46066"/>
                </a:lnTo>
                <a:lnTo>
                  <a:pt x="312626" y="77866"/>
                </a:lnTo>
                <a:lnTo>
                  <a:pt x="331852" y="115367"/>
                </a:lnTo>
                <a:lnTo>
                  <a:pt x="342747" y="157059"/>
                </a:lnTo>
                <a:lnTo>
                  <a:pt x="344355" y="171627"/>
                </a:lnTo>
                <a:lnTo>
                  <a:pt x="343883" y="188417"/>
                </a:lnTo>
                <a:lnTo>
                  <a:pt x="336141" y="234976"/>
                </a:lnTo>
                <a:lnTo>
                  <a:pt x="319692" y="275263"/>
                </a:lnTo>
                <a:lnTo>
                  <a:pt x="295546" y="308569"/>
                </a:lnTo>
                <a:lnTo>
                  <a:pt x="264712" y="334185"/>
                </a:lnTo>
                <a:lnTo>
                  <a:pt x="228198" y="351400"/>
                </a:lnTo>
                <a:lnTo>
                  <a:pt x="187013" y="359504"/>
                </a:lnTo>
                <a:lnTo>
                  <a:pt x="172421" y="360059"/>
                </a:lnTo>
                <a:lnTo>
                  <a:pt x="157292" y="359465"/>
                </a:lnTo>
                <a:lnTo>
                  <a:pt x="114705" y="350883"/>
                </a:lnTo>
                <a:lnTo>
                  <a:pt x="77181" y="332978"/>
                </a:lnTo>
                <a:lnTo>
                  <a:pt x="45835" y="306870"/>
                </a:lnTo>
                <a:lnTo>
                  <a:pt x="21780" y="273683"/>
                </a:lnTo>
                <a:lnTo>
                  <a:pt x="6130" y="234539"/>
                </a:lnTo>
                <a:lnTo>
                  <a:pt x="0" y="190561"/>
                </a:lnTo>
                <a:lnTo>
                  <a:pt x="541" y="175147"/>
                </a:lnTo>
                <a:lnTo>
                  <a:pt x="8452" y="130941"/>
                </a:lnTo>
                <a:lnTo>
                  <a:pt x="25017" y="90888"/>
                </a:lnTo>
                <a:lnTo>
                  <a:pt x="49235" y="56411"/>
                </a:lnTo>
                <a:lnTo>
                  <a:pt x="80109" y="28931"/>
                </a:lnTo>
                <a:lnTo>
                  <a:pt x="116640" y="9867"/>
                </a:lnTo>
                <a:lnTo>
                  <a:pt x="157829" y="643"/>
                </a:lnTo>
                <a:lnTo>
                  <a:pt x="172421" y="0"/>
                </a:lnTo>
              </a:path>
            </a:pathLst>
          </a:custGeom>
          <a:ln w="12365">
            <a:solidFill>
              <a:srgbClr val="24211E"/>
            </a:solidFill>
          </a:ln>
        </p:spPr>
        <p:txBody>
          <a:bodyPr wrap="square" lIns="0" tIns="0" rIns="0" bIns="0" rtlCol="0">
            <a:noAutofit/>
          </a:bodyPr>
          <a:lstStyle/>
          <a:p>
            <a:endParaRPr/>
          </a:p>
        </p:txBody>
      </p:sp>
      <p:sp>
        <p:nvSpPr>
          <p:cNvPr id="10" name="object 10"/>
          <p:cNvSpPr/>
          <p:nvPr/>
        </p:nvSpPr>
        <p:spPr>
          <a:xfrm>
            <a:off x="2667766" y="3979754"/>
            <a:ext cx="209426" cy="807024"/>
          </a:xfrm>
          <a:custGeom>
            <a:avLst/>
            <a:gdLst/>
            <a:ahLst/>
            <a:cxnLst/>
            <a:rect l="l" t="t" r="r" b="b"/>
            <a:pathLst>
              <a:path w="209426" h="807024">
                <a:moveTo>
                  <a:pt x="24638" y="0"/>
                </a:moveTo>
                <a:lnTo>
                  <a:pt x="0" y="0"/>
                </a:lnTo>
                <a:lnTo>
                  <a:pt x="184787" y="807024"/>
                </a:lnTo>
                <a:lnTo>
                  <a:pt x="209426" y="807024"/>
                </a:lnTo>
                <a:lnTo>
                  <a:pt x="24638" y="0"/>
                </a:lnTo>
                <a:close/>
              </a:path>
            </a:pathLst>
          </a:custGeom>
          <a:solidFill>
            <a:srgbClr val="24211E"/>
          </a:solidFill>
        </p:spPr>
        <p:txBody>
          <a:bodyPr wrap="square" lIns="0" tIns="0" rIns="0" bIns="0" rtlCol="0">
            <a:noAutofit/>
          </a:bodyPr>
          <a:lstStyle/>
          <a:p>
            <a:endParaRPr/>
          </a:p>
        </p:txBody>
      </p:sp>
      <p:sp>
        <p:nvSpPr>
          <p:cNvPr id="11" name="object 11"/>
          <p:cNvSpPr/>
          <p:nvPr/>
        </p:nvSpPr>
        <p:spPr>
          <a:xfrm>
            <a:off x="2482978" y="3979754"/>
            <a:ext cx="209426" cy="807024"/>
          </a:xfrm>
          <a:custGeom>
            <a:avLst/>
            <a:gdLst/>
            <a:ahLst/>
            <a:cxnLst/>
            <a:rect l="l" t="t" r="r" b="b"/>
            <a:pathLst>
              <a:path w="209426" h="807024">
                <a:moveTo>
                  <a:pt x="209426" y="0"/>
                </a:moveTo>
                <a:lnTo>
                  <a:pt x="184787" y="0"/>
                </a:lnTo>
                <a:lnTo>
                  <a:pt x="0" y="807024"/>
                </a:lnTo>
                <a:lnTo>
                  <a:pt x="24638" y="807024"/>
                </a:lnTo>
                <a:lnTo>
                  <a:pt x="209426" y="0"/>
                </a:lnTo>
                <a:close/>
              </a:path>
            </a:pathLst>
          </a:custGeom>
          <a:solidFill>
            <a:srgbClr val="24211E"/>
          </a:solidFill>
        </p:spPr>
        <p:txBody>
          <a:bodyPr wrap="square" lIns="0" tIns="0" rIns="0" bIns="0" rtlCol="0">
            <a:noAutofit/>
          </a:bodyPr>
          <a:lstStyle/>
          <a:p>
            <a:endParaRPr/>
          </a:p>
        </p:txBody>
      </p:sp>
      <p:sp>
        <p:nvSpPr>
          <p:cNvPr id="12" name="object 12"/>
          <p:cNvSpPr/>
          <p:nvPr/>
        </p:nvSpPr>
        <p:spPr>
          <a:xfrm>
            <a:off x="2519936" y="4625378"/>
            <a:ext cx="332617" cy="173816"/>
          </a:xfrm>
          <a:custGeom>
            <a:avLst/>
            <a:gdLst/>
            <a:ahLst/>
            <a:cxnLst/>
            <a:rect l="l" t="t" r="r" b="b"/>
            <a:pathLst>
              <a:path w="332617" h="173816">
                <a:moveTo>
                  <a:pt x="24638" y="0"/>
                </a:moveTo>
                <a:lnTo>
                  <a:pt x="12319" y="0"/>
                </a:lnTo>
                <a:lnTo>
                  <a:pt x="12319" y="24831"/>
                </a:lnTo>
                <a:lnTo>
                  <a:pt x="332617" y="173816"/>
                </a:lnTo>
                <a:lnTo>
                  <a:pt x="332617" y="148985"/>
                </a:lnTo>
                <a:lnTo>
                  <a:pt x="24638" y="0"/>
                </a:lnTo>
                <a:close/>
              </a:path>
              <a:path w="332617" h="173816">
                <a:moveTo>
                  <a:pt x="12319" y="0"/>
                </a:moveTo>
                <a:lnTo>
                  <a:pt x="0" y="12415"/>
                </a:lnTo>
                <a:lnTo>
                  <a:pt x="12319" y="24831"/>
                </a:lnTo>
                <a:lnTo>
                  <a:pt x="12319" y="0"/>
                </a:lnTo>
                <a:close/>
              </a:path>
            </a:pathLst>
          </a:custGeom>
          <a:solidFill>
            <a:srgbClr val="24211E"/>
          </a:solidFill>
        </p:spPr>
        <p:txBody>
          <a:bodyPr wrap="square" lIns="0" tIns="0" rIns="0" bIns="0" rtlCol="0">
            <a:noAutofit/>
          </a:bodyPr>
          <a:lstStyle/>
          <a:p>
            <a:endParaRPr/>
          </a:p>
        </p:txBody>
      </p:sp>
      <p:sp>
        <p:nvSpPr>
          <p:cNvPr id="13" name="object 13"/>
          <p:cNvSpPr/>
          <p:nvPr/>
        </p:nvSpPr>
        <p:spPr>
          <a:xfrm>
            <a:off x="2532255" y="4501219"/>
            <a:ext cx="283341" cy="148990"/>
          </a:xfrm>
          <a:custGeom>
            <a:avLst/>
            <a:gdLst/>
            <a:ahLst/>
            <a:cxnLst/>
            <a:rect l="l" t="t" r="r" b="b"/>
            <a:pathLst>
              <a:path w="283341" h="148990">
                <a:moveTo>
                  <a:pt x="258702" y="0"/>
                </a:moveTo>
                <a:lnTo>
                  <a:pt x="246383" y="0"/>
                </a:lnTo>
                <a:lnTo>
                  <a:pt x="0" y="124158"/>
                </a:lnTo>
                <a:lnTo>
                  <a:pt x="12319" y="148990"/>
                </a:lnTo>
                <a:lnTo>
                  <a:pt x="258702" y="12415"/>
                </a:lnTo>
                <a:lnTo>
                  <a:pt x="258702" y="0"/>
                </a:lnTo>
                <a:close/>
              </a:path>
              <a:path w="283341" h="148990">
                <a:moveTo>
                  <a:pt x="283341" y="0"/>
                </a:moveTo>
                <a:lnTo>
                  <a:pt x="258702" y="0"/>
                </a:lnTo>
                <a:lnTo>
                  <a:pt x="258702" y="12415"/>
                </a:lnTo>
                <a:lnTo>
                  <a:pt x="283341" y="0"/>
                </a:lnTo>
                <a:close/>
              </a:path>
            </a:pathLst>
          </a:custGeom>
          <a:solidFill>
            <a:srgbClr val="24211E"/>
          </a:solidFill>
        </p:spPr>
        <p:txBody>
          <a:bodyPr wrap="square" lIns="0" tIns="0" rIns="0" bIns="0" rtlCol="0">
            <a:noAutofit/>
          </a:bodyPr>
          <a:lstStyle/>
          <a:p>
            <a:endParaRPr/>
          </a:p>
        </p:txBody>
      </p:sp>
      <p:sp>
        <p:nvSpPr>
          <p:cNvPr id="14" name="object 14"/>
          <p:cNvSpPr/>
          <p:nvPr/>
        </p:nvSpPr>
        <p:spPr>
          <a:xfrm>
            <a:off x="2569212" y="4401893"/>
            <a:ext cx="221745" cy="111742"/>
          </a:xfrm>
          <a:custGeom>
            <a:avLst/>
            <a:gdLst/>
            <a:ahLst/>
            <a:cxnLst/>
            <a:rect l="l" t="t" r="r" b="b"/>
            <a:pathLst>
              <a:path w="221745" h="111742">
                <a:moveTo>
                  <a:pt x="24638" y="0"/>
                </a:moveTo>
                <a:lnTo>
                  <a:pt x="12319" y="0"/>
                </a:lnTo>
                <a:lnTo>
                  <a:pt x="12319" y="24831"/>
                </a:lnTo>
                <a:lnTo>
                  <a:pt x="209426" y="111742"/>
                </a:lnTo>
                <a:lnTo>
                  <a:pt x="221745" y="99326"/>
                </a:lnTo>
                <a:lnTo>
                  <a:pt x="24638" y="0"/>
                </a:lnTo>
                <a:close/>
              </a:path>
              <a:path w="221745" h="111742">
                <a:moveTo>
                  <a:pt x="12319" y="0"/>
                </a:moveTo>
                <a:lnTo>
                  <a:pt x="0" y="12415"/>
                </a:lnTo>
                <a:lnTo>
                  <a:pt x="12319" y="24831"/>
                </a:lnTo>
                <a:lnTo>
                  <a:pt x="12319" y="0"/>
                </a:lnTo>
                <a:close/>
              </a:path>
            </a:pathLst>
          </a:custGeom>
          <a:solidFill>
            <a:srgbClr val="24211E"/>
          </a:solidFill>
        </p:spPr>
        <p:txBody>
          <a:bodyPr wrap="square" lIns="0" tIns="0" rIns="0" bIns="0" rtlCol="0">
            <a:noAutofit/>
          </a:bodyPr>
          <a:lstStyle/>
          <a:p>
            <a:endParaRPr/>
          </a:p>
        </p:txBody>
      </p:sp>
      <p:sp>
        <p:nvSpPr>
          <p:cNvPr id="15" name="object 15"/>
          <p:cNvSpPr/>
          <p:nvPr/>
        </p:nvSpPr>
        <p:spPr>
          <a:xfrm>
            <a:off x="2581531" y="4327398"/>
            <a:ext cx="172468" cy="99326"/>
          </a:xfrm>
          <a:custGeom>
            <a:avLst/>
            <a:gdLst/>
            <a:ahLst/>
            <a:cxnLst/>
            <a:rect l="l" t="t" r="r" b="b"/>
            <a:pathLst>
              <a:path w="172468" h="99326">
                <a:moveTo>
                  <a:pt x="172468" y="0"/>
                </a:moveTo>
                <a:lnTo>
                  <a:pt x="0" y="74495"/>
                </a:lnTo>
                <a:lnTo>
                  <a:pt x="12319" y="99326"/>
                </a:lnTo>
                <a:lnTo>
                  <a:pt x="172468" y="24831"/>
                </a:lnTo>
                <a:lnTo>
                  <a:pt x="172468" y="0"/>
                </a:lnTo>
                <a:close/>
              </a:path>
            </a:pathLst>
          </a:custGeom>
          <a:solidFill>
            <a:srgbClr val="24211E"/>
          </a:solidFill>
        </p:spPr>
        <p:txBody>
          <a:bodyPr wrap="square" lIns="0" tIns="0" rIns="0" bIns="0" rtlCol="0">
            <a:noAutofit/>
          </a:bodyPr>
          <a:lstStyle/>
          <a:p>
            <a:endParaRPr/>
          </a:p>
        </p:txBody>
      </p:sp>
      <p:sp>
        <p:nvSpPr>
          <p:cNvPr id="16" name="object 16"/>
          <p:cNvSpPr/>
          <p:nvPr/>
        </p:nvSpPr>
        <p:spPr>
          <a:xfrm>
            <a:off x="2618489" y="4277735"/>
            <a:ext cx="135511" cy="74495"/>
          </a:xfrm>
          <a:custGeom>
            <a:avLst/>
            <a:gdLst/>
            <a:ahLst/>
            <a:cxnLst/>
            <a:rect l="l" t="t" r="r" b="b"/>
            <a:pathLst>
              <a:path w="135511" h="74495">
                <a:moveTo>
                  <a:pt x="0" y="0"/>
                </a:moveTo>
                <a:lnTo>
                  <a:pt x="0" y="24831"/>
                </a:lnTo>
                <a:lnTo>
                  <a:pt x="135511" y="74495"/>
                </a:lnTo>
                <a:lnTo>
                  <a:pt x="135511" y="49663"/>
                </a:lnTo>
                <a:lnTo>
                  <a:pt x="0" y="0"/>
                </a:lnTo>
                <a:close/>
              </a:path>
            </a:pathLst>
          </a:custGeom>
          <a:solidFill>
            <a:srgbClr val="24211E"/>
          </a:solidFill>
        </p:spPr>
        <p:txBody>
          <a:bodyPr wrap="square" lIns="0" tIns="0" rIns="0" bIns="0" rtlCol="0">
            <a:noAutofit/>
          </a:bodyPr>
          <a:lstStyle/>
          <a:p>
            <a:endParaRPr/>
          </a:p>
        </p:txBody>
      </p:sp>
      <p:sp>
        <p:nvSpPr>
          <p:cNvPr id="17" name="object 17"/>
          <p:cNvSpPr/>
          <p:nvPr/>
        </p:nvSpPr>
        <p:spPr>
          <a:xfrm>
            <a:off x="2618489" y="4240487"/>
            <a:ext cx="123191" cy="62079"/>
          </a:xfrm>
          <a:custGeom>
            <a:avLst/>
            <a:gdLst/>
            <a:ahLst/>
            <a:cxnLst/>
            <a:rect l="l" t="t" r="r" b="b"/>
            <a:pathLst>
              <a:path w="123191" h="62079">
                <a:moveTo>
                  <a:pt x="110872" y="0"/>
                </a:moveTo>
                <a:lnTo>
                  <a:pt x="0" y="37247"/>
                </a:lnTo>
                <a:lnTo>
                  <a:pt x="0" y="62079"/>
                </a:lnTo>
                <a:lnTo>
                  <a:pt x="123191" y="12415"/>
                </a:lnTo>
                <a:lnTo>
                  <a:pt x="110872" y="0"/>
                </a:lnTo>
                <a:close/>
              </a:path>
            </a:pathLst>
          </a:custGeom>
          <a:solidFill>
            <a:srgbClr val="24211E"/>
          </a:solidFill>
        </p:spPr>
        <p:txBody>
          <a:bodyPr wrap="square" lIns="0" tIns="0" rIns="0" bIns="0" rtlCol="0">
            <a:noAutofit/>
          </a:bodyPr>
          <a:lstStyle/>
          <a:p>
            <a:endParaRPr/>
          </a:p>
        </p:txBody>
      </p:sp>
      <p:sp>
        <p:nvSpPr>
          <p:cNvPr id="18" name="object 18"/>
          <p:cNvSpPr/>
          <p:nvPr/>
        </p:nvSpPr>
        <p:spPr>
          <a:xfrm>
            <a:off x="2507616" y="4625378"/>
            <a:ext cx="332617" cy="173816"/>
          </a:xfrm>
          <a:custGeom>
            <a:avLst/>
            <a:gdLst/>
            <a:ahLst/>
            <a:cxnLst/>
            <a:rect l="l" t="t" r="r" b="b"/>
            <a:pathLst>
              <a:path w="332617" h="173816">
                <a:moveTo>
                  <a:pt x="320298" y="0"/>
                </a:moveTo>
                <a:lnTo>
                  <a:pt x="307979" y="0"/>
                </a:lnTo>
                <a:lnTo>
                  <a:pt x="0" y="148985"/>
                </a:lnTo>
                <a:lnTo>
                  <a:pt x="0" y="173816"/>
                </a:lnTo>
                <a:lnTo>
                  <a:pt x="320298" y="24831"/>
                </a:lnTo>
                <a:lnTo>
                  <a:pt x="320298" y="0"/>
                </a:lnTo>
                <a:close/>
              </a:path>
              <a:path w="332617" h="173816">
                <a:moveTo>
                  <a:pt x="320298" y="0"/>
                </a:moveTo>
                <a:lnTo>
                  <a:pt x="320298" y="24831"/>
                </a:lnTo>
                <a:lnTo>
                  <a:pt x="332617" y="12415"/>
                </a:lnTo>
                <a:lnTo>
                  <a:pt x="320298" y="0"/>
                </a:lnTo>
                <a:close/>
              </a:path>
            </a:pathLst>
          </a:custGeom>
          <a:solidFill>
            <a:srgbClr val="24211E"/>
          </a:solidFill>
        </p:spPr>
        <p:txBody>
          <a:bodyPr wrap="square" lIns="0" tIns="0" rIns="0" bIns="0" rtlCol="0">
            <a:noAutofit/>
          </a:bodyPr>
          <a:lstStyle/>
          <a:p>
            <a:endParaRPr/>
          </a:p>
        </p:txBody>
      </p:sp>
      <p:sp>
        <p:nvSpPr>
          <p:cNvPr id="19" name="object 19"/>
          <p:cNvSpPr/>
          <p:nvPr/>
        </p:nvSpPr>
        <p:spPr>
          <a:xfrm>
            <a:off x="2544574" y="4501219"/>
            <a:ext cx="283341" cy="148990"/>
          </a:xfrm>
          <a:custGeom>
            <a:avLst/>
            <a:gdLst/>
            <a:ahLst/>
            <a:cxnLst/>
            <a:rect l="l" t="t" r="r" b="b"/>
            <a:pathLst>
              <a:path w="283341" h="148990">
                <a:moveTo>
                  <a:pt x="36957" y="0"/>
                </a:moveTo>
                <a:lnTo>
                  <a:pt x="24638" y="0"/>
                </a:lnTo>
                <a:lnTo>
                  <a:pt x="24638" y="12415"/>
                </a:lnTo>
                <a:lnTo>
                  <a:pt x="271022" y="148990"/>
                </a:lnTo>
                <a:lnTo>
                  <a:pt x="283341" y="124158"/>
                </a:lnTo>
                <a:lnTo>
                  <a:pt x="36957" y="0"/>
                </a:lnTo>
                <a:close/>
              </a:path>
              <a:path w="283341" h="148990">
                <a:moveTo>
                  <a:pt x="24638" y="0"/>
                </a:moveTo>
                <a:lnTo>
                  <a:pt x="0" y="0"/>
                </a:lnTo>
                <a:lnTo>
                  <a:pt x="24638" y="12415"/>
                </a:lnTo>
                <a:lnTo>
                  <a:pt x="24638" y="0"/>
                </a:lnTo>
                <a:close/>
              </a:path>
            </a:pathLst>
          </a:custGeom>
          <a:solidFill>
            <a:srgbClr val="24211E"/>
          </a:solidFill>
        </p:spPr>
        <p:txBody>
          <a:bodyPr wrap="square" lIns="0" tIns="0" rIns="0" bIns="0" rtlCol="0">
            <a:noAutofit/>
          </a:bodyPr>
          <a:lstStyle/>
          <a:p>
            <a:endParaRPr/>
          </a:p>
        </p:txBody>
      </p:sp>
      <p:sp>
        <p:nvSpPr>
          <p:cNvPr id="20" name="object 20"/>
          <p:cNvSpPr/>
          <p:nvPr/>
        </p:nvSpPr>
        <p:spPr>
          <a:xfrm>
            <a:off x="2569212" y="4401893"/>
            <a:ext cx="221745" cy="111742"/>
          </a:xfrm>
          <a:custGeom>
            <a:avLst/>
            <a:gdLst/>
            <a:ahLst/>
            <a:cxnLst/>
            <a:rect l="l" t="t" r="r" b="b"/>
            <a:pathLst>
              <a:path w="221745" h="111742">
                <a:moveTo>
                  <a:pt x="209426" y="0"/>
                </a:moveTo>
                <a:lnTo>
                  <a:pt x="197106" y="0"/>
                </a:lnTo>
                <a:lnTo>
                  <a:pt x="0" y="99326"/>
                </a:lnTo>
                <a:lnTo>
                  <a:pt x="12319" y="111742"/>
                </a:lnTo>
                <a:lnTo>
                  <a:pt x="209426" y="24831"/>
                </a:lnTo>
                <a:lnTo>
                  <a:pt x="209426" y="0"/>
                </a:lnTo>
                <a:close/>
              </a:path>
              <a:path w="221745" h="111742">
                <a:moveTo>
                  <a:pt x="209426" y="0"/>
                </a:moveTo>
                <a:lnTo>
                  <a:pt x="209426" y="24831"/>
                </a:lnTo>
                <a:lnTo>
                  <a:pt x="221745" y="12415"/>
                </a:lnTo>
                <a:lnTo>
                  <a:pt x="209426" y="0"/>
                </a:lnTo>
                <a:close/>
              </a:path>
            </a:pathLst>
          </a:custGeom>
          <a:solidFill>
            <a:srgbClr val="24211E"/>
          </a:solidFill>
        </p:spPr>
        <p:txBody>
          <a:bodyPr wrap="square" lIns="0" tIns="0" rIns="0" bIns="0" rtlCol="0">
            <a:noAutofit/>
          </a:bodyPr>
          <a:lstStyle/>
          <a:p>
            <a:endParaRPr/>
          </a:p>
        </p:txBody>
      </p:sp>
      <p:sp>
        <p:nvSpPr>
          <p:cNvPr id="21" name="object 21"/>
          <p:cNvSpPr/>
          <p:nvPr/>
        </p:nvSpPr>
        <p:spPr>
          <a:xfrm>
            <a:off x="2606170" y="4327398"/>
            <a:ext cx="172468" cy="99326"/>
          </a:xfrm>
          <a:custGeom>
            <a:avLst/>
            <a:gdLst/>
            <a:ahLst/>
            <a:cxnLst/>
            <a:rect l="l" t="t" r="r" b="b"/>
            <a:pathLst>
              <a:path w="172468" h="99326">
                <a:moveTo>
                  <a:pt x="0" y="0"/>
                </a:moveTo>
                <a:lnTo>
                  <a:pt x="0" y="24831"/>
                </a:lnTo>
                <a:lnTo>
                  <a:pt x="160149" y="99326"/>
                </a:lnTo>
                <a:lnTo>
                  <a:pt x="172468" y="74495"/>
                </a:lnTo>
                <a:lnTo>
                  <a:pt x="0" y="0"/>
                </a:lnTo>
                <a:close/>
              </a:path>
            </a:pathLst>
          </a:custGeom>
          <a:solidFill>
            <a:srgbClr val="24211E"/>
          </a:solidFill>
        </p:spPr>
        <p:txBody>
          <a:bodyPr wrap="square" lIns="0" tIns="0" rIns="0" bIns="0" rtlCol="0">
            <a:noAutofit/>
          </a:bodyPr>
          <a:lstStyle/>
          <a:p>
            <a:endParaRPr/>
          </a:p>
        </p:txBody>
      </p:sp>
      <p:sp>
        <p:nvSpPr>
          <p:cNvPr id="22" name="object 22"/>
          <p:cNvSpPr/>
          <p:nvPr/>
        </p:nvSpPr>
        <p:spPr>
          <a:xfrm>
            <a:off x="2606170" y="4277735"/>
            <a:ext cx="135511" cy="74495"/>
          </a:xfrm>
          <a:custGeom>
            <a:avLst/>
            <a:gdLst/>
            <a:ahLst/>
            <a:cxnLst/>
            <a:rect l="l" t="t" r="r" b="b"/>
            <a:pathLst>
              <a:path w="135511" h="74495">
                <a:moveTo>
                  <a:pt x="135511" y="0"/>
                </a:moveTo>
                <a:lnTo>
                  <a:pt x="0" y="49663"/>
                </a:lnTo>
                <a:lnTo>
                  <a:pt x="0" y="74495"/>
                </a:lnTo>
                <a:lnTo>
                  <a:pt x="135511" y="24831"/>
                </a:lnTo>
                <a:lnTo>
                  <a:pt x="135511" y="0"/>
                </a:lnTo>
                <a:close/>
              </a:path>
            </a:pathLst>
          </a:custGeom>
          <a:solidFill>
            <a:srgbClr val="24211E"/>
          </a:solidFill>
        </p:spPr>
        <p:txBody>
          <a:bodyPr wrap="square" lIns="0" tIns="0" rIns="0" bIns="0" rtlCol="0">
            <a:noAutofit/>
          </a:bodyPr>
          <a:lstStyle/>
          <a:p>
            <a:endParaRPr/>
          </a:p>
        </p:txBody>
      </p:sp>
      <p:sp>
        <p:nvSpPr>
          <p:cNvPr id="23" name="object 23"/>
          <p:cNvSpPr/>
          <p:nvPr/>
        </p:nvSpPr>
        <p:spPr>
          <a:xfrm>
            <a:off x="2618489" y="4240487"/>
            <a:ext cx="123191" cy="62079"/>
          </a:xfrm>
          <a:custGeom>
            <a:avLst/>
            <a:gdLst/>
            <a:ahLst/>
            <a:cxnLst/>
            <a:rect l="l" t="t" r="r" b="b"/>
            <a:pathLst>
              <a:path w="123191" h="62079">
                <a:moveTo>
                  <a:pt x="12319" y="0"/>
                </a:moveTo>
                <a:lnTo>
                  <a:pt x="0" y="12415"/>
                </a:lnTo>
                <a:lnTo>
                  <a:pt x="123191" y="62079"/>
                </a:lnTo>
                <a:lnTo>
                  <a:pt x="123191" y="37247"/>
                </a:lnTo>
                <a:lnTo>
                  <a:pt x="12319" y="0"/>
                </a:lnTo>
                <a:close/>
              </a:path>
            </a:pathLst>
          </a:custGeom>
          <a:solidFill>
            <a:srgbClr val="24211E"/>
          </a:solidFill>
        </p:spPr>
        <p:txBody>
          <a:bodyPr wrap="square" lIns="0" tIns="0" rIns="0" bIns="0" rtlCol="0">
            <a:noAutofit/>
          </a:bodyPr>
          <a:lstStyle/>
          <a:p>
            <a:endParaRPr/>
          </a:p>
        </p:txBody>
      </p:sp>
      <p:sp>
        <p:nvSpPr>
          <p:cNvPr id="24" name="object 24"/>
          <p:cNvSpPr/>
          <p:nvPr/>
        </p:nvSpPr>
        <p:spPr>
          <a:xfrm>
            <a:off x="2396744" y="4792987"/>
            <a:ext cx="566682" cy="0"/>
          </a:xfrm>
          <a:custGeom>
            <a:avLst/>
            <a:gdLst/>
            <a:ahLst/>
            <a:cxnLst/>
            <a:rect l="l" t="t" r="r" b="b"/>
            <a:pathLst>
              <a:path w="566682">
                <a:moveTo>
                  <a:pt x="0" y="0"/>
                </a:moveTo>
                <a:lnTo>
                  <a:pt x="566682" y="0"/>
                </a:lnTo>
              </a:path>
            </a:pathLst>
          </a:custGeom>
          <a:ln w="38517">
            <a:solidFill>
              <a:srgbClr val="24211E"/>
            </a:solidFill>
          </a:ln>
        </p:spPr>
        <p:txBody>
          <a:bodyPr wrap="square" lIns="0" tIns="0" rIns="0" bIns="0" rtlCol="0">
            <a:noAutofit/>
          </a:bodyPr>
          <a:lstStyle/>
          <a:p>
            <a:endParaRPr/>
          </a:p>
        </p:txBody>
      </p:sp>
      <p:sp>
        <p:nvSpPr>
          <p:cNvPr id="25" name="object 25"/>
          <p:cNvSpPr/>
          <p:nvPr/>
        </p:nvSpPr>
        <p:spPr>
          <a:xfrm>
            <a:off x="2421382" y="2195022"/>
            <a:ext cx="517405" cy="521465"/>
          </a:xfrm>
          <a:custGeom>
            <a:avLst/>
            <a:gdLst/>
            <a:ahLst/>
            <a:cxnLst/>
            <a:rect l="l" t="t" r="r" b="b"/>
            <a:pathLst>
              <a:path w="517405" h="521465">
                <a:moveTo>
                  <a:pt x="258702" y="0"/>
                </a:moveTo>
                <a:lnTo>
                  <a:pt x="215536" y="3277"/>
                </a:lnTo>
                <a:lnTo>
                  <a:pt x="175030" y="12813"/>
                </a:lnTo>
                <a:lnTo>
                  <a:pt x="137629" y="28159"/>
                </a:lnTo>
                <a:lnTo>
                  <a:pt x="103776" y="48868"/>
                </a:lnTo>
                <a:lnTo>
                  <a:pt x="73915" y="74495"/>
                </a:lnTo>
                <a:lnTo>
                  <a:pt x="48488" y="104591"/>
                </a:lnTo>
                <a:lnTo>
                  <a:pt x="27939" y="138709"/>
                </a:lnTo>
                <a:lnTo>
                  <a:pt x="12713" y="176404"/>
                </a:lnTo>
                <a:lnTo>
                  <a:pt x="3252" y="217227"/>
                </a:lnTo>
                <a:lnTo>
                  <a:pt x="0" y="260732"/>
                </a:lnTo>
                <a:lnTo>
                  <a:pt x="822" y="281111"/>
                </a:lnTo>
                <a:lnTo>
                  <a:pt x="7234" y="320975"/>
                </a:lnTo>
                <a:lnTo>
                  <a:pt x="19633" y="359089"/>
                </a:lnTo>
                <a:lnTo>
                  <a:pt x="37576" y="394781"/>
                </a:lnTo>
                <a:lnTo>
                  <a:pt x="60619" y="427382"/>
                </a:lnTo>
                <a:lnTo>
                  <a:pt x="88319" y="456221"/>
                </a:lnTo>
                <a:lnTo>
                  <a:pt x="120232" y="480627"/>
                </a:lnTo>
                <a:lnTo>
                  <a:pt x="155914" y="499931"/>
                </a:lnTo>
                <a:lnTo>
                  <a:pt x="194923" y="513461"/>
                </a:lnTo>
                <a:lnTo>
                  <a:pt x="236814" y="520547"/>
                </a:lnTo>
                <a:lnTo>
                  <a:pt x="258702" y="521465"/>
                </a:lnTo>
                <a:lnTo>
                  <a:pt x="280590" y="520547"/>
                </a:lnTo>
                <a:lnTo>
                  <a:pt x="322482" y="513461"/>
                </a:lnTo>
                <a:lnTo>
                  <a:pt x="361491" y="499931"/>
                </a:lnTo>
                <a:lnTo>
                  <a:pt x="397173" y="480627"/>
                </a:lnTo>
                <a:lnTo>
                  <a:pt x="429086" y="456221"/>
                </a:lnTo>
                <a:lnTo>
                  <a:pt x="456786" y="427382"/>
                </a:lnTo>
                <a:lnTo>
                  <a:pt x="479829" y="394781"/>
                </a:lnTo>
                <a:lnTo>
                  <a:pt x="497772" y="359089"/>
                </a:lnTo>
                <a:lnTo>
                  <a:pt x="510171" y="320975"/>
                </a:lnTo>
                <a:lnTo>
                  <a:pt x="516583" y="281111"/>
                </a:lnTo>
                <a:lnTo>
                  <a:pt x="517405" y="260732"/>
                </a:lnTo>
                <a:lnTo>
                  <a:pt x="516583" y="238672"/>
                </a:lnTo>
                <a:lnTo>
                  <a:pt x="510171" y="196452"/>
                </a:lnTo>
                <a:lnTo>
                  <a:pt x="497772" y="157137"/>
                </a:lnTo>
                <a:lnTo>
                  <a:pt x="479829" y="121175"/>
                </a:lnTo>
                <a:lnTo>
                  <a:pt x="456786" y="89012"/>
                </a:lnTo>
                <a:lnTo>
                  <a:pt x="429086" y="61095"/>
                </a:lnTo>
                <a:lnTo>
                  <a:pt x="397173" y="37871"/>
                </a:lnTo>
                <a:lnTo>
                  <a:pt x="361491" y="19787"/>
                </a:lnTo>
                <a:lnTo>
                  <a:pt x="322482" y="7291"/>
                </a:lnTo>
                <a:lnTo>
                  <a:pt x="280590" y="828"/>
                </a:lnTo>
                <a:lnTo>
                  <a:pt x="258702" y="0"/>
                </a:lnTo>
                <a:close/>
              </a:path>
            </a:pathLst>
          </a:custGeom>
          <a:solidFill>
            <a:srgbClr val="DEDEDE"/>
          </a:solidFill>
        </p:spPr>
        <p:txBody>
          <a:bodyPr wrap="square" lIns="0" tIns="0" rIns="0" bIns="0" rtlCol="0">
            <a:noAutofit/>
          </a:bodyPr>
          <a:lstStyle/>
          <a:p>
            <a:endParaRPr/>
          </a:p>
        </p:txBody>
      </p:sp>
      <p:sp>
        <p:nvSpPr>
          <p:cNvPr id="26" name="object 26"/>
          <p:cNvSpPr/>
          <p:nvPr/>
        </p:nvSpPr>
        <p:spPr>
          <a:xfrm>
            <a:off x="2421382" y="2195022"/>
            <a:ext cx="517405" cy="521465"/>
          </a:xfrm>
          <a:custGeom>
            <a:avLst/>
            <a:gdLst/>
            <a:ahLst/>
            <a:cxnLst/>
            <a:rect l="l" t="t" r="r" b="b"/>
            <a:pathLst>
              <a:path w="517405" h="521465">
                <a:moveTo>
                  <a:pt x="258702" y="0"/>
                </a:moveTo>
                <a:lnTo>
                  <a:pt x="301869" y="3277"/>
                </a:lnTo>
                <a:lnTo>
                  <a:pt x="342374" y="12813"/>
                </a:lnTo>
                <a:lnTo>
                  <a:pt x="379775" y="28159"/>
                </a:lnTo>
                <a:lnTo>
                  <a:pt x="413628" y="48868"/>
                </a:lnTo>
                <a:lnTo>
                  <a:pt x="443490" y="74495"/>
                </a:lnTo>
                <a:lnTo>
                  <a:pt x="468917" y="104591"/>
                </a:lnTo>
                <a:lnTo>
                  <a:pt x="489465" y="138709"/>
                </a:lnTo>
                <a:lnTo>
                  <a:pt x="504692" y="176404"/>
                </a:lnTo>
                <a:lnTo>
                  <a:pt x="514153" y="217227"/>
                </a:lnTo>
                <a:lnTo>
                  <a:pt x="517405" y="260732"/>
                </a:lnTo>
                <a:lnTo>
                  <a:pt x="516583" y="281111"/>
                </a:lnTo>
                <a:lnTo>
                  <a:pt x="510171" y="320975"/>
                </a:lnTo>
                <a:lnTo>
                  <a:pt x="497772" y="359089"/>
                </a:lnTo>
                <a:lnTo>
                  <a:pt x="479829" y="394781"/>
                </a:lnTo>
                <a:lnTo>
                  <a:pt x="456786" y="427382"/>
                </a:lnTo>
                <a:lnTo>
                  <a:pt x="429086" y="456221"/>
                </a:lnTo>
                <a:lnTo>
                  <a:pt x="397173" y="480627"/>
                </a:lnTo>
                <a:lnTo>
                  <a:pt x="361491" y="499931"/>
                </a:lnTo>
                <a:lnTo>
                  <a:pt x="322482" y="513461"/>
                </a:lnTo>
                <a:lnTo>
                  <a:pt x="280590" y="520547"/>
                </a:lnTo>
                <a:lnTo>
                  <a:pt x="258702" y="521465"/>
                </a:lnTo>
                <a:lnTo>
                  <a:pt x="236814" y="520547"/>
                </a:lnTo>
                <a:lnTo>
                  <a:pt x="194923" y="513461"/>
                </a:lnTo>
                <a:lnTo>
                  <a:pt x="155914" y="499931"/>
                </a:lnTo>
                <a:lnTo>
                  <a:pt x="120232" y="480627"/>
                </a:lnTo>
                <a:lnTo>
                  <a:pt x="88319" y="456221"/>
                </a:lnTo>
                <a:lnTo>
                  <a:pt x="60619" y="427382"/>
                </a:lnTo>
                <a:lnTo>
                  <a:pt x="37576" y="394781"/>
                </a:lnTo>
                <a:lnTo>
                  <a:pt x="19633" y="359089"/>
                </a:lnTo>
                <a:lnTo>
                  <a:pt x="7234" y="320975"/>
                </a:lnTo>
                <a:lnTo>
                  <a:pt x="822" y="281111"/>
                </a:lnTo>
                <a:lnTo>
                  <a:pt x="0" y="260732"/>
                </a:lnTo>
                <a:lnTo>
                  <a:pt x="822" y="238672"/>
                </a:lnTo>
                <a:lnTo>
                  <a:pt x="7234" y="196452"/>
                </a:lnTo>
                <a:lnTo>
                  <a:pt x="19633" y="157137"/>
                </a:lnTo>
                <a:lnTo>
                  <a:pt x="37576" y="121175"/>
                </a:lnTo>
                <a:lnTo>
                  <a:pt x="60619" y="89012"/>
                </a:lnTo>
                <a:lnTo>
                  <a:pt x="88319" y="61095"/>
                </a:lnTo>
                <a:lnTo>
                  <a:pt x="120232" y="37871"/>
                </a:lnTo>
                <a:lnTo>
                  <a:pt x="155914" y="19787"/>
                </a:lnTo>
                <a:lnTo>
                  <a:pt x="194923" y="7291"/>
                </a:lnTo>
                <a:lnTo>
                  <a:pt x="236814" y="828"/>
                </a:lnTo>
                <a:lnTo>
                  <a:pt x="258702" y="0"/>
                </a:lnTo>
              </a:path>
            </a:pathLst>
          </a:custGeom>
          <a:ln w="12367">
            <a:solidFill>
              <a:srgbClr val="24211E"/>
            </a:solidFill>
          </a:ln>
        </p:spPr>
        <p:txBody>
          <a:bodyPr wrap="square" lIns="0" tIns="0" rIns="0" bIns="0" rtlCol="0">
            <a:noAutofit/>
          </a:bodyPr>
          <a:lstStyle/>
          <a:p>
            <a:endParaRPr/>
          </a:p>
        </p:txBody>
      </p:sp>
      <p:sp>
        <p:nvSpPr>
          <p:cNvPr id="27" name="object 27"/>
          <p:cNvSpPr/>
          <p:nvPr/>
        </p:nvSpPr>
        <p:spPr>
          <a:xfrm>
            <a:off x="2606403" y="2368843"/>
            <a:ext cx="146711" cy="161334"/>
          </a:xfrm>
          <a:custGeom>
            <a:avLst/>
            <a:gdLst/>
            <a:ahLst/>
            <a:cxnLst/>
            <a:rect l="l" t="t" r="r" b="b"/>
            <a:pathLst>
              <a:path w="146711" h="161334">
                <a:moveTo>
                  <a:pt x="73681" y="0"/>
                </a:moveTo>
                <a:lnTo>
                  <a:pt x="114805" y="11536"/>
                </a:lnTo>
                <a:lnTo>
                  <a:pt x="139444" y="42446"/>
                </a:lnTo>
                <a:lnTo>
                  <a:pt x="146711" y="71077"/>
                </a:lnTo>
                <a:lnTo>
                  <a:pt x="146102" y="87737"/>
                </a:lnTo>
                <a:lnTo>
                  <a:pt x="133567" y="129401"/>
                </a:lnTo>
                <a:lnTo>
                  <a:pt x="105113" y="155166"/>
                </a:lnTo>
                <a:lnTo>
                  <a:pt x="77389" y="161334"/>
                </a:lnTo>
                <a:lnTo>
                  <a:pt x="59812" y="159862"/>
                </a:lnTo>
                <a:lnTo>
                  <a:pt x="20922" y="140420"/>
                </a:lnTo>
                <a:lnTo>
                  <a:pt x="2026" y="106165"/>
                </a:lnTo>
                <a:lnTo>
                  <a:pt x="0" y="93170"/>
                </a:lnTo>
                <a:lnTo>
                  <a:pt x="773" y="75936"/>
                </a:lnTo>
                <a:lnTo>
                  <a:pt x="13263" y="33235"/>
                </a:lnTo>
                <a:lnTo>
                  <a:pt x="40970" y="6873"/>
                </a:lnTo>
                <a:lnTo>
                  <a:pt x="67873" y="178"/>
                </a:lnTo>
              </a:path>
            </a:pathLst>
          </a:custGeom>
          <a:ln w="12362">
            <a:solidFill>
              <a:srgbClr val="24211E"/>
            </a:solidFill>
          </a:ln>
        </p:spPr>
        <p:txBody>
          <a:bodyPr wrap="square" lIns="0" tIns="0" rIns="0" bIns="0" rtlCol="0">
            <a:noAutofit/>
          </a:bodyPr>
          <a:lstStyle/>
          <a:p>
            <a:endParaRPr/>
          </a:p>
        </p:txBody>
      </p:sp>
      <p:sp>
        <p:nvSpPr>
          <p:cNvPr id="28" name="object 28"/>
          <p:cNvSpPr/>
          <p:nvPr/>
        </p:nvSpPr>
        <p:spPr>
          <a:xfrm>
            <a:off x="2507663" y="2269517"/>
            <a:ext cx="344355" cy="360059"/>
          </a:xfrm>
          <a:custGeom>
            <a:avLst/>
            <a:gdLst/>
            <a:ahLst/>
            <a:cxnLst/>
            <a:rect l="l" t="t" r="r" b="b"/>
            <a:pathLst>
              <a:path w="344355" h="360059">
                <a:moveTo>
                  <a:pt x="172421" y="0"/>
                </a:moveTo>
                <a:lnTo>
                  <a:pt x="214968" y="5622"/>
                </a:lnTo>
                <a:lnTo>
                  <a:pt x="253184" y="21481"/>
                </a:lnTo>
                <a:lnTo>
                  <a:pt x="286070" y="46066"/>
                </a:lnTo>
                <a:lnTo>
                  <a:pt x="312626" y="77866"/>
                </a:lnTo>
                <a:lnTo>
                  <a:pt x="331852" y="115367"/>
                </a:lnTo>
                <a:lnTo>
                  <a:pt x="342747" y="157059"/>
                </a:lnTo>
                <a:lnTo>
                  <a:pt x="344355" y="171627"/>
                </a:lnTo>
                <a:lnTo>
                  <a:pt x="343883" y="188417"/>
                </a:lnTo>
                <a:lnTo>
                  <a:pt x="336141" y="234976"/>
                </a:lnTo>
                <a:lnTo>
                  <a:pt x="319692" y="275263"/>
                </a:lnTo>
                <a:lnTo>
                  <a:pt x="295546" y="308569"/>
                </a:lnTo>
                <a:lnTo>
                  <a:pt x="264712" y="334185"/>
                </a:lnTo>
                <a:lnTo>
                  <a:pt x="228198" y="351400"/>
                </a:lnTo>
                <a:lnTo>
                  <a:pt x="187013" y="359504"/>
                </a:lnTo>
                <a:lnTo>
                  <a:pt x="172421" y="360059"/>
                </a:lnTo>
                <a:lnTo>
                  <a:pt x="157292" y="359465"/>
                </a:lnTo>
                <a:lnTo>
                  <a:pt x="114705" y="350883"/>
                </a:lnTo>
                <a:lnTo>
                  <a:pt x="77181" y="332978"/>
                </a:lnTo>
                <a:lnTo>
                  <a:pt x="45835" y="306870"/>
                </a:lnTo>
                <a:lnTo>
                  <a:pt x="21780" y="273683"/>
                </a:lnTo>
                <a:lnTo>
                  <a:pt x="6130" y="234539"/>
                </a:lnTo>
                <a:lnTo>
                  <a:pt x="0" y="190561"/>
                </a:lnTo>
                <a:lnTo>
                  <a:pt x="541" y="175147"/>
                </a:lnTo>
                <a:lnTo>
                  <a:pt x="8452" y="130941"/>
                </a:lnTo>
                <a:lnTo>
                  <a:pt x="25017" y="90888"/>
                </a:lnTo>
                <a:lnTo>
                  <a:pt x="49235" y="56411"/>
                </a:lnTo>
                <a:lnTo>
                  <a:pt x="80109" y="28931"/>
                </a:lnTo>
                <a:lnTo>
                  <a:pt x="116640" y="9867"/>
                </a:lnTo>
                <a:lnTo>
                  <a:pt x="157829" y="643"/>
                </a:lnTo>
                <a:lnTo>
                  <a:pt x="172421" y="0"/>
                </a:lnTo>
              </a:path>
            </a:pathLst>
          </a:custGeom>
          <a:ln w="12365">
            <a:solidFill>
              <a:srgbClr val="24211E"/>
            </a:solidFill>
          </a:ln>
        </p:spPr>
        <p:txBody>
          <a:bodyPr wrap="square" lIns="0" tIns="0" rIns="0" bIns="0" rtlCol="0">
            <a:noAutofit/>
          </a:bodyPr>
          <a:lstStyle/>
          <a:p>
            <a:endParaRPr/>
          </a:p>
        </p:txBody>
      </p:sp>
      <p:sp>
        <p:nvSpPr>
          <p:cNvPr id="29" name="object 29"/>
          <p:cNvSpPr/>
          <p:nvPr/>
        </p:nvSpPr>
        <p:spPr>
          <a:xfrm>
            <a:off x="2667766" y="2455754"/>
            <a:ext cx="209426" cy="807024"/>
          </a:xfrm>
          <a:custGeom>
            <a:avLst/>
            <a:gdLst/>
            <a:ahLst/>
            <a:cxnLst/>
            <a:rect l="l" t="t" r="r" b="b"/>
            <a:pathLst>
              <a:path w="209426" h="807024">
                <a:moveTo>
                  <a:pt x="24638" y="0"/>
                </a:moveTo>
                <a:lnTo>
                  <a:pt x="0" y="0"/>
                </a:lnTo>
                <a:lnTo>
                  <a:pt x="184787" y="807024"/>
                </a:lnTo>
                <a:lnTo>
                  <a:pt x="209426" y="807024"/>
                </a:lnTo>
                <a:lnTo>
                  <a:pt x="24638" y="0"/>
                </a:lnTo>
                <a:close/>
              </a:path>
            </a:pathLst>
          </a:custGeom>
          <a:solidFill>
            <a:srgbClr val="24211E"/>
          </a:solidFill>
        </p:spPr>
        <p:txBody>
          <a:bodyPr wrap="square" lIns="0" tIns="0" rIns="0" bIns="0" rtlCol="0">
            <a:noAutofit/>
          </a:bodyPr>
          <a:lstStyle/>
          <a:p>
            <a:endParaRPr/>
          </a:p>
        </p:txBody>
      </p:sp>
      <p:sp>
        <p:nvSpPr>
          <p:cNvPr id="30" name="object 30"/>
          <p:cNvSpPr/>
          <p:nvPr/>
        </p:nvSpPr>
        <p:spPr>
          <a:xfrm>
            <a:off x="2482978" y="2455754"/>
            <a:ext cx="209426" cy="807024"/>
          </a:xfrm>
          <a:custGeom>
            <a:avLst/>
            <a:gdLst/>
            <a:ahLst/>
            <a:cxnLst/>
            <a:rect l="l" t="t" r="r" b="b"/>
            <a:pathLst>
              <a:path w="209426" h="807024">
                <a:moveTo>
                  <a:pt x="209426" y="0"/>
                </a:moveTo>
                <a:lnTo>
                  <a:pt x="184787" y="0"/>
                </a:lnTo>
                <a:lnTo>
                  <a:pt x="0" y="807024"/>
                </a:lnTo>
                <a:lnTo>
                  <a:pt x="24638" y="807024"/>
                </a:lnTo>
                <a:lnTo>
                  <a:pt x="209426" y="0"/>
                </a:lnTo>
                <a:close/>
              </a:path>
            </a:pathLst>
          </a:custGeom>
          <a:solidFill>
            <a:srgbClr val="24211E"/>
          </a:solidFill>
        </p:spPr>
        <p:txBody>
          <a:bodyPr wrap="square" lIns="0" tIns="0" rIns="0" bIns="0" rtlCol="0">
            <a:noAutofit/>
          </a:bodyPr>
          <a:lstStyle/>
          <a:p>
            <a:endParaRPr/>
          </a:p>
        </p:txBody>
      </p:sp>
      <p:sp>
        <p:nvSpPr>
          <p:cNvPr id="31" name="object 31"/>
          <p:cNvSpPr/>
          <p:nvPr/>
        </p:nvSpPr>
        <p:spPr>
          <a:xfrm>
            <a:off x="2519936" y="3101378"/>
            <a:ext cx="332617" cy="173816"/>
          </a:xfrm>
          <a:custGeom>
            <a:avLst/>
            <a:gdLst/>
            <a:ahLst/>
            <a:cxnLst/>
            <a:rect l="l" t="t" r="r" b="b"/>
            <a:pathLst>
              <a:path w="332617" h="173816">
                <a:moveTo>
                  <a:pt x="24638" y="0"/>
                </a:moveTo>
                <a:lnTo>
                  <a:pt x="12319" y="0"/>
                </a:lnTo>
                <a:lnTo>
                  <a:pt x="12319" y="24831"/>
                </a:lnTo>
                <a:lnTo>
                  <a:pt x="332617" y="173816"/>
                </a:lnTo>
                <a:lnTo>
                  <a:pt x="332617" y="148985"/>
                </a:lnTo>
                <a:lnTo>
                  <a:pt x="24638" y="0"/>
                </a:lnTo>
                <a:close/>
              </a:path>
              <a:path w="332617" h="173816">
                <a:moveTo>
                  <a:pt x="12319" y="0"/>
                </a:moveTo>
                <a:lnTo>
                  <a:pt x="0" y="12415"/>
                </a:lnTo>
                <a:lnTo>
                  <a:pt x="12319" y="24831"/>
                </a:lnTo>
                <a:lnTo>
                  <a:pt x="12319" y="0"/>
                </a:lnTo>
                <a:close/>
              </a:path>
            </a:pathLst>
          </a:custGeom>
          <a:solidFill>
            <a:srgbClr val="24211E"/>
          </a:solidFill>
        </p:spPr>
        <p:txBody>
          <a:bodyPr wrap="square" lIns="0" tIns="0" rIns="0" bIns="0" rtlCol="0">
            <a:noAutofit/>
          </a:bodyPr>
          <a:lstStyle/>
          <a:p>
            <a:endParaRPr/>
          </a:p>
        </p:txBody>
      </p:sp>
      <p:sp>
        <p:nvSpPr>
          <p:cNvPr id="32" name="object 32"/>
          <p:cNvSpPr/>
          <p:nvPr/>
        </p:nvSpPr>
        <p:spPr>
          <a:xfrm>
            <a:off x="2532255" y="2977220"/>
            <a:ext cx="283341" cy="148990"/>
          </a:xfrm>
          <a:custGeom>
            <a:avLst/>
            <a:gdLst/>
            <a:ahLst/>
            <a:cxnLst/>
            <a:rect l="l" t="t" r="r" b="b"/>
            <a:pathLst>
              <a:path w="283341" h="148990">
                <a:moveTo>
                  <a:pt x="258702" y="0"/>
                </a:moveTo>
                <a:lnTo>
                  <a:pt x="246383" y="0"/>
                </a:lnTo>
                <a:lnTo>
                  <a:pt x="0" y="124158"/>
                </a:lnTo>
                <a:lnTo>
                  <a:pt x="12319" y="148990"/>
                </a:lnTo>
                <a:lnTo>
                  <a:pt x="258702" y="12415"/>
                </a:lnTo>
                <a:lnTo>
                  <a:pt x="258702" y="0"/>
                </a:lnTo>
                <a:close/>
              </a:path>
              <a:path w="283341" h="148990">
                <a:moveTo>
                  <a:pt x="283341" y="0"/>
                </a:moveTo>
                <a:lnTo>
                  <a:pt x="258702" y="0"/>
                </a:lnTo>
                <a:lnTo>
                  <a:pt x="258702" y="12415"/>
                </a:lnTo>
                <a:lnTo>
                  <a:pt x="283341" y="0"/>
                </a:lnTo>
                <a:close/>
              </a:path>
            </a:pathLst>
          </a:custGeom>
          <a:solidFill>
            <a:srgbClr val="24211E"/>
          </a:solidFill>
        </p:spPr>
        <p:txBody>
          <a:bodyPr wrap="square" lIns="0" tIns="0" rIns="0" bIns="0" rtlCol="0">
            <a:noAutofit/>
          </a:bodyPr>
          <a:lstStyle/>
          <a:p>
            <a:endParaRPr/>
          </a:p>
        </p:txBody>
      </p:sp>
      <p:sp>
        <p:nvSpPr>
          <p:cNvPr id="33" name="object 33"/>
          <p:cNvSpPr/>
          <p:nvPr/>
        </p:nvSpPr>
        <p:spPr>
          <a:xfrm>
            <a:off x="2569212" y="2877893"/>
            <a:ext cx="221745" cy="111742"/>
          </a:xfrm>
          <a:custGeom>
            <a:avLst/>
            <a:gdLst/>
            <a:ahLst/>
            <a:cxnLst/>
            <a:rect l="l" t="t" r="r" b="b"/>
            <a:pathLst>
              <a:path w="221745" h="111742">
                <a:moveTo>
                  <a:pt x="24638" y="0"/>
                </a:moveTo>
                <a:lnTo>
                  <a:pt x="12319" y="0"/>
                </a:lnTo>
                <a:lnTo>
                  <a:pt x="12319" y="24831"/>
                </a:lnTo>
                <a:lnTo>
                  <a:pt x="209426" y="111742"/>
                </a:lnTo>
                <a:lnTo>
                  <a:pt x="221745" y="99326"/>
                </a:lnTo>
                <a:lnTo>
                  <a:pt x="24638" y="0"/>
                </a:lnTo>
                <a:close/>
              </a:path>
              <a:path w="221745" h="111742">
                <a:moveTo>
                  <a:pt x="12319" y="0"/>
                </a:moveTo>
                <a:lnTo>
                  <a:pt x="0" y="12415"/>
                </a:lnTo>
                <a:lnTo>
                  <a:pt x="12319" y="24831"/>
                </a:lnTo>
                <a:lnTo>
                  <a:pt x="12319" y="0"/>
                </a:lnTo>
                <a:close/>
              </a:path>
            </a:pathLst>
          </a:custGeom>
          <a:solidFill>
            <a:srgbClr val="24211E"/>
          </a:solidFill>
        </p:spPr>
        <p:txBody>
          <a:bodyPr wrap="square" lIns="0" tIns="0" rIns="0" bIns="0" rtlCol="0">
            <a:noAutofit/>
          </a:bodyPr>
          <a:lstStyle/>
          <a:p>
            <a:endParaRPr/>
          </a:p>
        </p:txBody>
      </p:sp>
      <p:sp>
        <p:nvSpPr>
          <p:cNvPr id="34" name="object 34"/>
          <p:cNvSpPr/>
          <p:nvPr/>
        </p:nvSpPr>
        <p:spPr>
          <a:xfrm>
            <a:off x="2581531" y="2803398"/>
            <a:ext cx="172468" cy="99326"/>
          </a:xfrm>
          <a:custGeom>
            <a:avLst/>
            <a:gdLst/>
            <a:ahLst/>
            <a:cxnLst/>
            <a:rect l="l" t="t" r="r" b="b"/>
            <a:pathLst>
              <a:path w="172468" h="99326">
                <a:moveTo>
                  <a:pt x="172468" y="0"/>
                </a:moveTo>
                <a:lnTo>
                  <a:pt x="0" y="74495"/>
                </a:lnTo>
                <a:lnTo>
                  <a:pt x="12319" y="99326"/>
                </a:lnTo>
                <a:lnTo>
                  <a:pt x="172468" y="24831"/>
                </a:lnTo>
                <a:lnTo>
                  <a:pt x="172468" y="0"/>
                </a:lnTo>
                <a:close/>
              </a:path>
            </a:pathLst>
          </a:custGeom>
          <a:solidFill>
            <a:srgbClr val="24211E"/>
          </a:solidFill>
        </p:spPr>
        <p:txBody>
          <a:bodyPr wrap="square" lIns="0" tIns="0" rIns="0" bIns="0" rtlCol="0">
            <a:noAutofit/>
          </a:bodyPr>
          <a:lstStyle/>
          <a:p>
            <a:endParaRPr/>
          </a:p>
        </p:txBody>
      </p:sp>
      <p:sp>
        <p:nvSpPr>
          <p:cNvPr id="35" name="object 35"/>
          <p:cNvSpPr/>
          <p:nvPr/>
        </p:nvSpPr>
        <p:spPr>
          <a:xfrm>
            <a:off x="2618489" y="2753735"/>
            <a:ext cx="135511" cy="74495"/>
          </a:xfrm>
          <a:custGeom>
            <a:avLst/>
            <a:gdLst/>
            <a:ahLst/>
            <a:cxnLst/>
            <a:rect l="l" t="t" r="r" b="b"/>
            <a:pathLst>
              <a:path w="135511" h="74495">
                <a:moveTo>
                  <a:pt x="0" y="0"/>
                </a:moveTo>
                <a:lnTo>
                  <a:pt x="0" y="24831"/>
                </a:lnTo>
                <a:lnTo>
                  <a:pt x="135511" y="74495"/>
                </a:lnTo>
                <a:lnTo>
                  <a:pt x="135511" y="49663"/>
                </a:lnTo>
                <a:lnTo>
                  <a:pt x="0" y="0"/>
                </a:lnTo>
                <a:close/>
              </a:path>
            </a:pathLst>
          </a:custGeom>
          <a:solidFill>
            <a:srgbClr val="24211E"/>
          </a:solidFill>
        </p:spPr>
        <p:txBody>
          <a:bodyPr wrap="square" lIns="0" tIns="0" rIns="0" bIns="0" rtlCol="0">
            <a:noAutofit/>
          </a:bodyPr>
          <a:lstStyle/>
          <a:p>
            <a:endParaRPr/>
          </a:p>
        </p:txBody>
      </p:sp>
      <p:sp>
        <p:nvSpPr>
          <p:cNvPr id="36" name="object 36"/>
          <p:cNvSpPr/>
          <p:nvPr/>
        </p:nvSpPr>
        <p:spPr>
          <a:xfrm>
            <a:off x="2618489" y="2716487"/>
            <a:ext cx="123191" cy="62079"/>
          </a:xfrm>
          <a:custGeom>
            <a:avLst/>
            <a:gdLst/>
            <a:ahLst/>
            <a:cxnLst/>
            <a:rect l="l" t="t" r="r" b="b"/>
            <a:pathLst>
              <a:path w="123191" h="62079">
                <a:moveTo>
                  <a:pt x="110872" y="0"/>
                </a:moveTo>
                <a:lnTo>
                  <a:pt x="0" y="37247"/>
                </a:lnTo>
                <a:lnTo>
                  <a:pt x="0" y="62079"/>
                </a:lnTo>
                <a:lnTo>
                  <a:pt x="123191" y="12415"/>
                </a:lnTo>
                <a:lnTo>
                  <a:pt x="110872" y="0"/>
                </a:lnTo>
                <a:close/>
              </a:path>
            </a:pathLst>
          </a:custGeom>
          <a:solidFill>
            <a:srgbClr val="24211E"/>
          </a:solidFill>
        </p:spPr>
        <p:txBody>
          <a:bodyPr wrap="square" lIns="0" tIns="0" rIns="0" bIns="0" rtlCol="0">
            <a:noAutofit/>
          </a:bodyPr>
          <a:lstStyle/>
          <a:p>
            <a:endParaRPr/>
          </a:p>
        </p:txBody>
      </p:sp>
      <p:sp>
        <p:nvSpPr>
          <p:cNvPr id="37" name="object 37"/>
          <p:cNvSpPr/>
          <p:nvPr/>
        </p:nvSpPr>
        <p:spPr>
          <a:xfrm>
            <a:off x="2507616" y="3101378"/>
            <a:ext cx="332617" cy="173816"/>
          </a:xfrm>
          <a:custGeom>
            <a:avLst/>
            <a:gdLst/>
            <a:ahLst/>
            <a:cxnLst/>
            <a:rect l="l" t="t" r="r" b="b"/>
            <a:pathLst>
              <a:path w="332617" h="173816">
                <a:moveTo>
                  <a:pt x="320298" y="0"/>
                </a:moveTo>
                <a:lnTo>
                  <a:pt x="307979" y="0"/>
                </a:lnTo>
                <a:lnTo>
                  <a:pt x="0" y="148985"/>
                </a:lnTo>
                <a:lnTo>
                  <a:pt x="0" y="173816"/>
                </a:lnTo>
                <a:lnTo>
                  <a:pt x="320298" y="24831"/>
                </a:lnTo>
                <a:lnTo>
                  <a:pt x="320298" y="0"/>
                </a:lnTo>
                <a:close/>
              </a:path>
              <a:path w="332617" h="173816">
                <a:moveTo>
                  <a:pt x="320298" y="0"/>
                </a:moveTo>
                <a:lnTo>
                  <a:pt x="320298" y="24831"/>
                </a:lnTo>
                <a:lnTo>
                  <a:pt x="332617" y="12415"/>
                </a:lnTo>
                <a:lnTo>
                  <a:pt x="320298" y="0"/>
                </a:lnTo>
                <a:close/>
              </a:path>
            </a:pathLst>
          </a:custGeom>
          <a:solidFill>
            <a:srgbClr val="24211E"/>
          </a:solidFill>
        </p:spPr>
        <p:txBody>
          <a:bodyPr wrap="square" lIns="0" tIns="0" rIns="0" bIns="0" rtlCol="0">
            <a:noAutofit/>
          </a:bodyPr>
          <a:lstStyle/>
          <a:p>
            <a:endParaRPr/>
          </a:p>
        </p:txBody>
      </p:sp>
      <p:sp>
        <p:nvSpPr>
          <p:cNvPr id="38" name="object 38"/>
          <p:cNvSpPr/>
          <p:nvPr/>
        </p:nvSpPr>
        <p:spPr>
          <a:xfrm>
            <a:off x="2544574" y="2977220"/>
            <a:ext cx="283341" cy="148990"/>
          </a:xfrm>
          <a:custGeom>
            <a:avLst/>
            <a:gdLst/>
            <a:ahLst/>
            <a:cxnLst/>
            <a:rect l="l" t="t" r="r" b="b"/>
            <a:pathLst>
              <a:path w="283341" h="148990">
                <a:moveTo>
                  <a:pt x="36957" y="0"/>
                </a:moveTo>
                <a:lnTo>
                  <a:pt x="24638" y="0"/>
                </a:lnTo>
                <a:lnTo>
                  <a:pt x="24638" y="12415"/>
                </a:lnTo>
                <a:lnTo>
                  <a:pt x="271022" y="148990"/>
                </a:lnTo>
                <a:lnTo>
                  <a:pt x="283341" y="124158"/>
                </a:lnTo>
                <a:lnTo>
                  <a:pt x="36957" y="0"/>
                </a:lnTo>
                <a:close/>
              </a:path>
              <a:path w="283341" h="148990">
                <a:moveTo>
                  <a:pt x="24638" y="0"/>
                </a:moveTo>
                <a:lnTo>
                  <a:pt x="0" y="0"/>
                </a:lnTo>
                <a:lnTo>
                  <a:pt x="24638" y="12415"/>
                </a:lnTo>
                <a:lnTo>
                  <a:pt x="24638" y="0"/>
                </a:lnTo>
                <a:close/>
              </a:path>
            </a:pathLst>
          </a:custGeom>
          <a:solidFill>
            <a:srgbClr val="24211E"/>
          </a:solidFill>
        </p:spPr>
        <p:txBody>
          <a:bodyPr wrap="square" lIns="0" tIns="0" rIns="0" bIns="0" rtlCol="0">
            <a:noAutofit/>
          </a:bodyPr>
          <a:lstStyle/>
          <a:p>
            <a:endParaRPr/>
          </a:p>
        </p:txBody>
      </p:sp>
      <p:sp>
        <p:nvSpPr>
          <p:cNvPr id="39" name="object 39"/>
          <p:cNvSpPr/>
          <p:nvPr/>
        </p:nvSpPr>
        <p:spPr>
          <a:xfrm>
            <a:off x="2569212" y="2877893"/>
            <a:ext cx="221745" cy="111742"/>
          </a:xfrm>
          <a:custGeom>
            <a:avLst/>
            <a:gdLst/>
            <a:ahLst/>
            <a:cxnLst/>
            <a:rect l="l" t="t" r="r" b="b"/>
            <a:pathLst>
              <a:path w="221745" h="111742">
                <a:moveTo>
                  <a:pt x="209426" y="0"/>
                </a:moveTo>
                <a:lnTo>
                  <a:pt x="197106" y="0"/>
                </a:lnTo>
                <a:lnTo>
                  <a:pt x="0" y="99326"/>
                </a:lnTo>
                <a:lnTo>
                  <a:pt x="12319" y="111742"/>
                </a:lnTo>
                <a:lnTo>
                  <a:pt x="209426" y="24831"/>
                </a:lnTo>
                <a:lnTo>
                  <a:pt x="209426" y="0"/>
                </a:lnTo>
                <a:close/>
              </a:path>
              <a:path w="221745" h="111742">
                <a:moveTo>
                  <a:pt x="209426" y="0"/>
                </a:moveTo>
                <a:lnTo>
                  <a:pt x="209426" y="24831"/>
                </a:lnTo>
                <a:lnTo>
                  <a:pt x="221745" y="12415"/>
                </a:lnTo>
                <a:lnTo>
                  <a:pt x="209426" y="0"/>
                </a:lnTo>
                <a:close/>
              </a:path>
            </a:pathLst>
          </a:custGeom>
          <a:solidFill>
            <a:srgbClr val="24211E"/>
          </a:solidFill>
        </p:spPr>
        <p:txBody>
          <a:bodyPr wrap="square" lIns="0" tIns="0" rIns="0" bIns="0" rtlCol="0">
            <a:noAutofit/>
          </a:bodyPr>
          <a:lstStyle/>
          <a:p>
            <a:endParaRPr/>
          </a:p>
        </p:txBody>
      </p:sp>
      <p:sp>
        <p:nvSpPr>
          <p:cNvPr id="40" name="object 40"/>
          <p:cNvSpPr/>
          <p:nvPr/>
        </p:nvSpPr>
        <p:spPr>
          <a:xfrm>
            <a:off x="2606170" y="2803398"/>
            <a:ext cx="172468" cy="99326"/>
          </a:xfrm>
          <a:custGeom>
            <a:avLst/>
            <a:gdLst/>
            <a:ahLst/>
            <a:cxnLst/>
            <a:rect l="l" t="t" r="r" b="b"/>
            <a:pathLst>
              <a:path w="172468" h="99326">
                <a:moveTo>
                  <a:pt x="0" y="0"/>
                </a:moveTo>
                <a:lnTo>
                  <a:pt x="0" y="24831"/>
                </a:lnTo>
                <a:lnTo>
                  <a:pt x="160149" y="99326"/>
                </a:lnTo>
                <a:lnTo>
                  <a:pt x="172468" y="74495"/>
                </a:lnTo>
                <a:lnTo>
                  <a:pt x="0" y="0"/>
                </a:lnTo>
                <a:close/>
              </a:path>
            </a:pathLst>
          </a:custGeom>
          <a:solidFill>
            <a:srgbClr val="24211E"/>
          </a:solidFill>
        </p:spPr>
        <p:txBody>
          <a:bodyPr wrap="square" lIns="0" tIns="0" rIns="0" bIns="0" rtlCol="0">
            <a:noAutofit/>
          </a:bodyPr>
          <a:lstStyle/>
          <a:p>
            <a:endParaRPr/>
          </a:p>
        </p:txBody>
      </p:sp>
      <p:sp>
        <p:nvSpPr>
          <p:cNvPr id="41" name="object 41"/>
          <p:cNvSpPr/>
          <p:nvPr/>
        </p:nvSpPr>
        <p:spPr>
          <a:xfrm>
            <a:off x="2606170" y="2753735"/>
            <a:ext cx="135511" cy="74495"/>
          </a:xfrm>
          <a:custGeom>
            <a:avLst/>
            <a:gdLst/>
            <a:ahLst/>
            <a:cxnLst/>
            <a:rect l="l" t="t" r="r" b="b"/>
            <a:pathLst>
              <a:path w="135511" h="74495">
                <a:moveTo>
                  <a:pt x="135511" y="0"/>
                </a:moveTo>
                <a:lnTo>
                  <a:pt x="0" y="49663"/>
                </a:lnTo>
                <a:lnTo>
                  <a:pt x="0" y="74495"/>
                </a:lnTo>
                <a:lnTo>
                  <a:pt x="135511" y="24831"/>
                </a:lnTo>
                <a:lnTo>
                  <a:pt x="135511" y="0"/>
                </a:lnTo>
                <a:close/>
              </a:path>
            </a:pathLst>
          </a:custGeom>
          <a:solidFill>
            <a:srgbClr val="24211E"/>
          </a:solidFill>
        </p:spPr>
        <p:txBody>
          <a:bodyPr wrap="square" lIns="0" tIns="0" rIns="0" bIns="0" rtlCol="0">
            <a:noAutofit/>
          </a:bodyPr>
          <a:lstStyle/>
          <a:p>
            <a:endParaRPr/>
          </a:p>
        </p:txBody>
      </p:sp>
      <p:sp>
        <p:nvSpPr>
          <p:cNvPr id="42" name="object 42"/>
          <p:cNvSpPr/>
          <p:nvPr/>
        </p:nvSpPr>
        <p:spPr>
          <a:xfrm>
            <a:off x="2618489" y="2716487"/>
            <a:ext cx="123191" cy="62079"/>
          </a:xfrm>
          <a:custGeom>
            <a:avLst/>
            <a:gdLst/>
            <a:ahLst/>
            <a:cxnLst/>
            <a:rect l="l" t="t" r="r" b="b"/>
            <a:pathLst>
              <a:path w="123191" h="62079">
                <a:moveTo>
                  <a:pt x="12319" y="0"/>
                </a:moveTo>
                <a:lnTo>
                  <a:pt x="0" y="12415"/>
                </a:lnTo>
                <a:lnTo>
                  <a:pt x="123191" y="62079"/>
                </a:lnTo>
                <a:lnTo>
                  <a:pt x="123191" y="37247"/>
                </a:lnTo>
                <a:lnTo>
                  <a:pt x="12319" y="0"/>
                </a:lnTo>
                <a:close/>
              </a:path>
            </a:pathLst>
          </a:custGeom>
          <a:solidFill>
            <a:srgbClr val="24211E"/>
          </a:solidFill>
        </p:spPr>
        <p:txBody>
          <a:bodyPr wrap="square" lIns="0" tIns="0" rIns="0" bIns="0" rtlCol="0">
            <a:noAutofit/>
          </a:bodyPr>
          <a:lstStyle/>
          <a:p>
            <a:endParaRPr/>
          </a:p>
        </p:txBody>
      </p:sp>
      <p:sp>
        <p:nvSpPr>
          <p:cNvPr id="43" name="object 43"/>
          <p:cNvSpPr/>
          <p:nvPr/>
        </p:nvSpPr>
        <p:spPr>
          <a:xfrm>
            <a:off x="2396744" y="3268987"/>
            <a:ext cx="566682" cy="0"/>
          </a:xfrm>
          <a:custGeom>
            <a:avLst/>
            <a:gdLst/>
            <a:ahLst/>
            <a:cxnLst/>
            <a:rect l="l" t="t" r="r" b="b"/>
            <a:pathLst>
              <a:path w="566682">
                <a:moveTo>
                  <a:pt x="0" y="0"/>
                </a:moveTo>
                <a:lnTo>
                  <a:pt x="566682" y="0"/>
                </a:lnTo>
              </a:path>
            </a:pathLst>
          </a:custGeom>
          <a:ln w="38517">
            <a:solidFill>
              <a:srgbClr val="24211E"/>
            </a:solidFill>
          </a:ln>
        </p:spPr>
        <p:txBody>
          <a:bodyPr wrap="square" lIns="0" tIns="0" rIns="0" bIns="0" rtlCol="0">
            <a:noAutofit/>
          </a:bodyPr>
          <a:lstStyle/>
          <a:p>
            <a:endParaRPr/>
          </a:p>
        </p:txBody>
      </p:sp>
      <p:sp>
        <p:nvSpPr>
          <p:cNvPr id="44" name="object 44"/>
          <p:cNvSpPr txBox="1"/>
          <p:nvPr/>
        </p:nvSpPr>
        <p:spPr>
          <a:xfrm>
            <a:off x="3704335" y="3201034"/>
            <a:ext cx="508000" cy="285115"/>
          </a:xfrm>
          <a:prstGeom prst="rect">
            <a:avLst/>
          </a:prstGeom>
        </p:spPr>
        <p:txBody>
          <a:bodyPr vert="horz" wrap="square" lIns="0" tIns="0" rIns="0" bIns="0" rtlCol="0">
            <a:noAutofit/>
          </a:bodyPr>
          <a:lstStyle/>
          <a:p>
            <a:pPr marL="12700">
              <a:lnSpc>
                <a:spcPct val="100000"/>
              </a:lnSpc>
            </a:pPr>
            <a:r>
              <a:rPr sz="1800" b="1" dirty="0">
                <a:latin typeface="Arial"/>
                <a:cs typeface="Arial"/>
              </a:rPr>
              <a:t>BSC</a:t>
            </a:r>
            <a:endParaRPr sz="1800">
              <a:latin typeface="Arial"/>
              <a:cs typeface="Arial"/>
            </a:endParaRPr>
          </a:p>
        </p:txBody>
      </p:sp>
      <p:sp>
        <p:nvSpPr>
          <p:cNvPr id="45" name="object 45"/>
          <p:cNvSpPr txBox="1"/>
          <p:nvPr/>
        </p:nvSpPr>
        <p:spPr>
          <a:xfrm>
            <a:off x="2433066" y="3353434"/>
            <a:ext cx="482600" cy="285115"/>
          </a:xfrm>
          <a:prstGeom prst="rect">
            <a:avLst/>
          </a:prstGeom>
        </p:spPr>
        <p:txBody>
          <a:bodyPr vert="horz" wrap="square" lIns="0" tIns="0" rIns="0" bIns="0" rtlCol="0">
            <a:noAutofit/>
          </a:bodyPr>
          <a:lstStyle/>
          <a:p>
            <a:pPr marL="12700">
              <a:lnSpc>
                <a:spcPct val="100000"/>
              </a:lnSpc>
            </a:pPr>
            <a:r>
              <a:rPr sz="1800" b="1" dirty="0">
                <a:latin typeface="Arial"/>
                <a:cs typeface="Arial"/>
              </a:rPr>
              <a:t>BTS</a:t>
            </a:r>
            <a:endParaRPr sz="1800">
              <a:latin typeface="Arial"/>
              <a:cs typeface="Arial"/>
            </a:endParaRPr>
          </a:p>
        </p:txBody>
      </p:sp>
      <p:sp>
        <p:nvSpPr>
          <p:cNvPr id="46" name="object 46"/>
          <p:cNvSpPr txBox="1"/>
          <p:nvPr/>
        </p:nvSpPr>
        <p:spPr>
          <a:xfrm>
            <a:off x="2433066" y="4877689"/>
            <a:ext cx="482600" cy="285115"/>
          </a:xfrm>
          <a:prstGeom prst="rect">
            <a:avLst/>
          </a:prstGeom>
        </p:spPr>
        <p:txBody>
          <a:bodyPr vert="horz" wrap="square" lIns="0" tIns="0" rIns="0" bIns="0" rtlCol="0">
            <a:noAutofit/>
          </a:bodyPr>
          <a:lstStyle/>
          <a:p>
            <a:pPr marL="12700">
              <a:lnSpc>
                <a:spcPct val="100000"/>
              </a:lnSpc>
            </a:pPr>
            <a:r>
              <a:rPr sz="1800" b="1" dirty="0">
                <a:latin typeface="Arial"/>
                <a:cs typeface="Arial"/>
              </a:rPr>
              <a:t>BTS</a:t>
            </a:r>
            <a:endParaRPr sz="1800">
              <a:latin typeface="Arial"/>
              <a:cs typeface="Arial"/>
            </a:endParaRPr>
          </a:p>
        </p:txBody>
      </p:sp>
      <p:sp>
        <p:nvSpPr>
          <p:cNvPr id="47" name="object 47"/>
          <p:cNvSpPr txBox="1"/>
          <p:nvPr/>
        </p:nvSpPr>
        <p:spPr>
          <a:xfrm>
            <a:off x="361594" y="3368400"/>
            <a:ext cx="801370" cy="834390"/>
          </a:xfrm>
          <a:prstGeom prst="rect">
            <a:avLst/>
          </a:prstGeom>
        </p:spPr>
        <p:txBody>
          <a:bodyPr vert="horz" wrap="square" lIns="0" tIns="0" rIns="0" bIns="0" rtlCol="0">
            <a:noAutofit/>
          </a:bodyPr>
          <a:lstStyle/>
          <a:p>
            <a:pPr marL="12700" marR="12700" indent="50165">
              <a:lnSpc>
                <a:spcPct val="150100"/>
              </a:lnSpc>
            </a:pPr>
            <a:r>
              <a:rPr sz="1800" b="1" dirty="0">
                <a:latin typeface="Arial"/>
                <a:cs typeface="Arial"/>
              </a:rPr>
              <a:t>Mo</a:t>
            </a:r>
            <a:r>
              <a:rPr sz="1800" b="1" spc="5" dirty="0">
                <a:latin typeface="Arial"/>
                <a:cs typeface="Arial"/>
              </a:rPr>
              <a:t>b</a:t>
            </a:r>
            <a:r>
              <a:rPr sz="1800" b="1" spc="0" dirty="0">
                <a:latin typeface="Arial"/>
                <a:cs typeface="Arial"/>
              </a:rPr>
              <a:t>i</a:t>
            </a:r>
            <a:r>
              <a:rPr sz="1800" b="1" spc="5" dirty="0">
                <a:latin typeface="Arial"/>
                <a:cs typeface="Arial"/>
              </a:rPr>
              <a:t>l</a:t>
            </a:r>
            <a:r>
              <a:rPr sz="1800" b="1" spc="0" dirty="0">
                <a:latin typeface="Arial"/>
                <a:cs typeface="Arial"/>
              </a:rPr>
              <a:t>e Station</a:t>
            </a:r>
            <a:endParaRPr sz="1800">
              <a:latin typeface="Arial"/>
              <a:cs typeface="Arial"/>
            </a:endParaRPr>
          </a:p>
        </p:txBody>
      </p:sp>
      <p:sp>
        <p:nvSpPr>
          <p:cNvPr id="48" name="object 48"/>
          <p:cNvSpPr/>
          <p:nvPr/>
        </p:nvSpPr>
        <p:spPr>
          <a:xfrm>
            <a:off x="4365625" y="4227576"/>
            <a:ext cx="1981200" cy="0"/>
          </a:xfrm>
          <a:custGeom>
            <a:avLst/>
            <a:gdLst/>
            <a:ahLst/>
            <a:cxnLst/>
            <a:rect l="l" t="t" r="r" b="b"/>
            <a:pathLst>
              <a:path w="1981200">
                <a:moveTo>
                  <a:pt x="1981200" y="0"/>
                </a:moveTo>
                <a:lnTo>
                  <a:pt x="0" y="0"/>
                </a:lnTo>
              </a:path>
            </a:pathLst>
          </a:custGeom>
          <a:ln w="12700">
            <a:solidFill>
              <a:srgbClr val="000000"/>
            </a:solidFill>
          </a:ln>
        </p:spPr>
        <p:txBody>
          <a:bodyPr wrap="square" lIns="0" tIns="0" rIns="0" bIns="0" rtlCol="0">
            <a:noAutofit/>
          </a:bodyPr>
          <a:lstStyle/>
          <a:p>
            <a:endParaRPr/>
          </a:p>
        </p:txBody>
      </p:sp>
      <p:sp>
        <p:nvSpPr>
          <p:cNvPr id="49" name="object 49"/>
          <p:cNvSpPr/>
          <p:nvPr/>
        </p:nvSpPr>
        <p:spPr>
          <a:xfrm>
            <a:off x="2917825" y="3313176"/>
            <a:ext cx="533400" cy="533400"/>
          </a:xfrm>
          <a:custGeom>
            <a:avLst/>
            <a:gdLst/>
            <a:ahLst/>
            <a:cxnLst/>
            <a:rect l="l" t="t" r="r" b="b"/>
            <a:pathLst>
              <a:path w="533400" h="533400">
                <a:moveTo>
                  <a:pt x="533400" y="533400"/>
                </a:moveTo>
                <a:lnTo>
                  <a:pt x="0" y="0"/>
                </a:lnTo>
              </a:path>
            </a:pathLst>
          </a:custGeom>
          <a:ln w="12700">
            <a:solidFill>
              <a:srgbClr val="000000"/>
            </a:solidFill>
          </a:ln>
        </p:spPr>
        <p:txBody>
          <a:bodyPr wrap="square" lIns="0" tIns="0" rIns="0" bIns="0" rtlCol="0">
            <a:noAutofit/>
          </a:bodyPr>
          <a:lstStyle/>
          <a:p>
            <a:endParaRPr/>
          </a:p>
        </p:txBody>
      </p:sp>
      <p:sp>
        <p:nvSpPr>
          <p:cNvPr id="50" name="object 50"/>
          <p:cNvSpPr/>
          <p:nvPr/>
        </p:nvSpPr>
        <p:spPr>
          <a:xfrm>
            <a:off x="2841625" y="4303776"/>
            <a:ext cx="609600" cy="381000"/>
          </a:xfrm>
          <a:custGeom>
            <a:avLst/>
            <a:gdLst/>
            <a:ahLst/>
            <a:cxnLst/>
            <a:rect l="l" t="t" r="r" b="b"/>
            <a:pathLst>
              <a:path w="609600" h="381000">
                <a:moveTo>
                  <a:pt x="609600" y="0"/>
                </a:moveTo>
                <a:lnTo>
                  <a:pt x="0" y="381000"/>
                </a:lnTo>
              </a:path>
            </a:pathLst>
          </a:custGeom>
          <a:ln w="12700">
            <a:solidFill>
              <a:srgbClr val="000000"/>
            </a:solidFill>
          </a:ln>
        </p:spPr>
        <p:txBody>
          <a:bodyPr wrap="square" lIns="0" tIns="0" rIns="0" bIns="0" rtlCol="0">
            <a:noAutofit/>
          </a:bodyPr>
          <a:lstStyle/>
          <a:p>
            <a:endParaRPr/>
          </a:p>
        </p:txBody>
      </p:sp>
      <p:sp>
        <p:nvSpPr>
          <p:cNvPr id="51" name="object 51"/>
          <p:cNvSpPr/>
          <p:nvPr/>
        </p:nvSpPr>
        <p:spPr>
          <a:xfrm>
            <a:off x="1774825" y="2932048"/>
            <a:ext cx="533400" cy="609600"/>
          </a:xfrm>
          <a:custGeom>
            <a:avLst/>
            <a:gdLst/>
            <a:ahLst/>
            <a:cxnLst/>
            <a:rect l="l" t="t" r="r" b="b"/>
            <a:pathLst>
              <a:path w="533400" h="609600">
                <a:moveTo>
                  <a:pt x="533400" y="0"/>
                </a:moveTo>
                <a:lnTo>
                  <a:pt x="0" y="609600"/>
                </a:lnTo>
              </a:path>
            </a:pathLst>
          </a:custGeom>
          <a:ln w="12700">
            <a:solidFill>
              <a:srgbClr val="000000"/>
            </a:solidFill>
          </a:ln>
        </p:spPr>
        <p:txBody>
          <a:bodyPr wrap="square" lIns="0" tIns="0" rIns="0" bIns="0" rtlCol="0">
            <a:noAutofit/>
          </a:bodyPr>
          <a:lstStyle/>
          <a:p>
            <a:endParaRPr/>
          </a:p>
        </p:txBody>
      </p:sp>
      <p:sp>
        <p:nvSpPr>
          <p:cNvPr id="52" name="object 52"/>
          <p:cNvSpPr/>
          <p:nvPr/>
        </p:nvSpPr>
        <p:spPr>
          <a:xfrm>
            <a:off x="1851025" y="2551048"/>
            <a:ext cx="533400" cy="609600"/>
          </a:xfrm>
          <a:custGeom>
            <a:avLst/>
            <a:gdLst/>
            <a:ahLst/>
            <a:cxnLst/>
            <a:rect l="l" t="t" r="r" b="b"/>
            <a:pathLst>
              <a:path w="533400" h="609600">
                <a:moveTo>
                  <a:pt x="533400" y="0"/>
                </a:moveTo>
                <a:lnTo>
                  <a:pt x="0" y="609600"/>
                </a:lnTo>
              </a:path>
            </a:pathLst>
          </a:custGeom>
          <a:ln w="12700">
            <a:solidFill>
              <a:srgbClr val="000000"/>
            </a:solidFill>
          </a:ln>
        </p:spPr>
        <p:txBody>
          <a:bodyPr wrap="square" lIns="0" tIns="0" rIns="0" bIns="0" rtlCol="0">
            <a:noAutofit/>
          </a:bodyPr>
          <a:lstStyle/>
          <a:p>
            <a:endParaRPr/>
          </a:p>
        </p:txBody>
      </p:sp>
      <p:sp>
        <p:nvSpPr>
          <p:cNvPr id="53" name="object 53"/>
          <p:cNvSpPr/>
          <p:nvPr/>
        </p:nvSpPr>
        <p:spPr>
          <a:xfrm>
            <a:off x="1851025" y="2932176"/>
            <a:ext cx="457200" cy="228600"/>
          </a:xfrm>
          <a:custGeom>
            <a:avLst/>
            <a:gdLst/>
            <a:ahLst/>
            <a:cxnLst/>
            <a:rect l="l" t="t" r="r" b="b"/>
            <a:pathLst>
              <a:path w="457200" h="228600">
                <a:moveTo>
                  <a:pt x="0" y="228600"/>
                </a:moveTo>
                <a:lnTo>
                  <a:pt x="457200" y="0"/>
                </a:lnTo>
              </a:path>
            </a:pathLst>
          </a:custGeom>
          <a:ln w="12700">
            <a:solidFill>
              <a:srgbClr val="000000"/>
            </a:solidFill>
          </a:ln>
        </p:spPr>
        <p:txBody>
          <a:bodyPr wrap="square" lIns="0" tIns="0" rIns="0" bIns="0" rtlCol="0">
            <a:noAutofit/>
          </a:bodyPr>
          <a:lstStyle/>
          <a:p>
            <a:endParaRPr/>
          </a:p>
        </p:txBody>
      </p:sp>
      <p:sp>
        <p:nvSpPr>
          <p:cNvPr id="54" name="object 54"/>
          <p:cNvSpPr/>
          <p:nvPr/>
        </p:nvSpPr>
        <p:spPr>
          <a:xfrm>
            <a:off x="2232025" y="2093848"/>
            <a:ext cx="2209800" cy="3124200"/>
          </a:xfrm>
          <a:custGeom>
            <a:avLst/>
            <a:gdLst/>
            <a:ahLst/>
            <a:cxnLst/>
            <a:rect l="l" t="t" r="r" b="b"/>
            <a:pathLst>
              <a:path w="2209800" h="3124200">
                <a:moveTo>
                  <a:pt x="0" y="3124200"/>
                </a:moveTo>
                <a:lnTo>
                  <a:pt x="2209800" y="3124200"/>
                </a:lnTo>
                <a:lnTo>
                  <a:pt x="2209800" y="0"/>
                </a:lnTo>
                <a:lnTo>
                  <a:pt x="0" y="0"/>
                </a:lnTo>
                <a:lnTo>
                  <a:pt x="0" y="3124200"/>
                </a:lnTo>
                <a:close/>
              </a:path>
            </a:pathLst>
          </a:custGeom>
          <a:ln w="12700">
            <a:solidFill>
              <a:srgbClr val="00CC99"/>
            </a:solidFill>
          </a:ln>
        </p:spPr>
        <p:txBody>
          <a:bodyPr wrap="square" lIns="0" tIns="0" rIns="0" bIns="0" rtlCol="0">
            <a:noAutofit/>
          </a:bodyPr>
          <a:lstStyle/>
          <a:p>
            <a:endParaRPr/>
          </a:p>
        </p:txBody>
      </p:sp>
      <p:sp>
        <p:nvSpPr>
          <p:cNvPr id="55" name="object 55"/>
          <p:cNvSpPr txBox="1"/>
          <p:nvPr/>
        </p:nvSpPr>
        <p:spPr>
          <a:xfrm>
            <a:off x="2007870" y="1525270"/>
            <a:ext cx="2389505" cy="497205"/>
          </a:xfrm>
          <a:prstGeom prst="rect">
            <a:avLst/>
          </a:prstGeom>
        </p:spPr>
        <p:txBody>
          <a:bodyPr vert="horz" wrap="square" lIns="0" tIns="0" rIns="0" bIns="0" rtlCol="0">
            <a:noAutofit/>
          </a:bodyPr>
          <a:lstStyle/>
          <a:p>
            <a:pPr marL="12700">
              <a:lnSpc>
                <a:spcPct val="100000"/>
              </a:lnSpc>
            </a:pPr>
            <a:r>
              <a:rPr sz="1600" b="1" spc="-65" dirty="0">
                <a:solidFill>
                  <a:srgbClr val="00CC99"/>
                </a:solidFill>
                <a:latin typeface="Arial"/>
                <a:cs typeface="Arial"/>
              </a:rPr>
              <a:t>A</a:t>
            </a:r>
            <a:r>
              <a:rPr sz="1600" b="1" spc="-10" dirty="0">
                <a:solidFill>
                  <a:srgbClr val="00CC99"/>
                </a:solidFill>
                <a:latin typeface="Arial"/>
                <a:cs typeface="Arial"/>
              </a:rPr>
              <a:t>ccess</a:t>
            </a:r>
            <a:r>
              <a:rPr sz="1600" b="1" spc="45" dirty="0">
                <a:solidFill>
                  <a:srgbClr val="00CC99"/>
                </a:solidFill>
                <a:latin typeface="Arial"/>
                <a:cs typeface="Arial"/>
              </a:rPr>
              <a:t> </a:t>
            </a:r>
            <a:r>
              <a:rPr sz="1600" b="1" spc="-10" dirty="0">
                <a:solidFill>
                  <a:srgbClr val="00CC99"/>
                </a:solidFill>
                <a:latin typeface="Arial"/>
                <a:cs typeface="Arial"/>
              </a:rPr>
              <a:t>Net</a:t>
            </a:r>
            <a:r>
              <a:rPr sz="1600" b="1" spc="20" dirty="0">
                <a:solidFill>
                  <a:srgbClr val="00CC99"/>
                </a:solidFill>
                <a:latin typeface="Arial"/>
                <a:cs typeface="Arial"/>
              </a:rPr>
              <a:t>w</a:t>
            </a:r>
            <a:r>
              <a:rPr sz="1600" b="1" spc="-10" dirty="0">
                <a:solidFill>
                  <a:srgbClr val="00CC99"/>
                </a:solidFill>
                <a:latin typeface="Arial"/>
                <a:cs typeface="Arial"/>
              </a:rPr>
              <a:t>ork:</a:t>
            </a:r>
            <a:endParaRPr sz="1600">
              <a:latin typeface="Arial"/>
              <a:cs typeface="Arial"/>
            </a:endParaRPr>
          </a:p>
          <a:p>
            <a:pPr marL="12700">
              <a:lnSpc>
                <a:spcPts val="1910"/>
              </a:lnSpc>
            </a:pPr>
            <a:r>
              <a:rPr sz="1600" b="1" spc="-10" dirty="0">
                <a:solidFill>
                  <a:srgbClr val="00CC99"/>
                </a:solidFill>
                <a:latin typeface="Arial"/>
                <a:cs typeface="Arial"/>
              </a:rPr>
              <a:t>Base</a:t>
            </a:r>
            <a:r>
              <a:rPr sz="1600" b="1" spc="-5" dirty="0">
                <a:solidFill>
                  <a:srgbClr val="00CC99"/>
                </a:solidFill>
                <a:latin typeface="Arial"/>
                <a:cs typeface="Arial"/>
              </a:rPr>
              <a:t> </a:t>
            </a:r>
            <a:r>
              <a:rPr sz="1600" b="1" spc="-10" dirty="0">
                <a:solidFill>
                  <a:srgbClr val="00CC99"/>
                </a:solidFill>
                <a:latin typeface="Arial"/>
                <a:cs typeface="Arial"/>
              </a:rPr>
              <a:t>Sta</a:t>
            </a:r>
            <a:r>
              <a:rPr sz="1600" b="1" spc="-20" dirty="0">
                <a:solidFill>
                  <a:srgbClr val="00CC99"/>
                </a:solidFill>
                <a:latin typeface="Arial"/>
                <a:cs typeface="Arial"/>
              </a:rPr>
              <a:t>t</a:t>
            </a:r>
            <a:r>
              <a:rPr sz="1600" b="1" spc="-10" dirty="0">
                <a:solidFill>
                  <a:srgbClr val="00CC99"/>
                </a:solidFill>
                <a:latin typeface="Arial"/>
                <a:cs typeface="Arial"/>
              </a:rPr>
              <a:t>ion</a:t>
            </a:r>
            <a:r>
              <a:rPr sz="1600" b="1" spc="25" dirty="0">
                <a:solidFill>
                  <a:srgbClr val="00CC99"/>
                </a:solidFill>
                <a:latin typeface="Arial"/>
                <a:cs typeface="Arial"/>
              </a:rPr>
              <a:t> </a:t>
            </a:r>
            <a:r>
              <a:rPr sz="1600" b="1" spc="-10" dirty="0">
                <a:solidFill>
                  <a:srgbClr val="00CC99"/>
                </a:solidFill>
                <a:latin typeface="Arial"/>
                <a:cs typeface="Arial"/>
              </a:rPr>
              <a:t>Subs</a:t>
            </a:r>
            <a:r>
              <a:rPr sz="1600" b="1" spc="-50" dirty="0">
                <a:solidFill>
                  <a:srgbClr val="00CC99"/>
                </a:solidFill>
                <a:latin typeface="Arial"/>
                <a:cs typeface="Arial"/>
              </a:rPr>
              <a:t>y</a:t>
            </a:r>
            <a:r>
              <a:rPr sz="1600" b="1" spc="-10" dirty="0">
                <a:solidFill>
                  <a:srgbClr val="00CC99"/>
                </a:solidFill>
                <a:latin typeface="Arial"/>
                <a:cs typeface="Arial"/>
              </a:rPr>
              <a:t>stem</a:t>
            </a:r>
            <a:endParaRPr sz="1600">
              <a:latin typeface="Arial"/>
              <a:cs typeface="Arial"/>
            </a:endParaRPr>
          </a:p>
        </p:txBody>
      </p:sp>
      <p:sp>
        <p:nvSpPr>
          <p:cNvPr id="56" name="object 56"/>
          <p:cNvSpPr/>
          <p:nvPr/>
        </p:nvSpPr>
        <p:spPr>
          <a:xfrm>
            <a:off x="7264322" y="3925871"/>
            <a:ext cx="965716" cy="577428"/>
          </a:xfrm>
          <a:prstGeom prst="rect">
            <a:avLst/>
          </a:prstGeom>
          <a:blipFill>
            <a:blip r:embed="rId4" cstate="print"/>
            <a:stretch>
              <a:fillRect/>
            </a:stretch>
          </a:blipFill>
        </p:spPr>
        <p:txBody>
          <a:bodyPr wrap="square" lIns="0" tIns="0" rIns="0" bIns="0" rtlCol="0">
            <a:noAutofit/>
          </a:bodyPr>
          <a:lstStyle/>
          <a:p>
            <a:endParaRPr/>
          </a:p>
        </p:txBody>
      </p:sp>
      <p:sp>
        <p:nvSpPr>
          <p:cNvPr id="57" name="object 57"/>
          <p:cNvSpPr txBox="1"/>
          <p:nvPr/>
        </p:nvSpPr>
        <p:spPr>
          <a:xfrm>
            <a:off x="4935982" y="2210053"/>
            <a:ext cx="495300" cy="285115"/>
          </a:xfrm>
          <a:prstGeom prst="rect">
            <a:avLst/>
          </a:prstGeom>
        </p:spPr>
        <p:txBody>
          <a:bodyPr vert="horz" wrap="square" lIns="0" tIns="0" rIns="0" bIns="0" rtlCol="0">
            <a:noAutofit/>
          </a:bodyPr>
          <a:lstStyle/>
          <a:p>
            <a:pPr marL="12700">
              <a:lnSpc>
                <a:spcPct val="100000"/>
              </a:lnSpc>
            </a:pPr>
            <a:r>
              <a:rPr sz="1800" b="1" dirty="0">
                <a:latin typeface="Arial"/>
                <a:cs typeface="Arial"/>
              </a:rPr>
              <a:t>HLR</a:t>
            </a:r>
            <a:endParaRPr sz="1800">
              <a:latin typeface="Arial"/>
              <a:cs typeface="Arial"/>
            </a:endParaRPr>
          </a:p>
        </p:txBody>
      </p:sp>
      <p:sp>
        <p:nvSpPr>
          <p:cNvPr id="58" name="object 58"/>
          <p:cNvSpPr txBox="1"/>
          <p:nvPr/>
        </p:nvSpPr>
        <p:spPr>
          <a:xfrm>
            <a:off x="5938773" y="2210053"/>
            <a:ext cx="1397635" cy="285115"/>
          </a:xfrm>
          <a:prstGeom prst="rect">
            <a:avLst/>
          </a:prstGeom>
        </p:spPr>
        <p:txBody>
          <a:bodyPr vert="horz" wrap="square" lIns="0" tIns="0" rIns="0" bIns="0" rtlCol="0">
            <a:noAutofit/>
          </a:bodyPr>
          <a:lstStyle/>
          <a:p>
            <a:pPr marL="12700">
              <a:lnSpc>
                <a:spcPct val="100000"/>
              </a:lnSpc>
              <a:tabLst>
                <a:tab pos="1003300" algn="l"/>
              </a:tabLst>
            </a:pPr>
            <a:r>
              <a:rPr sz="1800" b="1" dirty="0">
                <a:latin typeface="Arial"/>
                <a:cs typeface="Arial"/>
              </a:rPr>
              <a:t>VLR	EIR</a:t>
            </a:r>
            <a:endParaRPr sz="1800">
              <a:latin typeface="Arial"/>
              <a:cs typeface="Arial"/>
            </a:endParaRPr>
          </a:p>
        </p:txBody>
      </p:sp>
      <p:sp>
        <p:nvSpPr>
          <p:cNvPr id="59" name="object 59"/>
          <p:cNvSpPr txBox="1"/>
          <p:nvPr/>
        </p:nvSpPr>
        <p:spPr>
          <a:xfrm>
            <a:off x="7762113" y="2210053"/>
            <a:ext cx="490220" cy="285115"/>
          </a:xfrm>
          <a:prstGeom prst="rect">
            <a:avLst/>
          </a:prstGeom>
        </p:spPr>
        <p:txBody>
          <a:bodyPr vert="horz" wrap="square" lIns="0" tIns="0" rIns="0" bIns="0" rtlCol="0">
            <a:noAutofit/>
          </a:bodyPr>
          <a:lstStyle/>
          <a:p>
            <a:pPr marL="12700">
              <a:lnSpc>
                <a:spcPct val="100000"/>
              </a:lnSpc>
            </a:pPr>
            <a:r>
              <a:rPr sz="1800" b="1" spc="-50" dirty="0">
                <a:latin typeface="Arial"/>
                <a:cs typeface="Arial"/>
              </a:rPr>
              <a:t>A</a:t>
            </a:r>
            <a:r>
              <a:rPr sz="1800" b="1" spc="5" dirty="0">
                <a:latin typeface="Arial"/>
                <a:cs typeface="Arial"/>
              </a:rPr>
              <a:t>u</a:t>
            </a:r>
            <a:r>
              <a:rPr sz="1800" b="1" spc="0" dirty="0">
                <a:latin typeface="Arial"/>
                <a:cs typeface="Arial"/>
              </a:rPr>
              <a:t>C</a:t>
            </a:r>
            <a:endParaRPr sz="1800">
              <a:latin typeface="Arial"/>
              <a:cs typeface="Arial"/>
            </a:endParaRPr>
          </a:p>
        </p:txBody>
      </p:sp>
      <p:sp>
        <p:nvSpPr>
          <p:cNvPr id="60" name="object 60"/>
          <p:cNvSpPr txBox="1"/>
          <p:nvPr/>
        </p:nvSpPr>
        <p:spPr>
          <a:xfrm>
            <a:off x="5583682" y="3887089"/>
            <a:ext cx="534035" cy="285115"/>
          </a:xfrm>
          <a:prstGeom prst="rect">
            <a:avLst/>
          </a:prstGeom>
        </p:spPr>
        <p:txBody>
          <a:bodyPr vert="horz" wrap="square" lIns="0" tIns="0" rIns="0" bIns="0" rtlCol="0">
            <a:noAutofit/>
          </a:bodyPr>
          <a:lstStyle/>
          <a:p>
            <a:pPr marL="12700">
              <a:lnSpc>
                <a:spcPct val="100000"/>
              </a:lnSpc>
            </a:pPr>
            <a:r>
              <a:rPr sz="1800" b="1" spc="-5" dirty="0">
                <a:latin typeface="Arial"/>
                <a:cs typeface="Arial"/>
              </a:rPr>
              <a:t>MSC</a:t>
            </a:r>
            <a:endParaRPr sz="1800">
              <a:latin typeface="Arial"/>
              <a:cs typeface="Arial"/>
            </a:endParaRPr>
          </a:p>
        </p:txBody>
      </p:sp>
      <p:sp>
        <p:nvSpPr>
          <p:cNvPr id="61" name="object 61"/>
          <p:cNvSpPr txBox="1"/>
          <p:nvPr/>
        </p:nvSpPr>
        <p:spPr>
          <a:xfrm>
            <a:off x="7463155" y="4039489"/>
            <a:ext cx="636270" cy="285115"/>
          </a:xfrm>
          <a:prstGeom prst="rect">
            <a:avLst/>
          </a:prstGeom>
        </p:spPr>
        <p:txBody>
          <a:bodyPr vert="horz" wrap="square" lIns="0" tIns="0" rIns="0" bIns="0" rtlCol="0">
            <a:noAutofit/>
          </a:bodyPr>
          <a:lstStyle/>
          <a:p>
            <a:pPr marL="12700">
              <a:lnSpc>
                <a:spcPct val="100000"/>
              </a:lnSpc>
            </a:pPr>
            <a:r>
              <a:rPr sz="1800" b="1" dirty="0">
                <a:latin typeface="Arial"/>
                <a:cs typeface="Arial"/>
              </a:rPr>
              <a:t>PSTN</a:t>
            </a:r>
            <a:endParaRPr sz="1800">
              <a:latin typeface="Arial"/>
              <a:cs typeface="Arial"/>
            </a:endParaRPr>
          </a:p>
        </p:txBody>
      </p:sp>
      <p:sp>
        <p:nvSpPr>
          <p:cNvPr id="62" name="object 62"/>
          <p:cNvSpPr/>
          <p:nvPr/>
        </p:nvSpPr>
        <p:spPr>
          <a:xfrm>
            <a:off x="6575425" y="3160776"/>
            <a:ext cx="0" cy="685800"/>
          </a:xfrm>
          <a:custGeom>
            <a:avLst/>
            <a:gdLst/>
            <a:ahLst/>
            <a:cxnLst/>
            <a:rect l="l" t="t" r="r" b="b"/>
            <a:pathLst>
              <a:path h="685800">
                <a:moveTo>
                  <a:pt x="0" y="0"/>
                </a:moveTo>
                <a:lnTo>
                  <a:pt x="0" y="685800"/>
                </a:lnTo>
              </a:path>
            </a:pathLst>
          </a:custGeom>
          <a:ln w="12700">
            <a:solidFill>
              <a:srgbClr val="000000"/>
            </a:solidFill>
          </a:ln>
        </p:spPr>
        <p:txBody>
          <a:bodyPr wrap="square" lIns="0" tIns="0" rIns="0" bIns="0" rtlCol="0">
            <a:noAutofit/>
          </a:bodyPr>
          <a:lstStyle/>
          <a:p>
            <a:endParaRPr/>
          </a:p>
        </p:txBody>
      </p:sp>
      <p:sp>
        <p:nvSpPr>
          <p:cNvPr id="63" name="object 63"/>
          <p:cNvSpPr/>
          <p:nvPr/>
        </p:nvSpPr>
        <p:spPr>
          <a:xfrm>
            <a:off x="6270625" y="3846576"/>
            <a:ext cx="627062" cy="1274699"/>
          </a:xfrm>
          <a:prstGeom prst="rect">
            <a:avLst/>
          </a:prstGeom>
          <a:blipFill>
            <a:blip r:embed="rId5" cstate="print"/>
            <a:stretch>
              <a:fillRect/>
            </a:stretch>
          </a:blipFill>
        </p:spPr>
        <p:txBody>
          <a:bodyPr wrap="square" lIns="0" tIns="0" rIns="0" bIns="0" rtlCol="0">
            <a:noAutofit/>
          </a:bodyPr>
          <a:lstStyle/>
          <a:p>
            <a:endParaRPr/>
          </a:p>
        </p:txBody>
      </p:sp>
      <p:sp>
        <p:nvSpPr>
          <p:cNvPr id="64" name="object 64"/>
          <p:cNvSpPr/>
          <p:nvPr/>
        </p:nvSpPr>
        <p:spPr>
          <a:xfrm>
            <a:off x="4899025" y="2093848"/>
            <a:ext cx="3429000" cy="3124200"/>
          </a:xfrm>
          <a:custGeom>
            <a:avLst/>
            <a:gdLst/>
            <a:ahLst/>
            <a:cxnLst/>
            <a:rect l="l" t="t" r="r" b="b"/>
            <a:pathLst>
              <a:path w="3429000" h="3124200">
                <a:moveTo>
                  <a:pt x="0" y="3124200"/>
                </a:moveTo>
                <a:lnTo>
                  <a:pt x="3429000" y="3124200"/>
                </a:lnTo>
                <a:lnTo>
                  <a:pt x="3429000" y="0"/>
                </a:lnTo>
                <a:lnTo>
                  <a:pt x="0" y="0"/>
                </a:lnTo>
                <a:lnTo>
                  <a:pt x="0" y="3124200"/>
                </a:lnTo>
                <a:close/>
              </a:path>
            </a:pathLst>
          </a:custGeom>
          <a:ln w="12700">
            <a:solidFill>
              <a:srgbClr val="B1B1B1"/>
            </a:solidFill>
          </a:ln>
        </p:spPr>
        <p:txBody>
          <a:bodyPr wrap="square" lIns="0" tIns="0" rIns="0" bIns="0" rtlCol="0">
            <a:noAutofit/>
          </a:bodyPr>
          <a:lstStyle/>
          <a:p>
            <a:endParaRPr/>
          </a:p>
        </p:txBody>
      </p:sp>
      <p:sp>
        <p:nvSpPr>
          <p:cNvPr id="65" name="object 65"/>
          <p:cNvSpPr txBox="1"/>
          <p:nvPr/>
        </p:nvSpPr>
        <p:spPr>
          <a:xfrm>
            <a:off x="1703070" y="5786323"/>
            <a:ext cx="517525" cy="375920"/>
          </a:xfrm>
          <a:prstGeom prst="rect">
            <a:avLst/>
          </a:prstGeom>
        </p:spPr>
        <p:txBody>
          <a:bodyPr vert="horz" wrap="square" lIns="0" tIns="0" rIns="0" bIns="0" rtlCol="0">
            <a:noAutofit/>
          </a:bodyPr>
          <a:lstStyle/>
          <a:p>
            <a:pPr marL="12700">
              <a:lnSpc>
                <a:spcPct val="100000"/>
              </a:lnSpc>
            </a:pPr>
            <a:r>
              <a:rPr sz="2400" b="1" dirty="0">
                <a:latin typeface="Arial"/>
                <a:cs typeface="Arial"/>
              </a:rPr>
              <a:t>Um</a:t>
            </a:r>
            <a:endParaRPr sz="2400">
              <a:latin typeface="Arial"/>
              <a:cs typeface="Arial"/>
            </a:endParaRPr>
          </a:p>
        </p:txBody>
      </p:sp>
      <p:sp>
        <p:nvSpPr>
          <p:cNvPr id="66" name="object 66"/>
          <p:cNvSpPr txBox="1"/>
          <p:nvPr/>
        </p:nvSpPr>
        <p:spPr>
          <a:xfrm>
            <a:off x="3026004" y="5786323"/>
            <a:ext cx="685800" cy="375920"/>
          </a:xfrm>
          <a:prstGeom prst="rect">
            <a:avLst/>
          </a:prstGeom>
        </p:spPr>
        <p:txBody>
          <a:bodyPr vert="horz" wrap="square" lIns="0" tIns="0" rIns="0" bIns="0" rtlCol="0">
            <a:noAutofit/>
          </a:bodyPr>
          <a:lstStyle/>
          <a:p>
            <a:pPr marL="12700">
              <a:lnSpc>
                <a:spcPct val="100000"/>
              </a:lnSpc>
            </a:pPr>
            <a:r>
              <a:rPr sz="2400" b="1" dirty="0">
                <a:latin typeface="Arial"/>
                <a:cs typeface="Arial"/>
              </a:rPr>
              <a:t>A</a:t>
            </a:r>
            <a:r>
              <a:rPr sz="2400" b="1" spc="-10" dirty="0">
                <a:latin typeface="Arial"/>
                <a:cs typeface="Arial"/>
              </a:rPr>
              <a:t>b</a:t>
            </a:r>
            <a:r>
              <a:rPr sz="2400" b="1" spc="0" dirty="0">
                <a:latin typeface="Arial"/>
                <a:cs typeface="Arial"/>
              </a:rPr>
              <a:t>is</a:t>
            </a:r>
            <a:endParaRPr sz="2400">
              <a:latin typeface="Arial"/>
              <a:cs typeface="Arial"/>
            </a:endParaRPr>
          </a:p>
        </p:txBody>
      </p:sp>
      <p:sp>
        <p:nvSpPr>
          <p:cNvPr id="67" name="object 67"/>
          <p:cNvSpPr txBox="1"/>
          <p:nvPr/>
        </p:nvSpPr>
        <p:spPr>
          <a:xfrm>
            <a:off x="4517966" y="5786323"/>
            <a:ext cx="245745" cy="375920"/>
          </a:xfrm>
          <a:prstGeom prst="rect">
            <a:avLst/>
          </a:prstGeom>
        </p:spPr>
        <p:txBody>
          <a:bodyPr vert="horz" wrap="square" lIns="0" tIns="0" rIns="0" bIns="0" rtlCol="0">
            <a:noAutofit/>
          </a:bodyPr>
          <a:lstStyle/>
          <a:p>
            <a:pPr marL="12700">
              <a:lnSpc>
                <a:spcPct val="100000"/>
              </a:lnSpc>
            </a:pPr>
            <a:r>
              <a:rPr sz="2400" b="1" dirty="0">
                <a:latin typeface="Arial"/>
                <a:cs typeface="Arial"/>
              </a:rPr>
              <a:t>A</a:t>
            </a:r>
            <a:endParaRPr sz="2400">
              <a:latin typeface="Arial"/>
              <a:cs typeface="Arial"/>
            </a:endParaRPr>
          </a:p>
        </p:txBody>
      </p:sp>
      <p:sp>
        <p:nvSpPr>
          <p:cNvPr id="68" name="object 68"/>
          <p:cNvSpPr/>
          <p:nvPr/>
        </p:nvSpPr>
        <p:spPr>
          <a:xfrm>
            <a:off x="3222625" y="2322448"/>
            <a:ext cx="0" cy="3429063"/>
          </a:xfrm>
          <a:custGeom>
            <a:avLst/>
            <a:gdLst/>
            <a:ahLst/>
            <a:cxnLst/>
            <a:rect l="l" t="t" r="r" b="b"/>
            <a:pathLst>
              <a:path h="3429063">
                <a:moveTo>
                  <a:pt x="0" y="0"/>
                </a:moveTo>
                <a:lnTo>
                  <a:pt x="0" y="3429063"/>
                </a:lnTo>
              </a:path>
            </a:pathLst>
          </a:custGeom>
          <a:ln w="12700">
            <a:solidFill>
              <a:srgbClr val="FF0000"/>
            </a:solidFill>
            <a:prstDash val="lgDash"/>
          </a:ln>
        </p:spPr>
        <p:txBody>
          <a:bodyPr wrap="square" lIns="0" tIns="0" rIns="0" bIns="0" rtlCol="0">
            <a:noAutofit/>
          </a:bodyPr>
          <a:lstStyle/>
          <a:p>
            <a:endParaRPr/>
          </a:p>
        </p:txBody>
      </p:sp>
      <p:sp>
        <p:nvSpPr>
          <p:cNvPr id="69" name="object 69"/>
          <p:cNvSpPr/>
          <p:nvPr/>
        </p:nvSpPr>
        <p:spPr>
          <a:xfrm>
            <a:off x="4670425" y="2322448"/>
            <a:ext cx="0" cy="3429063"/>
          </a:xfrm>
          <a:custGeom>
            <a:avLst/>
            <a:gdLst/>
            <a:ahLst/>
            <a:cxnLst/>
            <a:rect l="l" t="t" r="r" b="b"/>
            <a:pathLst>
              <a:path h="3429063">
                <a:moveTo>
                  <a:pt x="0" y="0"/>
                </a:moveTo>
                <a:lnTo>
                  <a:pt x="0" y="3429063"/>
                </a:lnTo>
              </a:path>
            </a:pathLst>
          </a:custGeom>
          <a:ln w="12700">
            <a:solidFill>
              <a:srgbClr val="FF0000"/>
            </a:solidFill>
            <a:prstDash val="lgDash"/>
          </a:ln>
        </p:spPr>
        <p:txBody>
          <a:bodyPr wrap="square" lIns="0" tIns="0" rIns="0" bIns="0" rtlCol="0">
            <a:noAutofit/>
          </a:bodyPr>
          <a:lstStyle/>
          <a:p>
            <a:endParaRPr/>
          </a:p>
        </p:txBody>
      </p:sp>
      <p:sp>
        <p:nvSpPr>
          <p:cNvPr id="70" name="object 70"/>
          <p:cNvSpPr/>
          <p:nvPr/>
        </p:nvSpPr>
        <p:spPr>
          <a:xfrm>
            <a:off x="1927225" y="2322448"/>
            <a:ext cx="0" cy="3429063"/>
          </a:xfrm>
          <a:custGeom>
            <a:avLst/>
            <a:gdLst/>
            <a:ahLst/>
            <a:cxnLst/>
            <a:rect l="l" t="t" r="r" b="b"/>
            <a:pathLst>
              <a:path h="3429063">
                <a:moveTo>
                  <a:pt x="0" y="0"/>
                </a:moveTo>
                <a:lnTo>
                  <a:pt x="0" y="3429063"/>
                </a:lnTo>
              </a:path>
            </a:pathLst>
          </a:custGeom>
          <a:ln w="12700">
            <a:solidFill>
              <a:srgbClr val="FF0000"/>
            </a:solidFill>
            <a:prstDash val="lgDash"/>
          </a:ln>
        </p:spPr>
        <p:txBody>
          <a:bodyPr wrap="square" lIns="0" tIns="0" rIns="0" bIns="0" rtlCol="0">
            <a:noAutofit/>
          </a:bodyPr>
          <a:lstStyle/>
          <a:p>
            <a:endParaRPr/>
          </a:p>
        </p:txBody>
      </p:sp>
      <p:sp>
        <p:nvSpPr>
          <p:cNvPr id="71" name="object 71"/>
          <p:cNvSpPr txBox="1"/>
          <p:nvPr/>
        </p:nvSpPr>
        <p:spPr>
          <a:xfrm>
            <a:off x="6123559" y="1534414"/>
            <a:ext cx="1666239" cy="487680"/>
          </a:xfrm>
          <a:prstGeom prst="rect">
            <a:avLst/>
          </a:prstGeom>
        </p:spPr>
        <p:txBody>
          <a:bodyPr vert="horz" wrap="square" lIns="0" tIns="0" rIns="0" bIns="0" rtlCol="0">
            <a:noAutofit/>
          </a:bodyPr>
          <a:lstStyle/>
          <a:p>
            <a:pPr marL="12700" marR="12700">
              <a:lnSpc>
                <a:spcPts val="1910"/>
              </a:lnSpc>
            </a:pPr>
            <a:r>
              <a:rPr sz="1600" b="1" spc="-10" dirty="0">
                <a:solidFill>
                  <a:srgbClr val="B1B1B1"/>
                </a:solidFill>
                <a:latin typeface="Arial"/>
                <a:cs typeface="Arial"/>
              </a:rPr>
              <a:t>Core</a:t>
            </a:r>
            <a:r>
              <a:rPr sz="1600" b="1" spc="10" dirty="0">
                <a:solidFill>
                  <a:srgbClr val="B1B1B1"/>
                </a:solidFill>
                <a:latin typeface="Arial"/>
                <a:cs typeface="Arial"/>
              </a:rPr>
              <a:t> </a:t>
            </a:r>
            <a:r>
              <a:rPr sz="1600" b="1" spc="-10" dirty="0">
                <a:solidFill>
                  <a:srgbClr val="B1B1B1"/>
                </a:solidFill>
                <a:latin typeface="Arial"/>
                <a:cs typeface="Arial"/>
              </a:rPr>
              <a:t>Net</a:t>
            </a:r>
            <a:r>
              <a:rPr sz="1600" b="1" spc="20" dirty="0">
                <a:solidFill>
                  <a:srgbClr val="B1B1B1"/>
                </a:solidFill>
                <a:latin typeface="Arial"/>
                <a:cs typeface="Arial"/>
              </a:rPr>
              <a:t>w</a:t>
            </a:r>
            <a:r>
              <a:rPr sz="1600" b="1" spc="-10" dirty="0">
                <a:solidFill>
                  <a:srgbClr val="B1B1B1"/>
                </a:solidFill>
                <a:latin typeface="Arial"/>
                <a:cs typeface="Arial"/>
              </a:rPr>
              <a:t>ork:</a:t>
            </a:r>
            <a:r>
              <a:rPr sz="1600" b="1" spc="-5" dirty="0">
                <a:solidFill>
                  <a:srgbClr val="B1B1B1"/>
                </a:solidFill>
                <a:latin typeface="Arial"/>
                <a:cs typeface="Arial"/>
              </a:rPr>
              <a:t> </a:t>
            </a:r>
            <a:r>
              <a:rPr sz="1600" b="1" spc="-25" dirty="0">
                <a:solidFill>
                  <a:srgbClr val="B1B1B1"/>
                </a:solidFill>
                <a:latin typeface="Arial"/>
                <a:cs typeface="Arial"/>
              </a:rPr>
              <a:t>G</a:t>
            </a:r>
            <a:r>
              <a:rPr sz="1600" b="1" spc="-15" dirty="0">
                <a:solidFill>
                  <a:srgbClr val="B1B1B1"/>
                </a:solidFill>
                <a:latin typeface="Arial"/>
                <a:cs typeface="Arial"/>
              </a:rPr>
              <a:t>SM</a:t>
            </a:r>
            <a:r>
              <a:rPr sz="1600" b="1" spc="25" dirty="0">
                <a:solidFill>
                  <a:srgbClr val="B1B1B1"/>
                </a:solidFill>
                <a:latin typeface="Arial"/>
                <a:cs typeface="Arial"/>
              </a:rPr>
              <a:t> </a:t>
            </a:r>
            <a:r>
              <a:rPr sz="1600" b="1" spc="-15" dirty="0">
                <a:solidFill>
                  <a:srgbClr val="B1B1B1"/>
                </a:solidFill>
                <a:latin typeface="Arial"/>
                <a:cs typeface="Arial"/>
              </a:rPr>
              <a:t>CS</a:t>
            </a:r>
            <a:r>
              <a:rPr sz="1600" b="1" spc="-5" dirty="0">
                <a:solidFill>
                  <a:srgbClr val="B1B1B1"/>
                </a:solidFill>
                <a:latin typeface="Arial"/>
                <a:cs typeface="Arial"/>
              </a:rPr>
              <a:t> </a:t>
            </a:r>
            <a:r>
              <a:rPr sz="1600" b="1" spc="-10" dirty="0">
                <a:solidFill>
                  <a:srgbClr val="B1B1B1"/>
                </a:solidFill>
                <a:latin typeface="Arial"/>
                <a:cs typeface="Arial"/>
              </a:rPr>
              <a:t>net</a:t>
            </a:r>
            <a:r>
              <a:rPr sz="1600" b="1" spc="20" dirty="0">
                <a:solidFill>
                  <a:srgbClr val="B1B1B1"/>
                </a:solidFill>
                <a:latin typeface="Arial"/>
                <a:cs typeface="Arial"/>
              </a:rPr>
              <a:t>w</a:t>
            </a:r>
            <a:r>
              <a:rPr sz="1600" b="1" spc="-10" dirty="0">
                <a:solidFill>
                  <a:srgbClr val="B1B1B1"/>
                </a:solidFill>
                <a:latin typeface="Arial"/>
                <a:cs typeface="Arial"/>
              </a:rPr>
              <a:t>ork</a:t>
            </a:r>
            <a:endParaRPr sz="1600">
              <a:latin typeface="Arial"/>
              <a:cs typeface="Arial"/>
            </a:endParaRPr>
          </a:p>
        </p:txBody>
      </p:sp>
      <p:sp>
        <p:nvSpPr>
          <p:cNvPr id="72" name="object 72"/>
          <p:cNvSpPr/>
          <p:nvPr/>
        </p:nvSpPr>
        <p:spPr>
          <a:xfrm>
            <a:off x="5422901" y="1945813"/>
            <a:ext cx="1674844" cy="3579142"/>
          </a:xfrm>
          <a:custGeom>
            <a:avLst/>
            <a:gdLst/>
            <a:ahLst/>
            <a:cxnLst/>
            <a:rect l="l" t="t" r="r" b="b"/>
            <a:pathLst>
              <a:path w="1674844" h="3579142">
                <a:moveTo>
                  <a:pt x="108202" y="1958420"/>
                </a:moveTo>
                <a:lnTo>
                  <a:pt x="76784" y="1811735"/>
                </a:lnTo>
                <a:lnTo>
                  <a:pt x="50829" y="1667213"/>
                </a:lnTo>
                <a:lnTo>
                  <a:pt x="30254" y="1525356"/>
                </a:lnTo>
                <a:lnTo>
                  <a:pt x="14979" y="1386666"/>
                </a:lnTo>
                <a:lnTo>
                  <a:pt x="4921" y="1251646"/>
                </a:lnTo>
                <a:lnTo>
                  <a:pt x="0" y="1120796"/>
                </a:lnTo>
                <a:lnTo>
                  <a:pt x="133" y="994619"/>
                </a:lnTo>
                <a:lnTo>
                  <a:pt x="5240" y="873617"/>
                </a:lnTo>
                <a:lnTo>
                  <a:pt x="15239" y="758292"/>
                </a:lnTo>
                <a:lnTo>
                  <a:pt x="30049" y="649146"/>
                </a:lnTo>
                <a:lnTo>
                  <a:pt x="49588" y="546680"/>
                </a:lnTo>
                <a:lnTo>
                  <a:pt x="73774" y="451398"/>
                </a:lnTo>
                <a:lnTo>
                  <a:pt x="102527" y="363800"/>
                </a:lnTo>
                <a:lnTo>
                  <a:pt x="135765" y="284389"/>
                </a:lnTo>
                <a:lnTo>
                  <a:pt x="173406" y="213667"/>
                </a:lnTo>
                <a:lnTo>
                  <a:pt x="215369" y="152135"/>
                </a:lnTo>
                <a:lnTo>
                  <a:pt x="261573" y="100296"/>
                </a:lnTo>
                <a:lnTo>
                  <a:pt x="311936" y="58652"/>
                </a:lnTo>
                <a:lnTo>
                  <a:pt x="366376" y="27704"/>
                </a:lnTo>
                <a:lnTo>
                  <a:pt x="424813" y="7954"/>
                </a:lnTo>
                <a:lnTo>
                  <a:pt x="485985" y="0"/>
                </a:lnTo>
                <a:lnTo>
                  <a:pt x="548490" y="3861"/>
                </a:lnTo>
                <a:lnTo>
                  <a:pt x="612034" y="19125"/>
                </a:lnTo>
                <a:lnTo>
                  <a:pt x="676324" y="45375"/>
                </a:lnTo>
                <a:lnTo>
                  <a:pt x="741066" y="82196"/>
                </a:lnTo>
                <a:lnTo>
                  <a:pt x="805967" y="129173"/>
                </a:lnTo>
                <a:lnTo>
                  <a:pt x="870731" y="185891"/>
                </a:lnTo>
                <a:lnTo>
                  <a:pt x="935066" y="251935"/>
                </a:lnTo>
                <a:lnTo>
                  <a:pt x="998678" y="326889"/>
                </a:lnTo>
                <a:lnTo>
                  <a:pt x="1061273" y="410338"/>
                </a:lnTo>
                <a:lnTo>
                  <a:pt x="1122558" y="501867"/>
                </a:lnTo>
                <a:lnTo>
                  <a:pt x="1182238" y="601062"/>
                </a:lnTo>
                <a:lnTo>
                  <a:pt x="1240019" y="707506"/>
                </a:lnTo>
                <a:lnTo>
                  <a:pt x="1295609" y="820784"/>
                </a:lnTo>
                <a:lnTo>
                  <a:pt x="1348714" y="940482"/>
                </a:lnTo>
                <a:lnTo>
                  <a:pt x="1399039" y="1066183"/>
                </a:lnTo>
                <a:lnTo>
                  <a:pt x="1446291" y="1197474"/>
                </a:lnTo>
                <a:lnTo>
                  <a:pt x="1490175" y="1333938"/>
                </a:lnTo>
                <a:lnTo>
                  <a:pt x="1530400" y="1475161"/>
                </a:lnTo>
                <a:lnTo>
                  <a:pt x="1566670" y="1620727"/>
                </a:lnTo>
                <a:lnTo>
                  <a:pt x="1598086" y="1767413"/>
                </a:lnTo>
                <a:lnTo>
                  <a:pt x="1624039" y="1911935"/>
                </a:lnTo>
                <a:lnTo>
                  <a:pt x="1644609" y="2053792"/>
                </a:lnTo>
                <a:lnTo>
                  <a:pt x="1659879" y="2192481"/>
                </a:lnTo>
                <a:lnTo>
                  <a:pt x="1669931" y="2327502"/>
                </a:lnTo>
                <a:lnTo>
                  <a:pt x="1674844" y="2458352"/>
                </a:lnTo>
                <a:lnTo>
                  <a:pt x="1674702" y="2584529"/>
                </a:lnTo>
                <a:lnTo>
                  <a:pt x="1669586" y="2705531"/>
                </a:lnTo>
                <a:lnTo>
                  <a:pt x="1659578" y="2820856"/>
                </a:lnTo>
                <a:lnTo>
                  <a:pt x="1644759" y="2930002"/>
                </a:lnTo>
                <a:lnTo>
                  <a:pt x="1625210" y="3032468"/>
                </a:lnTo>
                <a:lnTo>
                  <a:pt x="1601014" y="3127750"/>
                </a:lnTo>
                <a:lnTo>
                  <a:pt x="1572253" y="3215348"/>
                </a:lnTo>
                <a:lnTo>
                  <a:pt x="1539007" y="3294759"/>
                </a:lnTo>
                <a:lnTo>
                  <a:pt x="1501358" y="3365481"/>
                </a:lnTo>
                <a:lnTo>
                  <a:pt x="1459388" y="3427013"/>
                </a:lnTo>
                <a:lnTo>
                  <a:pt x="1413179" y="3478852"/>
                </a:lnTo>
                <a:lnTo>
                  <a:pt x="1362812" y="3520496"/>
                </a:lnTo>
                <a:lnTo>
                  <a:pt x="1308369" y="3551444"/>
                </a:lnTo>
                <a:lnTo>
                  <a:pt x="1249932" y="3571193"/>
                </a:lnTo>
                <a:lnTo>
                  <a:pt x="1188760" y="3579142"/>
                </a:lnTo>
                <a:lnTo>
                  <a:pt x="1126255" y="3575274"/>
                </a:lnTo>
                <a:lnTo>
                  <a:pt x="1062710" y="3560007"/>
                </a:lnTo>
                <a:lnTo>
                  <a:pt x="998421" y="3533754"/>
                </a:lnTo>
                <a:lnTo>
                  <a:pt x="933680" y="3496931"/>
                </a:lnTo>
                <a:lnTo>
                  <a:pt x="868781" y="3449952"/>
                </a:lnTo>
                <a:lnTo>
                  <a:pt x="804019" y="3393234"/>
                </a:lnTo>
                <a:lnTo>
                  <a:pt x="739686" y="3327191"/>
                </a:lnTo>
                <a:lnTo>
                  <a:pt x="676078" y="3252238"/>
                </a:lnTo>
                <a:lnTo>
                  <a:pt x="613487" y="3168791"/>
                </a:lnTo>
                <a:lnTo>
                  <a:pt x="552208" y="3077263"/>
                </a:lnTo>
                <a:lnTo>
                  <a:pt x="492534" y="2978072"/>
                </a:lnTo>
                <a:lnTo>
                  <a:pt x="434760" y="2871630"/>
                </a:lnTo>
                <a:lnTo>
                  <a:pt x="379178" y="2758354"/>
                </a:lnTo>
                <a:lnTo>
                  <a:pt x="326084" y="2638659"/>
                </a:lnTo>
                <a:lnTo>
                  <a:pt x="275770" y="2512960"/>
                </a:lnTo>
                <a:lnTo>
                  <a:pt x="228532" y="2381671"/>
                </a:lnTo>
                <a:lnTo>
                  <a:pt x="184661" y="2245208"/>
                </a:lnTo>
                <a:lnTo>
                  <a:pt x="144453" y="2103986"/>
                </a:lnTo>
                <a:lnTo>
                  <a:pt x="108202" y="1958420"/>
                </a:lnTo>
                <a:close/>
              </a:path>
            </a:pathLst>
          </a:custGeom>
          <a:ln w="38100">
            <a:solidFill>
              <a:srgbClr val="00CC99"/>
            </a:solidFill>
          </a:ln>
        </p:spPr>
        <p:txBody>
          <a:bodyPr wrap="square" lIns="0" tIns="0" rIns="0" bIns="0" rtlCol="0">
            <a:noAutofit/>
          </a:bodyPr>
          <a:lstStyle/>
          <a:p>
            <a:endParaRPr/>
          </a:p>
        </p:txBody>
      </p:sp>
      <p:sp>
        <p:nvSpPr>
          <p:cNvPr id="73" name="object 73"/>
          <p:cNvSpPr/>
          <p:nvPr/>
        </p:nvSpPr>
        <p:spPr>
          <a:xfrm>
            <a:off x="7947025" y="2855848"/>
            <a:ext cx="0" cy="304800"/>
          </a:xfrm>
          <a:custGeom>
            <a:avLst/>
            <a:gdLst/>
            <a:ahLst/>
            <a:cxnLst/>
            <a:rect l="l" t="t" r="r" b="b"/>
            <a:pathLst>
              <a:path h="304800">
                <a:moveTo>
                  <a:pt x="0" y="0"/>
                </a:moveTo>
                <a:lnTo>
                  <a:pt x="0" y="304800"/>
                </a:lnTo>
              </a:path>
            </a:pathLst>
          </a:custGeom>
          <a:ln w="12700">
            <a:solidFill>
              <a:srgbClr val="000000"/>
            </a:solidFill>
          </a:ln>
        </p:spPr>
        <p:txBody>
          <a:bodyPr wrap="square" lIns="0" tIns="0" rIns="0" bIns="0" rtlCol="0">
            <a:noAutofit/>
          </a:bodyPr>
          <a:lstStyle/>
          <a:p>
            <a:endParaRPr/>
          </a:p>
        </p:txBody>
      </p:sp>
      <p:sp>
        <p:nvSpPr>
          <p:cNvPr id="74" name="object 74"/>
          <p:cNvSpPr/>
          <p:nvPr/>
        </p:nvSpPr>
        <p:spPr>
          <a:xfrm>
            <a:off x="5203825" y="3160776"/>
            <a:ext cx="2743200" cy="0"/>
          </a:xfrm>
          <a:custGeom>
            <a:avLst/>
            <a:gdLst/>
            <a:ahLst/>
            <a:cxnLst/>
            <a:rect l="l" t="t" r="r" b="b"/>
            <a:pathLst>
              <a:path w="2743200">
                <a:moveTo>
                  <a:pt x="0" y="0"/>
                </a:moveTo>
                <a:lnTo>
                  <a:pt x="2743200" y="0"/>
                </a:lnTo>
              </a:path>
            </a:pathLst>
          </a:custGeom>
          <a:ln w="12700">
            <a:solidFill>
              <a:srgbClr val="000000"/>
            </a:solidFill>
          </a:ln>
        </p:spPr>
        <p:txBody>
          <a:bodyPr wrap="square" lIns="0" tIns="0" rIns="0" bIns="0" rtlCol="0">
            <a:noAutofit/>
          </a:bodyPr>
          <a:lstStyle/>
          <a:p>
            <a:endParaRPr/>
          </a:p>
        </p:txBody>
      </p:sp>
      <p:sp>
        <p:nvSpPr>
          <p:cNvPr id="75" name="object 75"/>
          <p:cNvSpPr/>
          <p:nvPr/>
        </p:nvSpPr>
        <p:spPr>
          <a:xfrm>
            <a:off x="7032625" y="2855848"/>
            <a:ext cx="0" cy="304800"/>
          </a:xfrm>
          <a:custGeom>
            <a:avLst/>
            <a:gdLst/>
            <a:ahLst/>
            <a:cxnLst/>
            <a:rect l="l" t="t" r="r" b="b"/>
            <a:pathLst>
              <a:path h="304800">
                <a:moveTo>
                  <a:pt x="0" y="0"/>
                </a:moveTo>
                <a:lnTo>
                  <a:pt x="0" y="304800"/>
                </a:lnTo>
              </a:path>
            </a:pathLst>
          </a:custGeom>
          <a:ln w="12700">
            <a:solidFill>
              <a:srgbClr val="000000"/>
            </a:solidFill>
          </a:ln>
        </p:spPr>
        <p:txBody>
          <a:bodyPr wrap="square" lIns="0" tIns="0" rIns="0" bIns="0" rtlCol="0">
            <a:noAutofit/>
          </a:bodyPr>
          <a:lstStyle/>
          <a:p>
            <a:endParaRPr/>
          </a:p>
        </p:txBody>
      </p:sp>
      <p:sp>
        <p:nvSpPr>
          <p:cNvPr id="76" name="object 76"/>
          <p:cNvSpPr/>
          <p:nvPr/>
        </p:nvSpPr>
        <p:spPr>
          <a:xfrm>
            <a:off x="6118225" y="2855848"/>
            <a:ext cx="0" cy="304800"/>
          </a:xfrm>
          <a:custGeom>
            <a:avLst/>
            <a:gdLst/>
            <a:ahLst/>
            <a:cxnLst/>
            <a:rect l="l" t="t" r="r" b="b"/>
            <a:pathLst>
              <a:path h="304800">
                <a:moveTo>
                  <a:pt x="0" y="0"/>
                </a:moveTo>
                <a:lnTo>
                  <a:pt x="0" y="304800"/>
                </a:lnTo>
              </a:path>
            </a:pathLst>
          </a:custGeom>
          <a:ln w="12700">
            <a:solidFill>
              <a:srgbClr val="000000"/>
            </a:solidFill>
          </a:ln>
        </p:spPr>
        <p:txBody>
          <a:bodyPr wrap="square" lIns="0" tIns="0" rIns="0" bIns="0" rtlCol="0">
            <a:noAutofit/>
          </a:bodyPr>
          <a:lstStyle/>
          <a:p>
            <a:endParaRPr/>
          </a:p>
        </p:txBody>
      </p:sp>
      <p:sp>
        <p:nvSpPr>
          <p:cNvPr id="77" name="object 77"/>
          <p:cNvSpPr/>
          <p:nvPr/>
        </p:nvSpPr>
        <p:spPr>
          <a:xfrm>
            <a:off x="5203825" y="2855848"/>
            <a:ext cx="0" cy="304800"/>
          </a:xfrm>
          <a:custGeom>
            <a:avLst/>
            <a:gdLst/>
            <a:ahLst/>
            <a:cxnLst/>
            <a:rect l="l" t="t" r="r" b="b"/>
            <a:pathLst>
              <a:path h="304800">
                <a:moveTo>
                  <a:pt x="0" y="0"/>
                </a:moveTo>
                <a:lnTo>
                  <a:pt x="0" y="304800"/>
                </a:lnTo>
              </a:path>
            </a:pathLst>
          </a:custGeom>
          <a:ln w="12700">
            <a:solidFill>
              <a:srgbClr val="000000"/>
            </a:solidFill>
          </a:ln>
        </p:spPr>
        <p:txBody>
          <a:bodyPr wrap="square" lIns="0" tIns="0" rIns="0" bIns="0" rtlCol="0">
            <a:noAutofit/>
          </a:bodyPr>
          <a:lstStyle/>
          <a:p>
            <a:endParaRPr/>
          </a:p>
        </p:txBody>
      </p:sp>
      <p:sp>
        <p:nvSpPr>
          <p:cNvPr id="78" name="object 78"/>
          <p:cNvSpPr/>
          <p:nvPr/>
        </p:nvSpPr>
        <p:spPr>
          <a:xfrm>
            <a:off x="5127625" y="2474848"/>
            <a:ext cx="230187" cy="469900"/>
          </a:xfrm>
          <a:prstGeom prst="rect">
            <a:avLst/>
          </a:prstGeom>
          <a:blipFill>
            <a:blip r:embed="rId6" cstate="print"/>
            <a:stretch>
              <a:fillRect/>
            </a:stretch>
          </a:blipFill>
        </p:spPr>
        <p:txBody>
          <a:bodyPr wrap="square" lIns="0" tIns="0" rIns="0" bIns="0" rtlCol="0">
            <a:noAutofit/>
          </a:bodyPr>
          <a:lstStyle/>
          <a:p>
            <a:endParaRPr/>
          </a:p>
        </p:txBody>
      </p:sp>
      <p:sp>
        <p:nvSpPr>
          <p:cNvPr id="79" name="object 79"/>
          <p:cNvSpPr/>
          <p:nvPr/>
        </p:nvSpPr>
        <p:spPr>
          <a:xfrm>
            <a:off x="6042025" y="2474848"/>
            <a:ext cx="230187" cy="469900"/>
          </a:xfrm>
          <a:prstGeom prst="rect">
            <a:avLst/>
          </a:prstGeom>
          <a:blipFill>
            <a:blip r:embed="rId6" cstate="print"/>
            <a:stretch>
              <a:fillRect/>
            </a:stretch>
          </a:blipFill>
        </p:spPr>
        <p:txBody>
          <a:bodyPr wrap="square" lIns="0" tIns="0" rIns="0" bIns="0" rtlCol="0">
            <a:noAutofit/>
          </a:bodyPr>
          <a:lstStyle/>
          <a:p>
            <a:endParaRPr/>
          </a:p>
        </p:txBody>
      </p:sp>
      <p:sp>
        <p:nvSpPr>
          <p:cNvPr id="80" name="object 80"/>
          <p:cNvSpPr/>
          <p:nvPr/>
        </p:nvSpPr>
        <p:spPr>
          <a:xfrm>
            <a:off x="6956425" y="2474848"/>
            <a:ext cx="230187" cy="469900"/>
          </a:xfrm>
          <a:prstGeom prst="rect">
            <a:avLst/>
          </a:prstGeom>
          <a:blipFill>
            <a:blip r:embed="rId5" cstate="print"/>
            <a:stretch>
              <a:fillRect/>
            </a:stretch>
          </a:blipFill>
        </p:spPr>
        <p:txBody>
          <a:bodyPr wrap="square" lIns="0" tIns="0" rIns="0" bIns="0" rtlCol="0">
            <a:noAutofit/>
          </a:bodyPr>
          <a:lstStyle/>
          <a:p>
            <a:endParaRPr/>
          </a:p>
        </p:txBody>
      </p:sp>
      <p:sp>
        <p:nvSpPr>
          <p:cNvPr id="81" name="object 81"/>
          <p:cNvSpPr/>
          <p:nvPr/>
        </p:nvSpPr>
        <p:spPr>
          <a:xfrm>
            <a:off x="7794625" y="2474848"/>
            <a:ext cx="230187" cy="469900"/>
          </a:xfrm>
          <a:prstGeom prst="rect">
            <a:avLst/>
          </a:prstGeom>
          <a:blipFill>
            <a:blip r:embed="rId5" cstate="print"/>
            <a:stretch>
              <a:fillRect/>
            </a:stretch>
          </a:blipFill>
        </p:spPr>
        <p:txBody>
          <a:bodyPr wrap="square" lIns="0" tIns="0" rIns="0" bIns="0" rtlCol="0">
            <a:noAutofit/>
          </a:bodyPr>
          <a:lstStyle/>
          <a:p>
            <a:endParaRPr/>
          </a:p>
        </p:txBody>
      </p:sp>
      <p:sp>
        <p:nvSpPr>
          <p:cNvPr id="82" name="object 82"/>
          <p:cNvSpPr/>
          <p:nvPr/>
        </p:nvSpPr>
        <p:spPr>
          <a:xfrm>
            <a:off x="6197397" y="3239904"/>
            <a:ext cx="891187" cy="532761"/>
          </a:xfrm>
          <a:prstGeom prst="rect">
            <a:avLst/>
          </a:prstGeom>
          <a:blipFill>
            <a:blip r:embed="rId7" cstate="print"/>
            <a:stretch>
              <a:fillRect/>
            </a:stretch>
          </a:blipFill>
        </p:spPr>
        <p:txBody>
          <a:bodyPr wrap="square" lIns="0" tIns="0" rIns="0" bIns="0" rtlCol="0">
            <a:noAutofit/>
          </a:bodyPr>
          <a:lstStyle/>
          <a:p>
            <a:endParaRPr/>
          </a:p>
        </p:txBody>
      </p:sp>
      <p:sp>
        <p:nvSpPr>
          <p:cNvPr id="83" name="object 83"/>
          <p:cNvSpPr txBox="1"/>
          <p:nvPr/>
        </p:nvSpPr>
        <p:spPr>
          <a:xfrm>
            <a:off x="6346063" y="3353434"/>
            <a:ext cx="457834" cy="285115"/>
          </a:xfrm>
          <a:prstGeom prst="rect">
            <a:avLst/>
          </a:prstGeom>
        </p:spPr>
        <p:txBody>
          <a:bodyPr vert="horz" wrap="square" lIns="0" tIns="0" rIns="0" bIns="0" rtlCol="0">
            <a:noAutofit/>
          </a:bodyPr>
          <a:lstStyle/>
          <a:p>
            <a:pPr marL="12700">
              <a:lnSpc>
                <a:spcPct val="100000"/>
              </a:lnSpc>
            </a:pPr>
            <a:r>
              <a:rPr sz="1800" b="1" spc="-5" dirty="0">
                <a:latin typeface="Arial"/>
                <a:cs typeface="Arial"/>
              </a:rPr>
              <a:t>SS</a:t>
            </a:r>
            <a:r>
              <a:rPr sz="1800" b="1" spc="0" dirty="0">
                <a:latin typeface="Arial"/>
                <a:cs typeface="Arial"/>
              </a:rPr>
              <a:t>7</a:t>
            </a:r>
            <a:endParaRPr sz="1800">
              <a:latin typeface="Arial"/>
              <a:cs typeface="Arial"/>
            </a:endParaRPr>
          </a:p>
        </p:txBody>
      </p:sp>
      <p:sp>
        <p:nvSpPr>
          <p:cNvPr id="84" name="object 84"/>
          <p:cNvSpPr txBox="1"/>
          <p:nvPr/>
        </p:nvSpPr>
        <p:spPr>
          <a:xfrm>
            <a:off x="1865757" y="742441"/>
            <a:ext cx="5410200" cy="556895"/>
          </a:xfrm>
          <a:prstGeom prst="rect">
            <a:avLst/>
          </a:prstGeom>
        </p:spPr>
        <p:txBody>
          <a:bodyPr vert="horz" wrap="square" lIns="0" tIns="0" rIns="0" bIns="0" rtlCol="0">
            <a:noAutofit/>
          </a:bodyPr>
          <a:lstStyle/>
          <a:p>
            <a:pPr marL="12700">
              <a:lnSpc>
                <a:spcPct val="100000"/>
              </a:lnSpc>
              <a:tabLst>
                <a:tab pos="1181100" algn="l"/>
              </a:tabLst>
            </a:pPr>
            <a:r>
              <a:rPr sz="3600" dirty="0">
                <a:solidFill>
                  <a:srgbClr val="116B8F"/>
                </a:solidFill>
                <a:latin typeface="Arial"/>
                <a:cs typeface="Arial"/>
              </a:rPr>
              <a:t>GSM	Netw</a:t>
            </a:r>
            <a:r>
              <a:rPr sz="3600" spc="5" dirty="0">
                <a:solidFill>
                  <a:srgbClr val="116B8F"/>
                </a:solidFill>
                <a:latin typeface="Arial"/>
                <a:cs typeface="Arial"/>
              </a:rPr>
              <a:t>o</a:t>
            </a:r>
            <a:r>
              <a:rPr sz="3600" spc="0" dirty="0">
                <a:solidFill>
                  <a:srgbClr val="116B8F"/>
                </a:solidFill>
                <a:latin typeface="Arial"/>
                <a:cs typeface="Arial"/>
              </a:rPr>
              <a:t>rk</a:t>
            </a:r>
            <a:r>
              <a:rPr sz="3600" spc="-220" dirty="0">
                <a:solidFill>
                  <a:srgbClr val="116B8F"/>
                </a:solidFill>
                <a:latin typeface="Arial"/>
                <a:cs typeface="Arial"/>
              </a:rPr>
              <a:t> </a:t>
            </a:r>
            <a:r>
              <a:rPr sz="3600" spc="0" dirty="0">
                <a:solidFill>
                  <a:srgbClr val="116B8F"/>
                </a:solidFill>
                <a:latin typeface="Arial"/>
                <a:cs typeface="Arial"/>
              </a:rPr>
              <a:t>Architecture</a:t>
            </a:r>
            <a:endParaRPr sz="3600">
              <a:latin typeface="Arial"/>
              <a:cs typeface="Arial"/>
            </a:endParaRPr>
          </a:p>
        </p:txBody>
      </p:sp>
      <p:sp>
        <p:nvSpPr>
          <p:cNvPr id="88" name="Footer Placeholder 87">
            <a:extLst>
              <a:ext uri="{FF2B5EF4-FFF2-40B4-BE49-F238E27FC236}">
                <a16:creationId xmlns:a16="http://schemas.microsoft.com/office/drawing/2014/main" id="{62FB06ED-5D8D-4DAB-83EF-5C9D78C81373}"/>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9" name="Slide Number Placeholder 88">
            <a:extLst>
              <a:ext uri="{FF2B5EF4-FFF2-40B4-BE49-F238E27FC236}">
                <a16:creationId xmlns:a16="http://schemas.microsoft.com/office/drawing/2014/main" id="{C925C53A-9553-474D-B93A-2B40C09D9816}"/>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11</a:t>
            </a:fld>
            <a:endParaRPr lang="en-US" sz="14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20749" y="742441"/>
            <a:ext cx="6300470" cy="556895"/>
          </a:xfrm>
          <a:prstGeom prst="rect">
            <a:avLst/>
          </a:prstGeom>
        </p:spPr>
        <p:txBody>
          <a:bodyPr vert="horz" wrap="square" lIns="0" tIns="0" rIns="0" bIns="0" rtlCol="0">
            <a:noAutofit/>
          </a:bodyPr>
          <a:lstStyle/>
          <a:p>
            <a:pPr marL="12700">
              <a:lnSpc>
                <a:spcPct val="100000"/>
              </a:lnSpc>
              <a:tabLst>
                <a:tab pos="927100" algn="l"/>
                <a:tab pos="3441065" algn="l"/>
                <a:tab pos="4609465" algn="l"/>
              </a:tabLst>
            </a:pPr>
            <a:r>
              <a:rPr sz="3600" dirty="0">
                <a:solidFill>
                  <a:srgbClr val="116B8F"/>
                </a:solidFill>
                <a:latin typeface="Arial"/>
                <a:cs typeface="Arial"/>
              </a:rPr>
              <a:t>Key	Elements</a:t>
            </a:r>
            <a:r>
              <a:rPr sz="3600" spc="-15" dirty="0">
                <a:solidFill>
                  <a:srgbClr val="116B8F"/>
                </a:solidFill>
                <a:latin typeface="Arial"/>
                <a:cs typeface="Arial"/>
              </a:rPr>
              <a:t> </a:t>
            </a:r>
            <a:r>
              <a:rPr sz="3600" spc="0" dirty="0">
                <a:solidFill>
                  <a:srgbClr val="116B8F"/>
                </a:solidFill>
                <a:latin typeface="Arial"/>
                <a:cs typeface="Arial"/>
              </a:rPr>
              <a:t>in	GSM	N</a:t>
            </a:r>
            <a:r>
              <a:rPr sz="3600" spc="5" dirty="0">
                <a:solidFill>
                  <a:srgbClr val="116B8F"/>
                </a:solidFill>
                <a:latin typeface="Arial"/>
                <a:cs typeface="Arial"/>
              </a:rPr>
              <a:t>e</a:t>
            </a:r>
            <a:r>
              <a:rPr sz="3600" spc="0" dirty="0">
                <a:solidFill>
                  <a:srgbClr val="116B8F"/>
                </a:solidFill>
                <a:latin typeface="Arial"/>
                <a:cs typeface="Arial"/>
              </a:rPr>
              <a:t>twork</a:t>
            </a:r>
            <a:endParaRPr sz="3600">
              <a:latin typeface="Arial"/>
              <a:cs typeface="Arial"/>
            </a:endParaRPr>
          </a:p>
        </p:txBody>
      </p:sp>
      <p:sp>
        <p:nvSpPr>
          <p:cNvPr id="3" name="object 3"/>
          <p:cNvSpPr/>
          <p:nvPr/>
        </p:nvSpPr>
        <p:spPr>
          <a:xfrm>
            <a:off x="762000" y="1538287"/>
            <a:ext cx="7620000" cy="4724400"/>
          </a:xfrm>
          <a:prstGeom prst="rect">
            <a:avLst/>
          </a:prstGeom>
          <a:blipFill>
            <a:blip r:embed="rId2" cstate="print"/>
            <a:stretch>
              <a:fillRect/>
            </a:stretch>
          </a:blipFill>
        </p:spPr>
        <p:txBody>
          <a:bodyPr wrap="square" lIns="0" tIns="0" rIns="0" bIns="0" rtlCol="0">
            <a:noAutofit/>
          </a:bodyPr>
          <a:lstStyle/>
          <a:p>
            <a:endParaRPr/>
          </a:p>
        </p:txBody>
      </p:sp>
      <p:sp>
        <p:nvSpPr>
          <p:cNvPr id="7" name="Footer Placeholder 6">
            <a:extLst>
              <a:ext uri="{FF2B5EF4-FFF2-40B4-BE49-F238E27FC236}">
                <a16:creationId xmlns:a16="http://schemas.microsoft.com/office/drawing/2014/main" id="{7956BCCE-7B8C-461C-B0E0-0040E0C9FF5D}"/>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6BD5D8F5-CF02-4CE9-92AA-579427761B6C}"/>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12</a:t>
            </a:fld>
            <a:endParaRPr lang="en-US" sz="1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71038" y="742441"/>
            <a:ext cx="3201670" cy="544195"/>
          </a:xfrm>
          <a:prstGeom prst="rect">
            <a:avLst/>
          </a:prstGeom>
        </p:spPr>
        <p:txBody>
          <a:bodyPr vert="horz" wrap="square" lIns="0" tIns="0" rIns="0" bIns="0" rtlCol="0">
            <a:noAutofit/>
          </a:bodyPr>
          <a:lstStyle/>
          <a:p>
            <a:pPr marL="12700">
              <a:lnSpc>
                <a:spcPts val="4285"/>
              </a:lnSpc>
              <a:tabLst>
                <a:tab pos="1181100" algn="l"/>
              </a:tabLst>
            </a:pPr>
            <a:r>
              <a:rPr sz="3600" dirty="0">
                <a:solidFill>
                  <a:srgbClr val="116B8F"/>
                </a:solidFill>
                <a:latin typeface="Arial"/>
                <a:cs typeface="Arial"/>
              </a:rPr>
              <a:t>GSM	Interfaces</a:t>
            </a:r>
            <a:endParaRPr sz="3600">
              <a:latin typeface="Arial"/>
              <a:cs typeface="Arial"/>
            </a:endParaRPr>
          </a:p>
        </p:txBody>
      </p:sp>
      <p:sp>
        <p:nvSpPr>
          <p:cNvPr id="3" name="object 3"/>
          <p:cNvSpPr txBox="1"/>
          <p:nvPr/>
        </p:nvSpPr>
        <p:spPr>
          <a:xfrm>
            <a:off x="905967" y="1500504"/>
            <a:ext cx="7480300" cy="4350385"/>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Arial"/>
                <a:cs typeface="Arial"/>
              </a:rPr>
              <a:t>Um </a:t>
            </a:r>
            <a:r>
              <a:rPr sz="2400" spc="5" dirty="0">
                <a:latin typeface="Arial"/>
                <a:cs typeface="Arial"/>
              </a:rPr>
              <a:t>I</a:t>
            </a:r>
            <a:r>
              <a:rPr sz="2400" spc="0" dirty="0">
                <a:latin typeface="Arial"/>
                <a:cs typeface="Arial"/>
              </a:rPr>
              <a:t>nter</a:t>
            </a:r>
            <a:r>
              <a:rPr sz="2400" spc="5" dirty="0">
                <a:latin typeface="Arial"/>
                <a:cs typeface="Arial"/>
              </a:rPr>
              <a:t>f</a:t>
            </a:r>
            <a:r>
              <a:rPr sz="2400" spc="0" dirty="0">
                <a:latin typeface="Arial"/>
                <a:cs typeface="Arial"/>
              </a:rPr>
              <a:t>ace</a:t>
            </a:r>
            <a:endParaRPr sz="2400" dirty="0">
              <a:latin typeface="Arial"/>
              <a:cs typeface="Arial"/>
            </a:endParaRPr>
          </a:p>
          <a:p>
            <a:pPr>
              <a:lnSpc>
                <a:spcPts val="550"/>
              </a:lnSpc>
              <a:spcBef>
                <a:spcPts val="23"/>
              </a:spcBef>
              <a:buFont typeface="Arial"/>
              <a:buChar char="•"/>
            </a:pPr>
            <a:endParaRPr sz="550" dirty="0"/>
          </a:p>
          <a:p>
            <a:pPr marL="756285" marR="12700" lvl="1" indent="-287020">
              <a:lnSpc>
                <a:spcPct val="90100"/>
              </a:lnSpc>
              <a:buFont typeface="Arial"/>
              <a:buChar char="–"/>
              <a:tabLst>
                <a:tab pos="756285" algn="l"/>
              </a:tabLst>
            </a:pPr>
            <a:r>
              <a:rPr sz="2400" spc="0" dirty="0">
                <a:latin typeface="Arial"/>
                <a:cs typeface="Arial"/>
              </a:rPr>
              <a:t>Mobi</a:t>
            </a:r>
            <a:r>
              <a:rPr sz="2400" spc="-10" dirty="0">
                <a:latin typeface="Arial"/>
                <a:cs typeface="Arial"/>
              </a:rPr>
              <a:t>l</a:t>
            </a:r>
            <a:r>
              <a:rPr sz="2400" spc="0" dirty="0">
                <a:latin typeface="Arial"/>
                <a:cs typeface="Arial"/>
              </a:rPr>
              <a:t>e</a:t>
            </a:r>
            <a:r>
              <a:rPr sz="2400" spc="20" dirty="0">
                <a:latin typeface="Arial"/>
                <a:cs typeface="Arial"/>
              </a:rPr>
              <a:t> </a:t>
            </a:r>
            <a:r>
              <a:rPr sz="2400" spc="0" dirty="0">
                <a:latin typeface="Arial"/>
                <a:cs typeface="Arial"/>
              </a:rPr>
              <a:t>Station and B</a:t>
            </a:r>
            <a:r>
              <a:rPr sz="2400" spc="-10" dirty="0">
                <a:latin typeface="Arial"/>
                <a:cs typeface="Arial"/>
              </a:rPr>
              <a:t>a</a:t>
            </a:r>
            <a:r>
              <a:rPr sz="2400" spc="0" dirty="0">
                <a:latin typeface="Arial"/>
                <a:cs typeface="Arial"/>
              </a:rPr>
              <a:t>se Station Su</a:t>
            </a:r>
            <a:r>
              <a:rPr sz="2400" spc="-10" dirty="0">
                <a:latin typeface="Arial"/>
                <a:cs typeface="Arial"/>
              </a:rPr>
              <a:t>b</a:t>
            </a:r>
            <a:r>
              <a:rPr sz="2400" spc="0" dirty="0">
                <a:latin typeface="Arial"/>
                <a:cs typeface="Arial"/>
              </a:rPr>
              <a:t>system commun</a:t>
            </a:r>
            <a:r>
              <a:rPr sz="2400" spc="-10" dirty="0">
                <a:latin typeface="Arial"/>
                <a:cs typeface="Arial"/>
              </a:rPr>
              <a:t>i</a:t>
            </a:r>
            <a:r>
              <a:rPr sz="2400" spc="0" dirty="0">
                <a:latin typeface="Arial"/>
                <a:cs typeface="Arial"/>
              </a:rPr>
              <a:t>cate</a:t>
            </a:r>
            <a:r>
              <a:rPr sz="2400" spc="10" dirty="0">
                <a:latin typeface="Arial"/>
                <a:cs typeface="Arial"/>
              </a:rPr>
              <a:t> </a:t>
            </a:r>
            <a:r>
              <a:rPr sz="2400" spc="0" dirty="0">
                <a:latin typeface="Arial"/>
                <a:cs typeface="Arial"/>
              </a:rPr>
              <a:t>across Um </a:t>
            </a:r>
            <a:r>
              <a:rPr sz="2400" spc="-10" dirty="0">
                <a:latin typeface="Arial"/>
                <a:cs typeface="Arial"/>
              </a:rPr>
              <a:t>i</a:t>
            </a:r>
            <a:r>
              <a:rPr sz="2400" spc="0" dirty="0">
                <a:latin typeface="Arial"/>
                <a:cs typeface="Arial"/>
              </a:rPr>
              <a:t>nter</a:t>
            </a:r>
            <a:r>
              <a:rPr sz="2400" spc="5" dirty="0">
                <a:latin typeface="Arial"/>
                <a:cs typeface="Arial"/>
              </a:rPr>
              <a:t>f</a:t>
            </a:r>
            <a:r>
              <a:rPr sz="2400" spc="0" dirty="0">
                <a:latin typeface="Arial"/>
                <a:cs typeface="Arial"/>
              </a:rPr>
              <a:t>ace,</a:t>
            </a:r>
            <a:r>
              <a:rPr sz="2400" spc="-10" dirty="0">
                <a:latin typeface="Arial"/>
                <a:cs typeface="Arial"/>
              </a:rPr>
              <a:t> </a:t>
            </a:r>
            <a:r>
              <a:rPr sz="2400" spc="0" dirty="0">
                <a:latin typeface="Arial"/>
                <a:cs typeface="Arial"/>
              </a:rPr>
              <a:t>also kno</a:t>
            </a:r>
            <a:r>
              <a:rPr sz="2400" spc="-10" dirty="0">
                <a:latin typeface="Arial"/>
                <a:cs typeface="Arial"/>
              </a:rPr>
              <a:t>w</a:t>
            </a:r>
            <a:r>
              <a:rPr sz="2400" spc="0" dirty="0">
                <a:latin typeface="Arial"/>
                <a:cs typeface="Arial"/>
              </a:rPr>
              <a:t>n</a:t>
            </a:r>
            <a:r>
              <a:rPr sz="2400" spc="20" dirty="0">
                <a:latin typeface="Arial"/>
                <a:cs typeface="Arial"/>
              </a:rPr>
              <a:t> </a:t>
            </a:r>
            <a:r>
              <a:rPr sz="2400" spc="0" dirty="0">
                <a:latin typeface="Arial"/>
                <a:cs typeface="Arial"/>
              </a:rPr>
              <a:t>as a</a:t>
            </a:r>
            <a:r>
              <a:rPr sz="2400" spc="-10" dirty="0">
                <a:latin typeface="Arial"/>
                <a:cs typeface="Arial"/>
              </a:rPr>
              <a:t>i</a:t>
            </a:r>
            <a:r>
              <a:rPr sz="2400" spc="0" dirty="0">
                <a:latin typeface="Arial"/>
                <a:cs typeface="Arial"/>
              </a:rPr>
              <a:t>r</a:t>
            </a:r>
            <a:r>
              <a:rPr sz="2400" spc="5"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ter</a:t>
            </a:r>
            <a:r>
              <a:rPr sz="2400" spc="5" dirty="0">
                <a:latin typeface="Arial"/>
                <a:cs typeface="Arial"/>
              </a:rPr>
              <a:t>f</a:t>
            </a:r>
            <a:r>
              <a:rPr sz="2400" spc="0" dirty="0">
                <a:latin typeface="Arial"/>
                <a:cs typeface="Arial"/>
              </a:rPr>
              <a:t>ace</a:t>
            </a:r>
            <a:r>
              <a:rPr sz="2400" spc="-10" dirty="0">
                <a:latin typeface="Arial"/>
                <a:cs typeface="Arial"/>
              </a:rPr>
              <a:t> </a:t>
            </a:r>
            <a:r>
              <a:rPr sz="2400" spc="0" dirty="0">
                <a:latin typeface="Arial"/>
                <a:cs typeface="Arial"/>
              </a:rPr>
              <a:t>or rad</a:t>
            </a:r>
            <a:r>
              <a:rPr sz="2400" spc="-15" dirty="0">
                <a:latin typeface="Arial"/>
                <a:cs typeface="Arial"/>
              </a:rPr>
              <a:t>i</a:t>
            </a:r>
            <a:r>
              <a:rPr sz="2400" spc="0" dirty="0">
                <a:latin typeface="Arial"/>
                <a:cs typeface="Arial"/>
              </a:rPr>
              <a:t>o</a:t>
            </a:r>
            <a:r>
              <a:rPr sz="2400" spc="10" dirty="0">
                <a:latin typeface="Arial"/>
                <a:cs typeface="Arial"/>
              </a:rPr>
              <a:t> </a:t>
            </a:r>
            <a:r>
              <a:rPr sz="2400" spc="0" dirty="0">
                <a:latin typeface="Arial"/>
                <a:cs typeface="Arial"/>
              </a:rPr>
              <a:t>l</a:t>
            </a:r>
            <a:r>
              <a:rPr sz="2400" spc="-10" dirty="0">
                <a:latin typeface="Arial"/>
                <a:cs typeface="Arial"/>
              </a:rPr>
              <a:t>i</a:t>
            </a:r>
            <a:r>
              <a:rPr sz="2400" spc="0" dirty="0">
                <a:latin typeface="Arial"/>
                <a:cs typeface="Arial"/>
              </a:rPr>
              <a:t>nk.</a:t>
            </a:r>
            <a:endParaRPr sz="2400" dirty="0">
              <a:latin typeface="Arial"/>
              <a:cs typeface="Arial"/>
            </a:endParaRPr>
          </a:p>
          <a:p>
            <a:pPr marL="355600" indent="-342900">
              <a:lnSpc>
                <a:spcPct val="100000"/>
              </a:lnSpc>
              <a:spcBef>
                <a:spcPts val="285"/>
              </a:spcBef>
              <a:buFont typeface="Arial"/>
              <a:buChar char="•"/>
              <a:tabLst>
                <a:tab pos="354965" algn="l"/>
              </a:tabLst>
            </a:pPr>
            <a:r>
              <a:rPr sz="2400" dirty="0">
                <a:latin typeface="Arial"/>
                <a:cs typeface="Arial"/>
              </a:rPr>
              <a:t>A</a:t>
            </a:r>
            <a:r>
              <a:rPr sz="2400" spc="-10" dirty="0">
                <a:latin typeface="Arial"/>
                <a:cs typeface="Arial"/>
              </a:rPr>
              <a:t>b</a:t>
            </a:r>
            <a:r>
              <a:rPr sz="2400" spc="0" dirty="0">
                <a:latin typeface="Arial"/>
                <a:cs typeface="Arial"/>
              </a:rPr>
              <a:t>is</a:t>
            </a:r>
            <a:r>
              <a:rPr sz="2400" spc="5"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ter</a:t>
            </a:r>
            <a:r>
              <a:rPr sz="2400" spc="5" dirty="0">
                <a:latin typeface="Arial"/>
                <a:cs typeface="Arial"/>
              </a:rPr>
              <a:t>f</a:t>
            </a:r>
            <a:r>
              <a:rPr sz="2400" spc="0" dirty="0">
                <a:latin typeface="Arial"/>
                <a:cs typeface="Arial"/>
              </a:rPr>
              <a:t>ace</a:t>
            </a:r>
            <a:endParaRPr sz="2400" dirty="0">
              <a:latin typeface="Arial"/>
              <a:cs typeface="Arial"/>
            </a:endParaRPr>
          </a:p>
          <a:p>
            <a:pPr>
              <a:lnSpc>
                <a:spcPts val="550"/>
              </a:lnSpc>
              <a:spcBef>
                <a:spcPts val="25"/>
              </a:spcBef>
              <a:buFont typeface="Arial"/>
              <a:buChar char="•"/>
            </a:pPr>
            <a:endParaRPr sz="550" dirty="0"/>
          </a:p>
          <a:p>
            <a:pPr marL="756285" marR="30480" lvl="1" indent="-287020">
              <a:lnSpc>
                <a:spcPct val="90000"/>
              </a:lnSpc>
              <a:buFont typeface="Arial"/>
              <a:buChar char="–"/>
              <a:tabLst>
                <a:tab pos="756285" algn="l"/>
              </a:tabLst>
            </a:pPr>
            <a:r>
              <a:rPr sz="2400" spc="0" dirty="0">
                <a:latin typeface="Arial"/>
                <a:cs typeface="Arial"/>
              </a:rPr>
              <a:t>B</a:t>
            </a:r>
            <a:r>
              <a:rPr sz="2400" spc="-10" dirty="0">
                <a:latin typeface="Arial"/>
                <a:cs typeface="Arial"/>
              </a:rPr>
              <a:t>a</a:t>
            </a:r>
            <a:r>
              <a:rPr sz="2400" spc="0" dirty="0">
                <a:latin typeface="Arial"/>
                <a:cs typeface="Arial"/>
              </a:rPr>
              <a:t>se Transce</a:t>
            </a:r>
            <a:r>
              <a:rPr sz="2400" spc="-10" dirty="0">
                <a:latin typeface="Arial"/>
                <a:cs typeface="Arial"/>
              </a:rPr>
              <a:t>i</a:t>
            </a:r>
            <a:r>
              <a:rPr sz="2400" spc="0" dirty="0">
                <a:latin typeface="Arial"/>
                <a:cs typeface="Arial"/>
              </a:rPr>
              <a:t>ver</a:t>
            </a:r>
            <a:r>
              <a:rPr sz="2400" spc="25" dirty="0">
                <a:latin typeface="Arial"/>
                <a:cs typeface="Arial"/>
              </a:rPr>
              <a:t> </a:t>
            </a:r>
            <a:r>
              <a:rPr sz="2400" spc="0" dirty="0">
                <a:latin typeface="Arial"/>
                <a:cs typeface="Arial"/>
              </a:rPr>
              <a:t>Station (BT</a:t>
            </a:r>
            <a:r>
              <a:rPr sz="2400" spc="-10" dirty="0">
                <a:latin typeface="Arial"/>
                <a:cs typeface="Arial"/>
              </a:rPr>
              <a:t>S</a:t>
            </a:r>
            <a:r>
              <a:rPr sz="2400" spc="0" dirty="0">
                <a:latin typeface="Arial"/>
                <a:cs typeface="Arial"/>
              </a:rPr>
              <a:t>) a</a:t>
            </a:r>
            <a:r>
              <a:rPr sz="2400" spc="-10" dirty="0">
                <a:latin typeface="Arial"/>
                <a:cs typeface="Arial"/>
              </a:rPr>
              <a:t>n</a:t>
            </a:r>
            <a:r>
              <a:rPr sz="2400" spc="0" dirty="0">
                <a:latin typeface="Arial"/>
                <a:cs typeface="Arial"/>
              </a:rPr>
              <a:t>d Base</a:t>
            </a:r>
            <a:r>
              <a:rPr sz="2400" spc="5" dirty="0">
                <a:latin typeface="Arial"/>
                <a:cs typeface="Arial"/>
              </a:rPr>
              <a:t> </a:t>
            </a:r>
            <a:r>
              <a:rPr sz="2400" spc="0" dirty="0">
                <a:latin typeface="Arial"/>
                <a:cs typeface="Arial"/>
              </a:rPr>
              <a:t>Station C</a:t>
            </a:r>
            <a:r>
              <a:rPr sz="2400" spc="-10" dirty="0">
                <a:latin typeface="Arial"/>
                <a:cs typeface="Arial"/>
              </a:rPr>
              <a:t>o</a:t>
            </a:r>
            <a:r>
              <a:rPr sz="2400" spc="0" dirty="0">
                <a:latin typeface="Arial"/>
                <a:cs typeface="Arial"/>
              </a:rPr>
              <a:t>ntroll</a:t>
            </a:r>
            <a:r>
              <a:rPr sz="2400" spc="-10" dirty="0">
                <a:latin typeface="Arial"/>
                <a:cs typeface="Arial"/>
              </a:rPr>
              <a:t>e</a:t>
            </a:r>
            <a:r>
              <a:rPr sz="2400" spc="0" dirty="0">
                <a:latin typeface="Arial"/>
                <a:cs typeface="Arial"/>
              </a:rPr>
              <a:t>r</a:t>
            </a:r>
            <a:r>
              <a:rPr sz="2400" spc="30" dirty="0">
                <a:latin typeface="Arial"/>
                <a:cs typeface="Arial"/>
              </a:rPr>
              <a:t> </a:t>
            </a:r>
            <a:r>
              <a:rPr sz="2400" spc="0" dirty="0">
                <a:latin typeface="Arial"/>
                <a:cs typeface="Arial"/>
              </a:rPr>
              <a:t>(BS</a:t>
            </a:r>
            <a:r>
              <a:rPr sz="2400" spc="-10" dirty="0">
                <a:latin typeface="Arial"/>
                <a:cs typeface="Arial"/>
              </a:rPr>
              <a:t>C</a:t>
            </a:r>
            <a:r>
              <a:rPr sz="2400" spc="0" dirty="0">
                <a:latin typeface="Arial"/>
                <a:cs typeface="Arial"/>
              </a:rPr>
              <a:t>)</a:t>
            </a:r>
            <a:r>
              <a:rPr sz="2400" spc="5" dirty="0">
                <a:latin typeface="Arial"/>
                <a:cs typeface="Arial"/>
              </a:rPr>
              <a:t> </a:t>
            </a:r>
            <a:r>
              <a:rPr sz="2400" spc="0" dirty="0">
                <a:latin typeface="Arial"/>
                <a:cs typeface="Arial"/>
              </a:rPr>
              <a:t>commun</a:t>
            </a:r>
            <a:r>
              <a:rPr sz="2400" spc="-10" dirty="0">
                <a:latin typeface="Arial"/>
                <a:cs typeface="Arial"/>
              </a:rPr>
              <a:t>i</a:t>
            </a:r>
            <a:r>
              <a:rPr sz="2400" spc="0" dirty="0">
                <a:latin typeface="Arial"/>
                <a:cs typeface="Arial"/>
              </a:rPr>
              <a:t>cate</a:t>
            </a:r>
            <a:r>
              <a:rPr sz="2400" spc="10" dirty="0">
                <a:latin typeface="Arial"/>
                <a:cs typeface="Arial"/>
              </a:rPr>
              <a:t> </a:t>
            </a:r>
            <a:r>
              <a:rPr sz="2400" spc="0" dirty="0">
                <a:latin typeface="Arial"/>
                <a:cs typeface="Arial"/>
              </a:rPr>
              <a:t>across Ab</a:t>
            </a:r>
            <a:r>
              <a:rPr sz="2400" spc="-10" dirty="0">
                <a:latin typeface="Arial"/>
                <a:cs typeface="Arial"/>
              </a:rPr>
              <a:t>i</a:t>
            </a:r>
            <a:r>
              <a:rPr sz="2400" spc="0" dirty="0">
                <a:latin typeface="Arial"/>
                <a:cs typeface="Arial"/>
              </a:rPr>
              <a:t>s i</a:t>
            </a:r>
            <a:r>
              <a:rPr sz="2400" spc="-10" dirty="0">
                <a:latin typeface="Arial"/>
                <a:cs typeface="Arial"/>
              </a:rPr>
              <a:t>n</a:t>
            </a:r>
            <a:r>
              <a:rPr sz="2400" spc="0" dirty="0">
                <a:latin typeface="Arial"/>
                <a:cs typeface="Arial"/>
              </a:rPr>
              <a:t>ter</a:t>
            </a:r>
            <a:r>
              <a:rPr sz="2400" spc="5" dirty="0">
                <a:latin typeface="Arial"/>
                <a:cs typeface="Arial"/>
              </a:rPr>
              <a:t>f</a:t>
            </a:r>
            <a:r>
              <a:rPr sz="2400" spc="0" dirty="0">
                <a:latin typeface="Arial"/>
                <a:cs typeface="Arial"/>
              </a:rPr>
              <a:t>ac</a:t>
            </a:r>
            <a:r>
              <a:rPr sz="2400" spc="-10" dirty="0">
                <a:latin typeface="Arial"/>
                <a:cs typeface="Arial"/>
              </a:rPr>
              <a:t>e</a:t>
            </a:r>
            <a:r>
              <a:rPr sz="2400" spc="0" dirty="0">
                <a:latin typeface="Arial"/>
                <a:cs typeface="Arial"/>
              </a:rPr>
              <a:t>.</a:t>
            </a:r>
            <a:endParaRPr sz="2400" dirty="0">
              <a:latin typeface="Arial"/>
              <a:cs typeface="Arial"/>
            </a:endParaRPr>
          </a:p>
          <a:p>
            <a:pPr marL="355600" indent="-342900">
              <a:lnSpc>
                <a:spcPct val="100000"/>
              </a:lnSpc>
              <a:spcBef>
                <a:spcPts val="285"/>
              </a:spcBef>
              <a:buFont typeface="Arial"/>
              <a:buChar char="•"/>
              <a:tabLst>
                <a:tab pos="354965" algn="l"/>
              </a:tabLst>
            </a:pPr>
            <a:r>
              <a:rPr sz="2400" dirty="0">
                <a:latin typeface="Arial"/>
                <a:cs typeface="Arial"/>
              </a:rPr>
              <a:t>A i</a:t>
            </a:r>
            <a:r>
              <a:rPr sz="2400" spc="-10" dirty="0">
                <a:latin typeface="Arial"/>
                <a:cs typeface="Arial"/>
              </a:rPr>
              <a:t>n</a:t>
            </a:r>
            <a:r>
              <a:rPr sz="2400" spc="0" dirty="0">
                <a:latin typeface="Arial"/>
                <a:cs typeface="Arial"/>
              </a:rPr>
              <a:t>ter</a:t>
            </a:r>
            <a:r>
              <a:rPr sz="2400" spc="5" dirty="0">
                <a:latin typeface="Arial"/>
                <a:cs typeface="Arial"/>
              </a:rPr>
              <a:t>f</a:t>
            </a:r>
            <a:r>
              <a:rPr sz="2400" spc="0" dirty="0">
                <a:latin typeface="Arial"/>
                <a:cs typeface="Arial"/>
              </a:rPr>
              <a:t>ace</a:t>
            </a:r>
            <a:endParaRPr sz="2400" dirty="0">
              <a:latin typeface="Arial"/>
              <a:cs typeface="Arial"/>
            </a:endParaRPr>
          </a:p>
          <a:p>
            <a:pPr>
              <a:lnSpc>
                <a:spcPts val="600"/>
              </a:lnSpc>
              <a:spcBef>
                <a:spcPts val="15"/>
              </a:spcBef>
              <a:buFont typeface="Arial"/>
              <a:buChar char="•"/>
            </a:pPr>
            <a:endParaRPr sz="600" dirty="0"/>
          </a:p>
          <a:p>
            <a:pPr marL="756285" marR="146685" lvl="1" indent="-287020">
              <a:lnSpc>
                <a:spcPts val="2590"/>
              </a:lnSpc>
              <a:buFont typeface="Arial"/>
              <a:buChar char="–"/>
              <a:tabLst>
                <a:tab pos="756285" algn="l"/>
              </a:tabLst>
            </a:pPr>
            <a:r>
              <a:rPr sz="2400" spc="0" dirty="0">
                <a:latin typeface="Arial"/>
                <a:cs typeface="Arial"/>
              </a:rPr>
              <a:t>B</a:t>
            </a:r>
            <a:r>
              <a:rPr sz="2400" spc="-10" dirty="0">
                <a:latin typeface="Arial"/>
                <a:cs typeface="Arial"/>
              </a:rPr>
              <a:t>a</a:t>
            </a:r>
            <a:r>
              <a:rPr sz="2400" spc="0" dirty="0">
                <a:latin typeface="Arial"/>
                <a:cs typeface="Arial"/>
              </a:rPr>
              <a:t>se Station</a:t>
            </a:r>
            <a:r>
              <a:rPr sz="2400" spc="5" dirty="0">
                <a:latin typeface="Arial"/>
                <a:cs typeface="Arial"/>
              </a:rPr>
              <a:t> </a:t>
            </a:r>
            <a:r>
              <a:rPr sz="2400" spc="0" dirty="0">
                <a:latin typeface="Arial"/>
                <a:cs typeface="Arial"/>
              </a:rPr>
              <a:t>S</a:t>
            </a:r>
            <a:r>
              <a:rPr sz="2400" spc="-10" dirty="0">
                <a:latin typeface="Arial"/>
                <a:cs typeface="Arial"/>
              </a:rPr>
              <a:t>u</a:t>
            </a:r>
            <a:r>
              <a:rPr sz="2400" spc="0" dirty="0">
                <a:latin typeface="Arial"/>
                <a:cs typeface="Arial"/>
              </a:rPr>
              <a:t>bsystem communic</a:t>
            </a:r>
            <a:r>
              <a:rPr sz="2400" spc="-10" dirty="0">
                <a:latin typeface="Arial"/>
                <a:cs typeface="Arial"/>
              </a:rPr>
              <a:t>a</a:t>
            </a:r>
            <a:r>
              <a:rPr sz="2400" spc="0" dirty="0">
                <a:latin typeface="Arial"/>
                <a:cs typeface="Arial"/>
              </a:rPr>
              <a:t>tes</a:t>
            </a:r>
            <a:r>
              <a:rPr sz="2400" spc="15" dirty="0">
                <a:latin typeface="Arial"/>
                <a:cs typeface="Arial"/>
              </a:rPr>
              <a:t> </a:t>
            </a:r>
            <a:r>
              <a:rPr sz="2400" spc="0" dirty="0">
                <a:latin typeface="Arial"/>
                <a:cs typeface="Arial"/>
              </a:rPr>
              <a:t>w</a:t>
            </a:r>
            <a:r>
              <a:rPr sz="2400" spc="-10" dirty="0">
                <a:latin typeface="Arial"/>
                <a:cs typeface="Arial"/>
              </a:rPr>
              <a:t>i</a:t>
            </a:r>
            <a:r>
              <a:rPr sz="2400" spc="0" dirty="0">
                <a:latin typeface="Arial"/>
                <a:cs typeface="Arial"/>
              </a:rPr>
              <a:t>th Mobi</a:t>
            </a:r>
            <a:r>
              <a:rPr sz="2400" spc="-10" dirty="0">
                <a:latin typeface="Arial"/>
                <a:cs typeface="Arial"/>
              </a:rPr>
              <a:t>l</a:t>
            </a:r>
            <a:r>
              <a:rPr sz="2400" spc="0" dirty="0">
                <a:latin typeface="Arial"/>
                <a:cs typeface="Arial"/>
              </a:rPr>
              <a:t>e</a:t>
            </a:r>
            <a:r>
              <a:rPr sz="2400" spc="20" dirty="0">
                <a:latin typeface="Arial"/>
                <a:cs typeface="Arial"/>
              </a:rPr>
              <a:t> </a:t>
            </a:r>
            <a:r>
              <a:rPr sz="2400" spc="0" dirty="0">
                <a:latin typeface="Arial"/>
                <a:cs typeface="Arial"/>
              </a:rPr>
              <a:t>service S</a:t>
            </a:r>
            <a:r>
              <a:rPr sz="2400" spc="-10" dirty="0">
                <a:latin typeface="Arial"/>
                <a:cs typeface="Arial"/>
              </a:rPr>
              <a:t>w</a:t>
            </a:r>
            <a:r>
              <a:rPr sz="2400" spc="0" dirty="0">
                <a:latin typeface="Arial"/>
                <a:cs typeface="Arial"/>
              </a:rPr>
              <a:t>itch</a:t>
            </a:r>
            <a:r>
              <a:rPr sz="2400" spc="-10" dirty="0">
                <a:latin typeface="Arial"/>
                <a:cs typeface="Arial"/>
              </a:rPr>
              <a:t>i</a:t>
            </a:r>
            <a:r>
              <a:rPr sz="2400" spc="0" dirty="0">
                <a:latin typeface="Arial"/>
                <a:cs typeface="Arial"/>
              </a:rPr>
              <a:t>ng</a:t>
            </a:r>
            <a:r>
              <a:rPr sz="2400" spc="30" dirty="0">
                <a:latin typeface="Arial"/>
                <a:cs typeface="Arial"/>
              </a:rPr>
              <a:t> </a:t>
            </a:r>
            <a:r>
              <a:rPr sz="2400" spc="0" dirty="0">
                <a:latin typeface="Arial"/>
                <a:cs typeface="Arial"/>
              </a:rPr>
              <a:t>C</a:t>
            </a:r>
            <a:r>
              <a:rPr sz="2400" spc="-10" dirty="0">
                <a:latin typeface="Arial"/>
                <a:cs typeface="Arial"/>
              </a:rPr>
              <a:t>e</a:t>
            </a:r>
            <a:r>
              <a:rPr sz="2400" spc="0" dirty="0">
                <a:latin typeface="Arial"/>
                <a:cs typeface="Arial"/>
              </a:rPr>
              <a:t>nter</a:t>
            </a:r>
            <a:r>
              <a:rPr sz="2400" spc="5" dirty="0">
                <a:latin typeface="Arial"/>
                <a:cs typeface="Arial"/>
              </a:rPr>
              <a:t> </a:t>
            </a:r>
            <a:r>
              <a:rPr sz="2400" spc="0" dirty="0">
                <a:latin typeface="Arial"/>
                <a:cs typeface="Arial"/>
              </a:rPr>
              <a:t>(</a:t>
            </a:r>
            <a:r>
              <a:rPr sz="2400" spc="5" dirty="0">
                <a:latin typeface="Arial"/>
                <a:cs typeface="Arial"/>
              </a:rPr>
              <a:t>M</a:t>
            </a:r>
            <a:r>
              <a:rPr sz="2400" spc="0" dirty="0">
                <a:latin typeface="Arial"/>
                <a:cs typeface="Arial"/>
              </a:rPr>
              <a:t>S</a:t>
            </a:r>
            <a:r>
              <a:rPr sz="2400" spc="-10" dirty="0">
                <a:latin typeface="Arial"/>
                <a:cs typeface="Arial"/>
              </a:rPr>
              <a:t>C</a:t>
            </a:r>
            <a:r>
              <a:rPr sz="2400" spc="0" dirty="0">
                <a:latin typeface="Arial"/>
                <a:cs typeface="Arial"/>
              </a:rPr>
              <a:t>)</a:t>
            </a:r>
            <a:r>
              <a:rPr sz="2400" spc="5" dirty="0">
                <a:latin typeface="Arial"/>
                <a:cs typeface="Arial"/>
              </a:rPr>
              <a:t> </a:t>
            </a:r>
            <a:r>
              <a:rPr sz="2400" spc="0" dirty="0">
                <a:latin typeface="Arial"/>
                <a:cs typeface="Arial"/>
              </a:rPr>
              <a:t>across A i</a:t>
            </a:r>
            <a:r>
              <a:rPr sz="2400" spc="-10" dirty="0">
                <a:latin typeface="Arial"/>
                <a:cs typeface="Arial"/>
              </a:rPr>
              <a:t>n</a:t>
            </a:r>
            <a:r>
              <a:rPr sz="2400" spc="0" dirty="0">
                <a:latin typeface="Arial"/>
                <a:cs typeface="Arial"/>
              </a:rPr>
              <a:t>ter</a:t>
            </a:r>
            <a:r>
              <a:rPr sz="2400" spc="5" dirty="0">
                <a:latin typeface="Arial"/>
                <a:cs typeface="Arial"/>
              </a:rPr>
              <a:t>f</a:t>
            </a:r>
            <a:r>
              <a:rPr sz="2400" spc="0" dirty="0">
                <a:latin typeface="Arial"/>
                <a:cs typeface="Arial"/>
              </a:rPr>
              <a:t>ac</a:t>
            </a:r>
            <a:r>
              <a:rPr sz="2400" spc="-10" dirty="0">
                <a:latin typeface="Arial"/>
                <a:cs typeface="Arial"/>
              </a:rPr>
              <a:t>e</a:t>
            </a:r>
            <a:r>
              <a:rPr sz="2400" spc="0" dirty="0">
                <a:latin typeface="Arial"/>
                <a:cs typeface="Arial"/>
              </a:rPr>
              <a:t>.</a:t>
            </a:r>
            <a:endParaRPr sz="2400" dirty="0">
              <a:latin typeface="Arial"/>
              <a:cs typeface="Arial"/>
            </a:endParaRPr>
          </a:p>
        </p:txBody>
      </p:sp>
      <p:sp>
        <p:nvSpPr>
          <p:cNvPr id="7" name="Footer Placeholder 6">
            <a:extLst>
              <a:ext uri="{FF2B5EF4-FFF2-40B4-BE49-F238E27FC236}">
                <a16:creationId xmlns:a16="http://schemas.microsoft.com/office/drawing/2014/main" id="{E32C28FB-3BCE-48B8-9CB1-A7A6E9F96BCF}"/>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515C668B-B09B-410B-B1EE-BA5D9F1947CF}"/>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13</a:t>
            </a:fld>
            <a:endParaRPr lang="en-US" sz="14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2357" y="742441"/>
            <a:ext cx="6477000" cy="544195"/>
          </a:xfrm>
          <a:prstGeom prst="rect">
            <a:avLst/>
          </a:prstGeom>
        </p:spPr>
        <p:txBody>
          <a:bodyPr vert="horz" wrap="square" lIns="0" tIns="0" rIns="0" bIns="0" rtlCol="0">
            <a:noAutofit/>
          </a:bodyPr>
          <a:lstStyle/>
          <a:p>
            <a:pPr marL="12700">
              <a:lnSpc>
                <a:spcPts val="4285"/>
              </a:lnSpc>
              <a:tabLst>
                <a:tab pos="1181100" algn="l"/>
              </a:tabLst>
            </a:pPr>
            <a:r>
              <a:rPr sz="3600" dirty="0">
                <a:solidFill>
                  <a:srgbClr val="116B8F"/>
                </a:solidFill>
                <a:latin typeface="Arial"/>
                <a:cs typeface="Arial"/>
              </a:rPr>
              <a:t>GSM	Function</a:t>
            </a:r>
            <a:r>
              <a:rPr sz="3600" spc="5" dirty="0">
                <a:solidFill>
                  <a:srgbClr val="116B8F"/>
                </a:solidFill>
                <a:latin typeface="Arial"/>
                <a:cs typeface="Arial"/>
              </a:rPr>
              <a:t>a</a:t>
            </a:r>
            <a:r>
              <a:rPr sz="3600" spc="0" dirty="0">
                <a:solidFill>
                  <a:srgbClr val="116B8F"/>
                </a:solidFill>
                <a:latin typeface="Arial"/>
                <a:cs typeface="Arial"/>
              </a:rPr>
              <a:t>l</a:t>
            </a:r>
            <a:r>
              <a:rPr sz="3600" spc="-30" dirty="0">
                <a:solidFill>
                  <a:srgbClr val="116B8F"/>
                </a:solidFill>
                <a:latin typeface="Arial"/>
                <a:cs typeface="Arial"/>
              </a:rPr>
              <a:t> </a:t>
            </a:r>
            <a:r>
              <a:rPr sz="3600" spc="0" dirty="0">
                <a:solidFill>
                  <a:srgbClr val="116B8F"/>
                </a:solidFill>
                <a:latin typeface="Arial"/>
                <a:cs typeface="Arial"/>
              </a:rPr>
              <a:t>Entities(contd.)</a:t>
            </a:r>
            <a:endParaRPr sz="3600">
              <a:latin typeface="Arial"/>
              <a:cs typeface="Arial"/>
            </a:endParaRPr>
          </a:p>
        </p:txBody>
      </p:sp>
      <p:sp>
        <p:nvSpPr>
          <p:cNvPr id="3" name="object 3"/>
          <p:cNvSpPr txBox="1"/>
          <p:nvPr/>
        </p:nvSpPr>
        <p:spPr>
          <a:xfrm>
            <a:off x="535940" y="1638553"/>
            <a:ext cx="6089650" cy="211899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R</a:t>
            </a:r>
            <a:r>
              <a:rPr sz="2400" spc="-10" dirty="0">
                <a:latin typeface="Arial"/>
                <a:cs typeface="Arial"/>
              </a:rPr>
              <a:t>e</a:t>
            </a:r>
            <a:r>
              <a:rPr sz="2400" spc="0" dirty="0">
                <a:latin typeface="Arial"/>
                <a:cs typeface="Arial"/>
              </a:rPr>
              <a:t>gisters</a:t>
            </a:r>
            <a:endParaRPr sz="2400">
              <a:latin typeface="Arial"/>
              <a:cs typeface="Arial"/>
            </a:endParaRPr>
          </a:p>
          <a:p>
            <a:pPr>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H</a:t>
            </a:r>
            <a:r>
              <a:rPr sz="2400" spc="-10" dirty="0">
                <a:latin typeface="Arial"/>
                <a:cs typeface="Arial"/>
              </a:rPr>
              <a:t>L</a:t>
            </a:r>
            <a:r>
              <a:rPr sz="2400" spc="0" dirty="0">
                <a:latin typeface="Arial"/>
                <a:cs typeface="Arial"/>
              </a:rPr>
              <a:t>R</a:t>
            </a:r>
            <a:r>
              <a:rPr sz="2400" spc="5" dirty="0">
                <a:latin typeface="Arial"/>
                <a:cs typeface="Arial"/>
              </a:rPr>
              <a:t> </a:t>
            </a:r>
            <a:r>
              <a:rPr sz="2400" spc="0" dirty="0">
                <a:latin typeface="Arial"/>
                <a:cs typeface="Arial"/>
              </a:rPr>
              <a:t>– </a:t>
            </a:r>
            <a:r>
              <a:rPr sz="2400" b="1" spc="-10" dirty="0">
                <a:latin typeface="Arial"/>
                <a:cs typeface="Arial"/>
              </a:rPr>
              <a:t>H</a:t>
            </a:r>
            <a:r>
              <a:rPr sz="2400" spc="0" dirty="0">
                <a:latin typeface="Arial"/>
                <a:cs typeface="Arial"/>
              </a:rPr>
              <a:t>ome</a:t>
            </a:r>
            <a:r>
              <a:rPr sz="2400" spc="15" dirty="0">
                <a:latin typeface="Arial"/>
                <a:cs typeface="Arial"/>
              </a:rPr>
              <a:t> </a:t>
            </a:r>
            <a:r>
              <a:rPr sz="2400" b="1" spc="-5" dirty="0">
                <a:latin typeface="Arial"/>
                <a:cs typeface="Arial"/>
              </a:rPr>
              <a:t>L</a:t>
            </a:r>
            <a:r>
              <a:rPr sz="2400" spc="0" dirty="0">
                <a:latin typeface="Arial"/>
                <a:cs typeface="Arial"/>
              </a:rPr>
              <a:t>oc</a:t>
            </a:r>
            <a:r>
              <a:rPr sz="2400" spc="-10" dirty="0">
                <a:latin typeface="Arial"/>
                <a:cs typeface="Arial"/>
              </a:rPr>
              <a:t>a</a:t>
            </a:r>
            <a:r>
              <a:rPr sz="2400" spc="0" dirty="0">
                <a:latin typeface="Arial"/>
                <a:cs typeface="Arial"/>
              </a:rPr>
              <a:t>tion</a:t>
            </a:r>
            <a:r>
              <a:rPr sz="2400" spc="-5" dirty="0">
                <a:latin typeface="Arial"/>
                <a:cs typeface="Arial"/>
              </a:rPr>
              <a:t> </a:t>
            </a:r>
            <a:r>
              <a:rPr sz="2400" b="1" spc="-10" dirty="0">
                <a:latin typeface="Arial"/>
                <a:cs typeface="Arial"/>
              </a:rPr>
              <a:t>R</a:t>
            </a:r>
            <a:r>
              <a:rPr sz="2400" spc="0" dirty="0">
                <a:latin typeface="Arial"/>
                <a:cs typeface="Arial"/>
              </a:rPr>
              <a:t>e</a:t>
            </a:r>
            <a:r>
              <a:rPr sz="2400" spc="-10" dirty="0">
                <a:latin typeface="Arial"/>
                <a:cs typeface="Arial"/>
              </a:rPr>
              <a:t>g</a:t>
            </a:r>
            <a:r>
              <a:rPr sz="2400" spc="0" dirty="0">
                <a:latin typeface="Arial"/>
                <a:cs typeface="Arial"/>
              </a:rPr>
              <a:t>ister</a:t>
            </a:r>
            <a:endParaRPr sz="2400">
              <a:latin typeface="Arial"/>
              <a:cs typeface="Arial"/>
            </a:endParaRPr>
          </a:p>
          <a:p>
            <a:pPr lvl="1">
              <a:lnSpc>
                <a:spcPts val="550"/>
              </a:lnSpc>
              <a:spcBef>
                <a:spcPts val="26"/>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V</a:t>
            </a:r>
            <a:r>
              <a:rPr sz="2400" spc="-10" dirty="0">
                <a:latin typeface="Arial"/>
                <a:cs typeface="Arial"/>
              </a:rPr>
              <a:t>L</a:t>
            </a:r>
            <a:r>
              <a:rPr sz="2400" spc="0" dirty="0">
                <a:latin typeface="Arial"/>
                <a:cs typeface="Arial"/>
              </a:rPr>
              <a:t>R</a:t>
            </a:r>
            <a:r>
              <a:rPr sz="2400" spc="10" dirty="0">
                <a:latin typeface="Arial"/>
                <a:cs typeface="Arial"/>
              </a:rPr>
              <a:t> </a:t>
            </a:r>
            <a:r>
              <a:rPr sz="2400" spc="0" dirty="0">
                <a:latin typeface="Arial"/>
                <a:cs typeface="Arial"/>
              </a:rPr>
              <a:t>–</a:t>
            </a:r>
            <a:r>
              <a:rPr sz="2400" spc="-10" dirty="0">
                <a:latin typeface="Arial"/>
                <a:cs typeface="Arial"/>
              </a:rPr>
              <a:t> </a:t>
            </a:r>
            <a:r>
              <a:rPr sz="2400" b="1" spc="-5" dirty="0">
                <a:latin typeface="Arial"/>
                <a:cs typeface="Arial"/>
              </a:rPr>
              <a:t>V</a:t>
            </a:r>
            <a:r>
              <a:rPr sz="2400" spc="0" dirty="0">
                <a:latin typeface="Arial"/>
                <a:cs typeface="Arial"/>
              </a:rPr>
              <a:t>is</a:t>
            </a:r>
            <a:r>
              <a:rPr sz="2400" spc="-10" dirty="0">
                <a:latin typeface="Arial"/>
                <a:cs typeface="Arial"/>
              </a:rPr>
              <a:t>i</a:t>
            </a:r>
            <a:r>
              <a:rPr sz="2400" spc="0" dirty="0">
                <a:latin typeface="Arial"/>
                <a:cs typeface="Arial"/>
              </a:rPr>
              <a:t>tor</a:t>
            </a:r>
            <a:r>
              <a:rPr sz="2400" spc="25" dirty="0">
                <a:latin typeface="Arial"/>
                <a:cs typeface="Arial"/>
              </a:rPr>
              <a:t> </a:t>
            </a:r>
            <a:r>
              <a:rPr sz="2400" b="1" spc="-5" dirty="0">
                <a:latin typeface="Arial"/>
                <a:cs typeface="Arial"/>
              </a:rPr>
              <a:t>L</a:t>
            </a:r>
            <a:r>
              <a:rPr sz="2400" spc="0" dirty="0">
                <a:latin typeface="Arial"/>
                <a:cs typeface="Arial"/>
              </a:rPr>
              <a:t>ocati</a:t>
            </a:r>
            <a:r>
              <a:rPr sz="2400" spc="-10" dirty="0">
                <a:latin typeface="Arial"/>
                <a:cs typeface="Arial"/>
              </a:rPr>
              <a:t>o</a:t>
            </a:r>
            <a:r>
              <a:rPr sz="2400" spc="0" dirty="0">
                <a:latin typeface="Arial"/>
                <a:cs typeface="Arial"/>
              </a:rPr>
              <a:t>n</a:t>
            </a:r>
            <a:r>
              <a:rPr sz="2400" spc="15" dirty="0">
                <a:latin typeface="Arial"/>
                <a:cs typeface="Arial"/>
              </a:rPr>
              <a:t> </a:t>
            </a:r>
            <a:r>
              <a:rPr sz="2400" b="1" spc="-5" dirty="0">
                <a:latin typeface="Arial"/>
                <a:cs typeface="Arial"/>
              </a:rPr>
              <a:t>R</a:t>
            </a:r>
            <a:r>
              <a:rPr sz="2400" spc="0" dirty="0">
                <a:latin typeface="Arial"/>
                <a:cs typeface="Arial"/>
              </a:rPr>
              <a:t>eg</a:t>
            </a:r>
            <a:r>
              <a:rPr sz="2400" spc="-10" dirty="0">
                <a:latin typeface="Arial"/>
                <a:cs typeface="Arial"/>
              </a:rPr>
              <a:t>i</a:t>
            </a:r>
            <a:r>
              <a:rPr sz="2400" spc="0" dirty="0">
                <a:latin typeface="Arial"/>
                <a:cs typeface="Arial"/>
              </a:rPr>
              <a:t>ster</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AU</a:t>
            </a:r>
            <a:r>
              <a:rPr sz="2400" spc="0" dirty="0">
                <a:latin typeface="Arial"/>
                <a:cs typeface="Arial"/>
              </a:rPr>
              <a:t>C</a:t>
            </a:r>
            <a:r>
              <a:rPr sz="2400" spc="10" dirty="0">
                <a:latin typeface="Arial"/>
                <a:cs typeface="Arial"/>
              </a:rPr>
              <a:t> </a:t>
            </a:r>
            <a:r>
              <a:rPr sz="2400" spc="0" dirty="0">
                <a:latin typeface="Arial"/>
                <a:cs typeface="Arial"/>
              </a:rPr>
              <a:t>– </a:t>
            </a:r>
            <a:r>
              <a:rPr sz="2400" b="1" spc="-5" dirty="0">
                <a:latin typeface="Arial"/>
                <a:cs typeface="Arial"/>
              </a:rPr>
              <a:t>A</a:t>
            </a:r>
            <a:r>
              <a:rPr sz="2400" b="1" spc="0" dirty="0">
                <a:latin typeface="Arial"/>
                <a:cs typeface="Arial"/>
              </a:rPr>
              <a:t>u</a:t>
            </a:r>
            <a:r>
              <a:rPr sz="2400" spc="0" dirty="0">
                <a:latin typeface="Arial"/>
                <a:cs typeface="Arial"/>
              </a:rPr>
              <a:t>thenticati</a:t>
            </a:r>
            <a:r>
              <a:rPr sz="2400" spc="-10" dirty="0">
                <a:latin typeface="Arial"/>
                <a:cs typeface="Arial"/>
              </a:rPr>
              <a:t>o</a:t>
            </a:r>
            <a:r>
              <a:rPr sz="2400" spc="0" dirty="0">
                <a:latin typeface="Arial"/>
                <a:cs typeface="Arial"/>
              </a:rPr>
              <a:t>n</a:t>
            </a:r>
            <a:r>
              <a:rPr sz="2400" spc="25" dirty="0">
                <a:latin typeface="Arial"/>
                <a:cs typeface="Arial"/>
              </a:rPr>
              <a:t> </a:t>
            </a:r>
            <a:r>
              <a:rPr sz="2400" b="1" spc="-5" dirty="0">
                <a:latin typeface="Arial"/>
                <a:cs typeface="Arial"/>
              </a:rPr>
              <a:t>C</a:t>
            </a:r>
            <a:r>
              <a:rPr sz="2400" spc="0" dirty="0">
                <a:latin typeface="Arial"/>
                <a:cs typeface="Arial"/>
              </a:rPr>
              <a:t>entre</a:t>
            </a:r>
            <a:endParaRPr sz="2400">
              <a:latin typeface="Arial"/>
              <a:cs typeface="Arial"/>
            </a:endParaRPr>
          </a:p>
          <a:p>
            <a:pPr lvl="1">
              <a:lnSpc>
                <a:spcPts val="550"/>
              </a:lnSpc>
              <a:spcBef>
                <a:spcPts val="25"/>
              </a:spcBef>
              <a:buFont typeface="Arial"/>
              <a:buChar char="–"/>
            </a:pPr>
            <a:endParaRPr sz="550"/>
          </a:p>
          <a:p>
            <a:pPr marL="756285" lvl="1" indent="-287020">
              <a:lnSpc>
                <a:spcPts val="2855"/>
              </a:lnSpc>
              <a:buFont typeface="Arial"/>
              <a:buChar char="–"/>
              <a:tabLst>
                <a:tab pos="756285" algn="l"/>
              </a:tabLst>
            </a:pPr>
            <a:r>
              <a:rPr sz="2400" spc="0" dirty="0">
                <a:latin typeface="Arial"/>
                <a:cs typeface="Arial"/>
              </a:rPr>
              <a:t>EIR –</a:t>
            </a:r>
            <a:r>
              <a:rPr sz="2400" spc="-10" dirty="0">
                <a:latin typeface="Arial"/>
                <a:cs typeface="Arial"/>
              </a:rPr>
              <a:t> </a:t>
            </a:r>
            <a:r>
              <a:rPr sz="2400" b="1" spc="-5" dirty="0">
                <a:latin typeface="Arial"/>
                <a:cs typeface="Arial"/>
              </a:rPr>
              <a:t>E</a:t>
            </a:r>
            <a:r>
              <a:rPr sz="2400" spc="0" dirty="0">
                <a:latin typeface="Arial"/>
                <a:cs typeface="Arial"/>
              </a:rPr>
              <a:t>qu</a:t>
            </a:r>
            <a:r>
              <a:rPr sz="2400" spc="-10" dirty="0">
                <a:latin typeface="Arial"/>
                <a:cs typeface="Arial"/>
              </a:rPr>
              <a:t>i</a:t>
            </a:r>
            <a:r>
              <a:rPr sz="2400" spc="0" dirty="0">
                <a:latin typeface="Arial"/>
                <a:cs typeface="Arial"/>
              </a:rPr>
              <a:t>pment</a:t>
            </a:r>
            <a:r>
              <a:rPr sz="2400" spc="30" dirty="0">
                <a:latin typeface="Arial"/>
                <a:cs typeface="Arial"/>
              </a:rPr>
              <a:t> </a:t>
            </a:r>
            <a:r>
              <a:rPr sz="2400" b="1" spc="0" dirty="0">
                <a:latin typeface="Arial"/>
                <a:cs typeface="Arial"/>
              </a:rPr>
              <a:t>I</a:t>
            </a:r>
            <a:r>
              <a:rPr sz="2400" spc="0" dirty="0">
                <a:latin typeface="Arial"/>
                <a:cs typeface="Arial"/>
              </a:rPr>
              <a:t>de</a:t>
            </a:r>
            <a:r>
              <a:rPr sz="2400" spc="-10" dirty="0">
                <a:latin typeface="Arial"/>
                <a:cs typeface="Arial"/>
              </a:rPr>
              <a:t>n</a:t>
            </a:r>
            <a:r>
              <a:rPr sz="2400" spc="0" dirty="0">
                <a:latin typeface="Arial"/>
                <a:cs typeface="Arial"/>
              </a:rPr>
              <a:t>tification</a:t>
            </a:r>
            <a:r>
              <a:rPr sz="2400" spc="10" dirty="0">
                <a:latin typeface="Arial"/>
                <a:cs typeface="Arial"/>
              </a:rPr>
              <a:t> </a:t>
            </a:r>
            <a:r>
              <a:rPr sz="2400" b="1" spc="-5" dirty="0">
                <a:latin typeface="Arial"/>
                <a:cs typeface="Arial"/>
              </a:rPr>
              <a:t>R</a:t>
            </a:r>
            <a:r>
              <a:rPr sz="2400" spc="0" dirty="0">
                <a:latin typeface="Arial"/>
                <a:cs typeface="Arial"/>
              </a:rPr>
              <a:t>eg</a:t>
            </a:r>
            <a:r>
              <a:rPr sz="2400" spc="-10" dirty="0">
                <a:latin typeface="Arial"/>
                <a:cs typeface="Arial"/>
              </a:rPr>
              <a:t>i</a:t>
            </a:r>
            <a:r>
              <a:rPr sz="2400" spc="0" dirty="0">
                <a:latin typeface="Arial"/>
                <a:cs typeface="Arial"/>
              </a:rPr>
              <a:t>ster</a:t>
            </a:r>
            <a:endParaRPr sz="2400">
              <a:latin typeface="Arial"/>
              <a:cs typeface="Arial"/>
            </a:endParaRPr>
          </a:p>
        </p:txBody>
      </p:sp>
      <p:sp>
        <p:nvSpPr>
          <p:cNvPr id="7" name="Footer Placeholder 6">
            <a:extLst>
              <a:ext uri="{FF2B5EF4-FFF2-40B4-BE49-F238E27FC236}">
                <a16:creationId xmlns:a16="http://schemas.microsoft.com/office/drawing/2014/main" id="{39A03A26-57D2-40DF-8347-99BF6BA3AB58}"/>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5E530946-0C7C-47CD-B88B-012679C261C3}"/>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14</a:t>
            </a:fld>
            <a:endParaRPr lang="en-US" sz="14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00400" y="4038600"/>
            <a:ext cx="3619500" cy="2714621"/>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1852041" y="742441"/>
            <a:ext cx="5436870" cy="544195"/>
          </a:xfrm>
          <a:prstGeom prst="rect">
            <a:avLst/>
          </a:prstGeom>
        </p:spPr>
        <p:txBody>
          <a:bodyPr vert="horz" wrap="square" lIns="0" tIns="0" rIns="0" bIns="0" rtlCol="0">
            <a:noAutofit/>
          </a:bodyPr>
          <a:lstStyle/>
          <a:p>
            <a:pPr marL="12700">
              <a:lnSpc>
                <a:spcPts val="4285"/>
              </a:lnSpc>
              <a:tabLst>
                <a:tab pos="3924300" algn="l"/>
              </a:tabLst>
            </a:pPr>
            <a:r>
              <a:rPr sz="3600" dirty="0">
                <a:solidFill>
                  <a:srgbClr val="116B8F"/>
                </a:solidFill>
                <a:latin typeface="Arial"/>
                <a:cs typeface="Arial"/>
              </a:rPr>
              <a:t>Subscri</a:t>
            </a:r>
            <a:r>
              <a:rPr sz="3600" spc="5" dirty="0">
                <a:solidFill>
                  <a:srgbClr val="116B8F"/>
                </a:solidFill>
                <a:latin typeface="Arial"/>
                <a:cs typeface="Arial"/>
              </a:rPr>
              <a:t>b</a:t>
            </a:r>
            <a:r>
              <a:rPr sz="3600" spc="0" dirty="0">
                <a:solidFill>
                  <a:srgbClr val="116B8F"/>
                </a:solidFill>
                <a:latin typeface="Arial"/>
                <a:cs typeface="Arial"/>
              </a:rPr>
              <a:t>er</a:t>
            </a:r>
            <a:r>
              <a:rPr sz="3600" spc="-15" dirty="0">
                <a:solidFill>
                  <a:srgbClr val="116B8F"/>
                </a:solidFill>
                <a:latin typeface="Arial"/>
                <a:cs typeface="Arial"/>
              </a:rPr>
              <a:t> </a:t>
            </a:r>
            <a:r>
              <a:rPr sz="3600" spc="0" dirty="0">
                <a:solidFill>
                  <a:srgbClr val="116B8F"/>
                </a:solidFill>
                <a:latin typeface="Arial"/>
                <a:cs typeface="Arial"/>
              </a:rPr>
              <a:t>Identity	Module</a:t>
            </a:r>
            <a:endParaRPr sz="3600">
              <a:latin typeface="Arial"/>
              <a:cs typeface="Arial"/>
            </a:endParaRPr>
          </a:p>
        </p:txBody>
      </p:sp>
      <p:sp>
        <p:nvSpPr>
          <p:cNvPr id="4" name="object 4"/>
          <p:cNvSpPr txBox="1"/>
          <p:nvPr/>
        </p:nvSpPr>
        <p:spPr>
          <a:xfrm>
            <a:off x="764540" y="1638553"/>
            <a:ext cx="7217409" cy="328993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A s</a:t>
            </a:r>
            <a:r>
              <a:rPr sz="2400" spc="5" dirty="0">
                <a:latin typeface="Arial"/>
                <a:cs typeface="Arial"/>
              </a:rPr>
              <a:t>m</a:t>
            </a:r>
            <a:r>
              <a:rPr sz="2400" spc="0" dirty="0">
                <a:latin typeface="Arial"/>
                <a:cs typeface="Arial"/>
              </a:rPr>
              <a:t>all</a:t>
            </a:r>
            <a:r>
              <a:rPr sz="2400" spc="-10" dirty="0">
                <a:latin typeface="Arial"/>
                <a:cs typeface="Arial"/>
              </a:rPr>
              <a:t> </a:t>
            </a:r>
            <a:r>
              <a:rPr sz="2400" spc="0" dirty="0">
                <a:latin typeface="Arial"/>
                <a:cs typeface="Arial"/>
              </a:rPr>
              <a:t>smart</a:t>
            </a:r>
            <a:r>
              <a:rPr sz="2400" spc="5" dirty="0">
                <a:latin typeface="Arial"/>
                <a:cs typeface="Arial"/>
              </a:rPr>
              <a:t> </a:t>
            </a:r>
            <a:r>
              <a:rPr sz="2400" spc="0" dirty="0">
                <a:latin typeface="Arial"/>
                <a:cs typeface="Arial"/>
              </a:rPr>
              <a:t>card</a:t>
            </a:r>
            <a:endParaRPr sz="2400" dirty="0">
              <a:latin typeface="Arial"/>
              <a:cs typeface="Arial"/>
            </a:endParaRPr>
          </a:p>
          <a:p>
            <a:pPr>
              <a:lnSpc>
                <a:spcPts val="550"/>
              </a:lnSpc>
              <a:spcBef>
                <a:spcPts val="28"/>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Encryption</a:t>
            </a:r>
            <a:r>
              <a:rPr sz="2400" spc="10" dirty="0">
                <a:latin typeface="Arial"/>
                <a:cs typeface="Arial"/>
              </a:rPr>
              <a:t> </a:t>
            </a:r>
            <a:r>
              <a:rPr sz="2400" spc="0" dirty="0">
                <a:latin typeface="Arial"/>
                <a:cs typeface="Arial"/>
              </a:rPr>
              <a:t>codes</a:t>
            </a:r>
            <a:r>
              <a:rPr sz="2400" spc="10" dirty="0">
                <a:latin typeface="Arial"/>
                <a:cs typeface="Arial"/>
              </a:rPr>
              <a:t> </a:t>
            </a:r>
            <a:r>
              <a:rPr sz="2400" spc="0" dirty="0">
                <a:latin typeface="Arial"/>
                <a:cs typeface="Arial"/>
              </a:rPr>
              <a:t>needed</a:t>
            </a:r>
            <a:r>
              <a:rPr sz="2400" spc="15" dirty="0">
                <a:latin typeface="Arial"/>
                <a:cs typeface="Arial"/>
              </a:rPr>
              <a:t> </a:t>
            </a:r>
            <a:r>
              <a:rPr sz="2400" spc="0" dirty="0">
                <a:latin typeface="Arial"/>
                <a:cs typeface="Arial"/>
              </a:rPr>
              <a:t>to</a:t>
            </a:r>
            <a:r>
              <a:rPr sz="2400" spc="-20" dirty="0">
                <a:latin typeface="Arial"/>
                <a:cs typeface="Arial"/>
              </a:rPr>
              <a:t> </a:t>
            </a:r>
            <a:r>
              <a:rPr sz="2400" spc="0" dirty="0">
                <a:latin typeface="Arial"/>
                <a:cs typeface="Arial"/>
              </a:rPr>
              <a:t>id</a:t>
            </a:r>
            <a:r>
              <a:rPr sz="2400" spc="-10" dirty="0">
                <a:latin typeface="Arial"/>
                <a:cs typeface="Arial"/>
              </a:rPr>
              <a:t>e</a:t>
            </a:r>
            <a:r>
              <a:rPr sz="2400" spc="0" dirty="0">
                <a:latin typeface="Arial"/>
                <a:cs typeface="Arial"/>
              </a:rPr>
              <a:t>ntify</a:t>
            </a:r>
            <a:r>
              <a:rPr sz="2400" spc="15" dirty="0">
                <a:latin typeface="Arial"/>
                <a:cs typeface="Arial"/>
              </a:rPr>
              <a:t> </a:t>
            </a:r>
            <a:r>
              <a:rPr sz="2400" spc="0" dirty="0">
                <a:latin typeface="Arial"/>
                <a:cs typeface="Arial"/>
              </a:rPr>
              <a:t>the su</a:t>
            </a:r>
            <a:r>
              <a:rPr sz="2400" spc="-10" dirty="0">
                <a:latin typeface="Arial"/>
                <a:cs typeface="Arial"/>
              </a:rPr>
              <a:t>b</a:t>
            </a:r>
            <a:r>
              <a:rPr sz="2400" spc="0" dirty="0">
                <a:latin typeface="Arial"/>
                <a:cs typeface="Arial"/>
              </a:rPr>
              <a:t>scriber</a:t>
            </a:r>
            <a:endParaRPr sz="2400" dirty="0">
              <a:latin typeface="Arial"/>
              <a:cs typeface="Arial"/>
            </a:endParaRPr>
          </a:p>
          <a:p>
            <a:pPr>
              <a:lnSpc>
                <a:spcPts val="550"/>
              </a:lnSpc>
              <a:spcBef>
                <a:spcPts val="26"/>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Subscriber</a:t>
            </a:r>
            <a:r>
              <a:rPr sz="2400" spc="10" dirty="0">
                <a:latin typeface="Arial"/>
                <a:cs typeface="Arial"/>
              </a:rPr>
              <a:t> </a:t>
            </a:r>
            <a:r>
              <a:rPr sz="2400" spc="0" dirty="0">
                <a:latin typeface="Arial"/>
                <a:cs typeface="Arial"/>
              </a:rPr>
              <a:t>I</a:t>
            </a:r>
            <a:r>
              <a:rPr sz="2400" spc="5" dirty="0">
                <a:latin typeface="Arial"/>
                <a:cs typeface="Arial"/>
              </a:rPr>
              <a:t>M</a:t>
            </a:r>
            <a:r>
              <a:rPr sz="2400" spc="0" dirty="0">
                <a:latin typeface="Arial"/>
                <a:cs typeface="Arial"/>
              </a:rPr>
              <a:t>SI</a:t>
            </a:r>
            <a:r>
              <a:rPr lang="en-US" sz="2400" spc="0" dirty="0">
                <a:latin typeface="Arial"/>
                <a:cs typeface="Arial"/>
              </a:rPr>
              <a:t>(</a:t>
            </a:r>
            <a:r>
              <a:rPr lang="en-US" b="1" dirty="0"/>
              <a:t>International mobile subscriber identity</a:t>
            </a:r>
            <a:r>
              <a:rPr lang="en-US" sz="2400" spc="0" dirty="0">
                <a:latin typeface="Arial"/>
                <a:cs typeface="Arial"/>
              </a:rPr>
              <a:t>)</a:t>
            </a:r>
            <a:r>
              <a:rPr sz="2400" spc="-20" dirty="0">
                <a:latin typeface="Arial"/>
                <a:cs typeface="Arial"/>
              </a:rPr>
              <a:t> </a:t>
            </a:r>
            <a:r>
              <a:rPr sz="2400" spc="0" dirty="0">
                <a:latin typeface="Arial"/>
                <a:cs typeface="Arial"/>
              </a:rPr>
              <a:t>number</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Subscriber’s</a:t>
            </a:r>
            <a:r>
              <a:rPr sz="2400" spc="20" dirty="0">
                <a:latin typeface="Arial"/>
                <a:cs typeface="Arial"/>
              </a:rPr>
              <a:t> </a:t>
            </a:r>
            <a:r>
              <a:rPr sz="2400" spc="0" dirty="0">
                <a:latin typeface="Arial"/>
                <a:cs typeface="Arial"/>
              </a:rPr>
              <a:t>own</a:t>
            </a:r>
            <a:r>
              <a:rPr sz="2400" spc="10" dirty="0">
                <a:latin typeface="Arial"/>
                <a:cs typeface="Arial"/>
              </a:rPr>
              <a:t> </a:t>
            </a:r>
            <a:r>
              <a:rPr sz="2400" spc="0" dirty="0">
                <a:latin typeface="Arial"/>
                <a:cs typeface="Arial"/>
              </a:rPr>
              <a:t>infor</a:t>
            </a:r>
            <a:r>
              <a:rPr sz="2400" spc="5" dirty="0">
                <a:latin typeface="Arial"/>
                <a:cs typeface="Arial"/>
              </a:rPr>
              <a:t>m</a:t>
            </a:r>
            <a:r>
              <a:rPr sz="2400" spc="0" dirty="0">
                <a:latin typeface="Arial"/>
                <a:cs typeface="Arial"/>
              </a:rPr>
              <a:t>ation</a:t>
            </a:r>
            <a:r>
              <a:rPr sz="2400" spc="10" dirty="0">
                <a:latin typeface="Arial"/>
                <a:cs typeface="Arial"/>
              </a:rPr>
              <a:t> </a:t>
            </a:r>
            <a:r>
              <a:rPr sz="2400" spc="0" dirty="0">
                <a:latin typeface="Arial"/>
                <a:cs typeface="Arial"/>
              </a:rPr>
              <a:t>(</a:t>
            </a:r>
            <a:r>
              <a:rPr sz="2400" spc="5" dirty="0">
                <a:latin typeface="Arial"/>
                <a:cs typeface="Arial"/>
              </a:rPr>
              <a:t>t</a:t>
            </a:r>
            <a:r>
              <a:rPr sz="2400" spc="0" dirty="0">
                <a:latin typeface="Arial"/>
                <a:cs typeface="Arial"/>
              </a:rPr>
              <a:t>elephone</a:t>
            </a:r>
            <a:r>
              <a:rPr sz="2400" spc="20" dirty="0">
                <a:latin typeface="Arial"/>
                <a:cs typeface="Arial"/>
              </a:rPr>
              <a:t> </a:t>
            </a:r>
            <a:r>
              <a:rPr sz="2400" spc="0" dirty="0">
                <a:latin typeface="Arial"/>
                <a:cs typeface="Arial"/>
              </a:rPr>
              <a:t>directo</a:t>
            </a:r>
            <a:r>
              <a:rPr sz="2400" spc="5" dirty="0">
                <a:latin typeface="Arial"/>
                <a:cs typeface="Arial"/>
              </a:rPr>
              <a:t>r</a:t>
            </a:r>
            <a:r>
              <a:rPr sz="2400" spc="0" dirty="0">
                <a:latin typeface="Arial"/>
                <a:cs typeface="Arial"/>
              </a:rPr>
              <a:t>y)</a:t>
            </a:r>
            <a:endParaRPr sz="2400" dirty="0">
              <a:latin typeface="Arial"/>
              <a:cs typeface="Arial"/>
            </a:endParaRPr>
          </a:p>
          <a:p>
            <a:pPr>
              <a:lnSpc>
                <a:spcPts val="550"/>
              </a:lnSpc>
              <a:spcBef>
                <a:spcPts val="25"/>
              </a:spcBef>
              <a:buFont typeface="Arial"/>
              <a:buChar char="•"/>
            </a:pPr>
            <a:endParaRPr sz="550" dirty="0"/>
          </a:p>
          <a:p>
            <a:pPr marL="355600" indent="-343535">
              <a:lnSpc>
                <a:spcPct val="100000"/>
              </a:lnSpc>
              <a:buFont typeface="Arial"/>
              <a:buChar char="•"/>
              <a:tabLst>
                <a:tab pos="355600" algn="l"/>
              </a:tabLst>
            </a:pPr>
            <a:r>
              <a:rPr sz="2400" dirty="0">
                <a:latin typeface="Arial"/>
                <a:cs typeface="Arial"/>
              </a:rPr>
              <a:t>Third pa</a:t>
            </a:r>
            <a:r>
              <a:rPr sz="2400" spc="5" dirty="0">
                <a:latin typeface="Arial"/>
                <a:cs typeface="Arial"/>
              </a:rPr>
              <a:t>r</a:t>
            </a:r>
            <a:r>
              <a:rPr sz="2400" spc="0" dirty="0">
                <a:latin typeface="Arial"/>
                <a:cs typeface="Arial"/>
              </a:rPr>
              <a:t>ty </a:t>
            </a:r>
            <a:r>
              <a:rPr sz="2400" spc="-10" dirty="0">
                <a:latin typeface="Arial"/>
                <a:cs typeface="Arial"/>
              </a:rPr>
              <a:t>a</a:t>
            </a:r>
            <a:r>
              <a:rPr sz="2400" spc="0" dirty="0">
                <a:latin typeface="Arial"/>
                <a:cs typeface="Arial"/>
              </a:rPr>
              <a:t>ppl</a:t>
            </a:r>
            <a:r>
              <a:rPr sz="2400" spc="-10" dirty="0">
                <a:latin typeface="Arial"/>
                <a:cs typeface="Arial"/>
              </a:rPr>
              <a:t>i</a:t>
            </a:r>
            <a:r>
              <a:rPr sz="2400" spc="0" dirty="0">
                <a:latin typeface="Arial"/>
                <a:cs typeface="Arial"/>
              </a:rPr>
              <a:t>cations</a:t>
            </a:r>
            <a:r>
              <a:rPr sz="2400" spc="55" dirty="0">
                <a:latin typeface="Arial"/>
                <a:cs typeface="Arial"/>
              </a:rPr>
              <a:t> </a:t>
            </a:r>
            <a:r>
              <a:rPr sz="2400" spc="0" dirty="0">
                <a:latin typeface="Arial"/>
                <a:cs typeface="Arial"/>
              </a:rPr>
              <a:t>(banking</a:t>
            </a:r>
            <a:r>
              <a:rPr sz="2400" spc="20" dirty="0">
                <a:latin typeface="Arial"/>
                <a:cs typeface="Arial"/>
              </a:rPr>
              <a:t> </a:t>
            </a:r>
            <a:r>
              <a:rPr sz="2400" spc="0" dirty="0">
                <a:latin typeface="Arial"/>
                <a:cs typeface="Arial"/>
              </a:rPr>
              <a:t>etc.)</a:t>
            </a:r>
            <a:endParaRPr sz="2400" dirty="0">
              <a:latin typeface="Arial"/>
              <a:cs typeface="Arial"/>
            </a:endParaRPr>
          </a:p>
          <a:p>
            <a:pPr>
              <a:lnSpc>
                <a:spcPts val="550"/>
              </a:lnSpc>
              <a:spcBef>
                <a:spcPts val="28"/>
              </a:spcBef>
              <a:buFont typeface="Arial"/>
              <a:buChar char="•"/>
            </a:pPr>
            <a:endParaRPr sz="550" dirty="0"/>
          </a:p>
          <a:p>
            <a:pPr marL="355600" marR="12700" indent="-343535">
              <a:lnSpc>
                <a:spcPct val="100000"/>
              </a:lnSpc>
              <a:buFont typeface="Arial"/>
              <a:buChar char="•"/>
              <a:tabLst>
                <a:tab pos="355600" algn="l"/>
              </a:tabLst>
            </a:pPr>
            <a:r>
              <a:rPr sz="2400" dirty="0">
                <a:latin typeface="Arial"/>
                <a:cs typeface="Arial"/>
              </a:rPr>
              <a:t>Can</a:t>
            </a:r>
            <a:r>
              <a:rPr sz="2400" spc="10" dirty="0">
                <a:latin typeface="Arial"/>
                <a:cs typeface="Arial"/>
              </a:rPr>
              <a:t> </a:t>
            </a:r>
            <a:r>
              <a:rPr sz="2400" spc="0" dirty="0">
                <a:latin typeface="Arial"/>
                <a:cs typeface="Arial"/>
              </a:rPr>
              <a:t>also</a:t>
            </a:r>
            <a:r>
              <a:rPr sz="2400" spc="10" dirty="0">
                <a:latin typeface="Arial"/>
                <a:cs typeface="Arial"/>
              </a:rPr>
              <a:t> </a:t>
            </a:r>
            <a:r>
              <a:rPr sz="2400" spc="0" dirty="0">
                <a:latin typeface="Arial"/>
                <a:cs typeface="Arial"/>
              </a:rPr>
              <a:t>be used</a:t>
            </a:r>
            <a:r>
              <a:rPr sz="2400" spc="20" dirty="0">
                <a:latin typeface="Arial"/>
                <a:cs typeface="Arial"/>
              </a:rPr>
              <a:t> </a:t>
            </a:r>
            <a:r>
              <a:rPr sz="2400" spc="0" dirty="0">
                <a:latin typeface="Arial"/>
                <a:cs typeface="Arial"/>
              </a:rPr>
              <a:t>in other</a:t>
            </a:r>
            <a:r>
              <a:rPr sz="2400" spc="5" dirty="0">
                <a:latin typeface="Arial"/>
                <a:cs typeface="Arial"/>
              </a:rPr>
              <a:t> </a:t>
            </a:r>
            <a:r>
              <a:rPr sz="2400" spc="0" dirty="0">
                <a:latin typeface="Arial"/>
                <a:cs typeface="Arial"/>
              </a:rPr>
              <a:t>syste</a:t>
            </a:r>
            <a:r>
              <a:rPr sz="2400" spc="5" dirty="0">
                <a:latin typeface="Arial"/>
                <a:cs typeface="Arial"/>
              </a:rPr>
              <a:t>m</a:t>
            </a:r>
            <a:r>
              <a:rPr sz="2400" spc="0" dirty="0">
                <a:latin typeface="Arial"/>
                <a:cs typeface="Arial"/>
              </a:rPr>
              <a:t>s bes</a:t>
            </a:r>
            <a:r>
              <a:rPr sz="2400" spc="-10" dirty="0">
                <a:latin typeface="Arial"/>
                <a:cs typeface="Arial"/>
              </a:rPr>
              <a:t>i</a:t>
            </a:r>
            <a:r>
              <a:rPr sz="2400" spc="0" dirty="0">
                <a:latin typeface="Arial"/>
                <a:cs typeface="Arial"/>
              </a:rPr>
              <a:t>des</a:t>
            </a:r>
            <a:r>
              <a:rPr sz="2400" spc="25" dirty="0">
                <a:latin typeface="Arial"/>
                <a:cs typeface="Arial"/>
              </a:rPr>
              <a:t> </a:t>
            </a:r>
            <a:r>
              <a:rPr sz="2400" spc="0" dirty="0">
                <a:latin typeface="Arial"/>
                <a:cs typeface="Arial"/>
              </a:rPr>
              <a:t>GS</a:t>
            </a:r>
            <a:r>
              <a:rPr sz="2400" spc="5" dirty="0">
                <a:latin typeface="Arial"/>
                <a:cs typeface="Arial"/>
              </a:rPr>
              <a:t>M</a:t>
            </a:r>
            <a:r>
              <a:rPr sz="2400" spc="0" dirty="0">
                <a:latin typeface="Arial"/>
                <a:cs typeface="Arial"/>
              </a:rPr>
              <a:t>, e.g</a:t>
            </a:r>
            <a:r>
              <a:rPr sz="2400" spc="5" dirty="0">
                <a:latin typeface="Arial"/>
                <a:cs typeface="Arial"/>
              </a:rPr>
              <a:t>.</a:t>
            </a:r>
            <a:r>
              <a:rPr sz="2400" spc="0" dirty="0">
                <a:latin typeface="Arial"/>
                <a:cs typeface="Arial"/>
              </a:rPr>
              <a:t>,</a:t>
            </a:r>
            <a:r>
              <a:rPr sz="2400" spc="-15" dirty="0">
                <a:latin typeface="Arial"/>
                <a:cs typeface="Arial"/>
              </a:rPr>
              <a:t> </a:t>
            </a:r>
            <a:r>
              <a:rPr sz="2400" spc="0" dirty="0">
                <a:latin typeface="Arial"/>
                <a:cs typeface="Arial"/>
              </a:rPr>
              <a:t>so</a:t>
            </a:r>
            <a:r>
              <a:rPr sz="2400" spc="5" dirty="0">
                <a:latin typeface="Arial"/>
                <a:cs typeface="Arial"/>
              </a:rPr>
              <a:t>m</a:t>
            </a:r>
            <a:r>
              <a:rPr sz="2400" spc="0" dirty="0">
                <a:latin typeface="Arial"/>
                <a:cs typeface="Arial"/>
              </a:rPr>
              <a:t>e </a:t>
            </a:r>
            <a:r>
              <a:rPr sz="2400" spc="5" dirty="0">
                <a:latin typeface="Arial"/>
                <a:cs typeface="Arial"/>
              </a:rPr>
              <a:t>W</a:t>
            </a:r>
            <a:r>
              <a:rPr sz="2400" spc="0" dirty="0">
                <a:latin typeface="Arial"/>
                <a:cs typeface="Arial"/>
              </a:rPr>
              <a:t>LAN access</a:t>
            </a:r>
            <a:r>
              <a:rPr sz="2400" spc="5" dirty="0">
                <a:latin typeface="Arial"/>
                <a:cs typeface="Arial"/>
              </a:rPr>
              <a:t> </a:t>
            </a:r>
            <a:r>
              <a:rPr sz="2400" spc="0" dirty="0">
                <a:latin typeface="Arial"/>
                <a:cs typeface="Arial"/>
              </a:rPr>
              <a:t>points</a:t>
            </a:r>
            <a:r>
              <a:rPr sz="2400" spc="20" dirty="0">
                <a:latin typeface="Arial"/>
                <a:cs typeface="Arial"/>
              </a:rPr>
              <a:t> </a:t>
            </a:r>
            <a:r>
              <a:rPr sz="2400" spc="0" dirty="0">
                <a:latin typeface="Arial"/>
                <a:cs typeface="Arial"/>
              </a:rPr>
              <a:t>accept</a:t>
            </a:r>
            <a:r>
              <a:rPr sz="2400" spc="5" dirty="0">
                <a:latin typeface="Arial"/>
                <a:cs typeface="Arial"/>
              </a:rPr>
              <a:t> </a:t>
            </a:r>
            <a:r>
              <a:rPr sz="2400" spc="-10" dirty="0">
                <a:latin typeface="Arial"/>
                <a:cs typeface="Arial"/>
              </a:rPr>
              <a:t>S</a:t>
            </a:r>
            <a:r>
              <a:rPr sz="2400" spc="0" dirty="0">
                <a:latin typeface="Arial"/>
                <a:cs typeface="Arial"/>
              </a:rPr>
              <a:t>IM</a:t>
            </a:r>
            <a:r>
              <a:rPr sz="2400" spc="5" dirty="0">
                <a:latin typeface="Arial"/>
                <a:cs typeface="Arial"/>
              </a:rPr>
              <a:t> </a:t>
            </a:r>
            <a:r>
              <a:rPr sz="2400" spc="-10" dirty="0">
                <a:latin typeface="Arial"/>
                <a:cs typeface="Arial"/>
              </a:rPr>
              <a:t>b</a:t>
            </a:r>
            <a:r>
              <a:rPr sz="2400" spc="0" dirty="0">
                <a:latin typeface="Arial"/>
                <a:cs typeface="Arial"/>
              </a:rPr>
              <a:t>ased user au</a:t>
            </a:r>
            <a:r>
              <a:rPr sz="2400" spc="5" dirty="0">
                <a:latin typeface="Arial"/>
                <a:cs typeface="Arial"/>
              </a:rPr>
              <a:t>t</a:t>
            </a:r>
            <a:r>
              <a:rPr sz="2400" spc="0" dirty="0">
                <a:latin typeface="Arial"/>
                <a:cs typeface="Arial"/>
              </a:rPr>
              <a:t>hentication</a:t>
            </a:r>
            <a:endParaRPr sz="2400" dirty="0">
              <a:latin typeface="Arial"/>
              <a:cs typeface="Arial"/>
            </a:endParaRPr>
          </a:p>
        </p:txBody>
      </p:sp>
      <p:sp>
        <p:nvSpPr>
          <p:cNvPr id="7" name="Footer Placeholder 6">
            <a:extLst>
              <a:ext uri="{FF2B5EF4-FFF2-40B4-BE49-F238E27FC236}">
                <a16:creationId xmlns:a16="http://schemas.microsoft.com/office/drawing/2014/main" id="{4527EA40-2514-46DF-8876-1A7213BBFFDE}"/>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8B982DC1-0A83-4256-8495-8395CD62AFBF}"/>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15</a:t>
            </a:fld>
            <a:endParaRPr lang="en-US" sz="1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1798" y="742441"/>
            <a:ext cx="6678930" cy="544195"/>
          </a:xfrm>
          <a:prstGeom prst="rect">
            <a:avLst/>
          </a:prstGeom>
        </p:spPr>
        <p:txBody>
          <a:bodyPr vert="horz" wrap="square" lIns="0" tIns="0" rIns="0" bIns="0" rtlCol="0">
            <a:noAutofit/>
          </a:bodyPr>
          <a:lstStyle/>
          <a:p>
            <a:pPr marL="12700">
              <a:lnSpc>
                <a:spcPts val="4285"/>
              </a:lnSpc>
              <a:tabLst>
                <a:tab pos="3924300" algn="l"/>
              </a:tabLst>
            </a:pPr>
            <a:r>
              <a:rPr sz="3600" dirty="0">
                <a:solidFill>
                  <a:srgbClr val="116B8F"/>
                </a:solidFill>
                <a:latin typeface="Arial"/>
                <a:cs typeface="Arial"/>
              </a:rPr>
              <a:t>Subscri</a:t>
            </a:r>
            <a:r>
              <a:rPr sz="3600" spc="5" dirty="0">
                <a:solidFill>
                  <a:srgbClr val="116B8F"/>
                </a:solidFill>
                <a:latin typeface="Arial"/>
                <a:cs typeface="Arial"/>
              </a:rPr>
              <a:t>b</a:t>
            </a:r>
            <a:r>
              <a:rPr sz="3600" spc="0" dirty="0">
                <a:solidFill>
                  <a:srgbClr val="116B8F"/>
                </a:solidFill>
                <a:latin typeface="Arial"/>
                <a:cs typeface="Arial"/>
              </a:rPr>
              <a:t>er</a:t>
            </a:r>
            <a:r>
              <a:rPr sz="3600" spc="-15" dirty="0">
                <a:solidFill>
                  <a:srgbClr val="116B8F"/>
                </a:solidFill>
                <a:latin typeface="Arial"/>
                <a:cs typeface="Arial"/>
              </a:rPr>
              <a:t> </a:t>
            </a:r>
            <a:r>
              <a:rPr sz="3600" spc="0" dirty="0">
                <a:solidFill>
                  <a:srgbClr val="116B8F"/>
                </a:solidFill>
                <a:latin typeface="Arial"/>
                <a:cs typeface="Arial"/>
              </a:rPr>
              <a:t>Identity	Module</a:t>
            </a:r>
            <a:r>
              <a:rPr sz="3600" spc="-25" dirty="0">
                <a:solidFill>
                  <a:srgbClr val="116B8F"/>
                </a:solidFill>
                <a:latin typeface="Arial"/>
                <a:cs typeface="Arial"/>
              </a:rPr>
              <a:t> </a:t>
            </a:r>
            <a:r>
              <a:rPr sz="3600" spc="0" dirty="0">
                <a:solidFill>
                  <a:srgbClr val="116B8F"/>
                </a:solidFill>
                <a:latin typeface="Arial"/>
                <a:cs typeface="Arial"/>
              </a:rPr>
              <a:t>(SIM)</a:t>
            </a:r>
            <a:endParaRPr sz="3600">
              <a:latin typeface="Arial"/>
              <a:cs typeface="Arial"/>
            </a:endParaRPr>
          </a:p>
        </p:txBody>
      </p:sp>
      <p:sp>
        <p:nvSpPr>
          <p:cNvPr id="3" name="object 3"/>
          <p:cNvSpPr txBox="1"/>
          <p:nvPr/>
        </p:nvSpPr>
        <p:spPr>
          <a:xfrm>
            <a:off x="535940" y="1638553"/>
            <a:ext cx="7369175" cy="4021454"/>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The</a:t>
            </a:r>
            <a:r>
              <a:rPr sz="2400" spc="-10" dirty="0">
                <a:latin typeface="Arial"/>
                <a:cs typeface="Arial"/>
              </a:rPr>
              <a:t> </a:t>
            </a:r>
            <a:r>
              <a:rPr sz="2400" spc="0" dirty="0">
                <a:latin typeface="Arial"/>
                <a:cs typeface="Arial"/>
              </a:rPr>
              <a:t>s</a:t>
            </a:r>
            <a:r>
              <a:rPr sz="2400" spc="5" dirty="0">
                <a:latin typeface="Arial"/>
                <a:cs typeface="Arial"/>
              </a:rPr>
              <a:t>m</a:t>
            </a:r>
            <a:r>
              <a:rPr sz="2400" spc="0" dirty="0">
                <a:latin typeface="Arial"/>
                <a:cs typeface="Arial"/>
              </a:rPr>
              <a:t>art</a:t>
            </a:r>
            <a:r>
              <a:rPr sz="2400" spc="-15" dirty="0">
                <a:latin typeface="Arial"/>
                <a:cs typeface="Arial"/>
              </a:rPr>
              <a:t> </a:t>
            </a:r>
            <a:r>
              <a:rPr sz="2400" spc="0" dirty="0">
                <a:latin typeface="Arial"/>
                <a:cs typeface="Arial"/>
              </a:rPr>
              <a:t>card provi</a:t>
            </a:r>
            <a:r>
              <a:rPr sz="2400" spc="-10" dirty="0">
                <a:latin typeface="Arial"/>
                <a:cs typeface="Arial"/>
              </a:rPr>
              <a:t>d</a:t>
            </a:r>
            <a:r>
              <a:rPr sz="2400" spc="0" dirty="0">
                <a:latin typeface="Arial"/>
                <a:cs typeface="Arial"/>
              </a:rPr>
              <a:t>ed</a:t>
            </a:r>
            <a:r>
              <a:rPr sz="2400" spc="20" dirty="0">
                <a:latin typeface="Arial"/>
                <a:cs typeface="Arial"/>
              </a:rPr>
              <a:t> </a:t>
            </a:r>
            <a:r>
              <a:rPr sz="2400" spc="0" dirty="0">
                <a:latin typeface="Arial"/>
                <a:cs typeface="Arial"/>
              </a:rPr>
              <a:t>by service provider</a:t>
            </a:r>
            <a:endParaRPr sz="2400">
              <a:latin typeface="Arial"/>
              <a:cs typeface="Arial"/>
            </a:endParaRPr>
          </a:p>
          <a:p>
            <a:pPr>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P</a:t>
            </a:r>
            <a:r>
              <a:rPr sz="2400" spc="-15" dirty="0">
                <a:latin typeface="Arial"/>
                <a:cs typeface="Arial"/>
              </a:rPr>
              <a:t>l</a:t>
            </a:r>
            <a:r>
              <a:rPr sz="2400" spc="0" dirty="0">
                <a:latin typeface="Arial"/>
                <a:cs typeface="Arial"/>
              </a:rPr>
              <a:t>u</a:t>
            </a:r>
            <a:r>
              <a:rPr sz="2400" spc="-10" dirty="0">
                <a:latin typeface="Arial"/>
                <a:cs typeface="Arial"/>
              </a:rPr>
              <a:t>g</a:t>
            </a:r>
            <a:r>
              <a:rPr sz="2400" spc="0" dirty="0">
                <a:latin typeface="Arial"/>
                <a:cs typeface="Arial"/>
              </a:rPr>
              <a:t>s</a:t>
            </a:r>
            <a:r>
              <a:rPr sz="2400" spc="10"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to Mo</a:t>
            </a:r>
            <a:r>
              <a:rPr sz="2400" spc="-10" dirty="0">
                <a:latin typeface="Arial"/>
                <a:cs typeface="Arial"/>
              </a:rPr>
              <a:t>b</a:t>
            </a:r>
            <a:r>
              <a:rPr sz="2400" spc="0" dirty="0">
                <a:latin typeface="Arial"/>
                <a:cs typeface="Arial"/>
              </a:rPr>
              <a:t>i</a:t>
            </a:r>
            <a:r>
              <a:rPr sz="2400" spc="-10" dirty="0">
                <a:latin typeface="Arial"/>
                <a:cs typeface="Arial"/>
              </a:rPr>
              <a:t>l</a:t>
            </a:r>
            <a:r>
              <a:rPr sz="2400" spc="0" dirty="0">
                <a:latin typeface="Arial"/>
                <a:cs typeface="Arial"/>
              </a:rPr>
              <a:t>e</a:t>
            </a:r>
            <a:r>
              <a:rPr sz="2400" spc="20" dirty="0">
                <a:latin typeface="Arial"/>
                <a:cs typeface="Arial"/>
              </a:rPr>
              <a:t> </a:t>
            </a:r>
            <a:r>
              <a:rPr sz="2400" spc="0" dirty="0">
                <a:latin typeface="Arial"/>
                <a:cs typeface="Arial"/>
              </a:rPr>
              <a:t>E</a:t>
            </a:r>
            <a:r>
              <a:rPr sz="2400" spc="-10" dirty="0">
                <a:latin typeface="Arial"/>
                <a:cs typeface="Arial"/>
              </a:rPr>
              <a:t>q</a:t>
            </a:r>
            <a:r>
              <a:rPr sz="2400" spc="0" dirty="0">
                <a:latin typeface="Arial"/>
                <a:cs typeface="Arial"/>
              </a:rPr>
              <a:t>u</a:t>
            </a:r>
            <a:r>
              <a:rPr sz="2400" spc="-10" dirty="0">
                <a:latin typeface="Arial"/>
                <a:cs typeface="Arial"/>
              </a:rPr>
              <a:t>i</a:t>
            </a:r>
            <a:r>
              <a:rPr sz="2400" spc="0" dirty="0">
                <a:latin typeface="Arial"/>
                <a:cs typeface="Arial"/>
              </a:rPr>
              <a:t>pme</a:t>
            </a:r>
            <a:r>
              <a:rPr sz="2400" spc="-10" dirty="0">
                <a:latin typeface="Arial"/>
                <a:cs typeface="Arial"/>
              </a:rPr>
              <a:t>n</a:t>
            </a:r>
            <a:r>
              <a:rPr sz="2400" spc="0" dirty="0">
                <a:latin typeface="Arial"/>
                <a:cs typeface="Arial"/>
              </a:rPr>
              <a:t>t</a:t>
            </a:r>
            <a:r>
              <a:rPr sz="2400" spc="25" dirty="0">
                <a:latin typeface="Arial"/>
                <a:cs typeface="Arial"/>
              </a:rPr>
              <a:t> </a:t>
            </a:r>
            <a:r>
              <a:rPr sz="2400" spc="0" dirty="0">
                <a:latin typeface="Arial"/>
                <a:cs typeface="Arial"/>
              </a:rPr>
              <a:t>a</a:t>
            </a:r>
            <a:r>
              <a:rPr sz="2400" spc="-10" dirty="0">
                <a:latin typeface="Arial"/>
                <a:cs typeface="Arial"/>
              </a:rPr>
              <a:t>n</a:t>
            </a:r>
            <a:r>
              <a:rPr sz="2400" spc="0" dirty="0">
                <a:latin typeface="Arial"/>
                <a:cs typeface="Arial"/>
              </a:rPr>
              <a:t>d remai</a:t>
            </a:r>
            <a:r>
              <a:rPr sz="2400" spc="-10" dirty="0">
                <a:latin typeface="Arial"/>
                <a:cs typeface="Arial"/>
              </a:rPr>
              <a:t>n</a:t>
            </a:r>
            <a:r>
              <a:rPr sz="2400" spc="0" dirty="0">
                <a:latin typeface="Arial"/>
                <a:cs typeface="Arial"/>
              </a:rPr>
              <a:t>s</a:t>
            </a:r>
            <a:r>
              <a:rPr sz="2400" spc="10" dirty="0">
                <a:latin typeface="Arial"/>
                <a:cs typeface="Arial"/>
              </a:rPr>
              <a:t> </a:t>
            </a:r>
            <a:r>
              <a:rPr sz="2400" spc="0" dirty="0">
                <a:latin typeface="Arial"/>
                <a:cs typeface="Arial"/>
              </a:rPr>
              <a:t>in</a:t>
            </a:r>
            <a:r>
              <a:rPr sz="2400" spc="-10" dirty="0">
                <a:latin typeface="Arial"/>
                <a:cs typeface="Arial"/>
              </a:rPr>
              <a:t> </a:t>
            </a:r>
            <a:r>
              <a:rPr sz="2400" spc="0" dirty="0">
                <a:latin typeface="Arial"/>
                <a:cs typeface="Arial"/>
              </a:rPr>
              <a:t>it, ti</a:t>
            </a:r>
            <a:r>
              <a:rPr sz="2400" spc="-10" dirty="0">
                <a:latin typeface="Arial"/>
                <a:cs typeface="Arial"/>
              </a:rPr>
              <a:t>l</a:t>
            </a:r>
            <a:r>
              <a:rPr sz="2400" spc="0" dirty="0">
                <a:latin typeface="Arial"/>
                <a:cs typeface="Arial"/>
              </a:rPr>
              <a:t>l</a:t>
            </a:r>
            <a:endParaRPr sz="2400">
              <a:latin typeface="Arial"/>
              <a:cs typeface="Arial"/>
            </a:endParaRPr>
          </a:p>
          <a:p>
            <a:pPr marL="355600">
              <a:lnSpc>
                <a:spcPct val="100000"/>
              </a:lnSpc>
            </a:pPr>
            <a:r>
              <a:rPr sz="2400" dirty="0">
                <a:latin typeface="Arial"/>
                <a:cs typeface="Arial"/>
              </a:rPr>
              <a:t>duration</a:t>
            </a:r>
            <a:r>
              <a:rPr sz="2400" spc="5" dirty="0">
                <a:latin typeface="Arial"/>
                <a:cs typeface="Arial"/>
              </a:rPr>
              <a:t> </a:t>
            </a:r>
            <a:r>
              <a:rPr sz="2400" spc="0" dirty="0">
                <a:latin typeface="Arial"/>
                <a:cs typeface="Arial"/>
              </a:rPr>
              <a:t>of </a:t>
            </a:r>
            <a:r>
              <a:rPr sz="2400" spc="-10" dirty="0">
                <a:latin typeface="Arial"/>
                <a:cs typeface="Arial"/>
              </a:rPr>
              <a:t>u</a:t>
            </a:r>
            <a:r>
              <a:rPr sz="2400" spc="0" dirty="0">
                <a:latin typeface="Arial"/>
                <a:cs typeface="Arial"/>
              </a:rPr>
              <a:t>se</a:t>
            </a:r>
            <a:endParaRPr sz="2400">
              <a:latin typeface="Arial"/>
              <a:cs typeface="Arial"/>
            </a:endParaRPr>
          </a:p>
          <a:p>
            <a:pPr>
              <a:lnSpc>
                <a:spcPts val="550"/>
              </a:lnSpc>
              <a:spcBef>
                <a:spcPts val="25"/>
              </a:spcBef>
            </a:pPr>
            <a:endParaRPr sz="550"/>
          </a:p>
          <a:p>
            <a:pPr marL="355600" marR="184150" indent="-343535">
              <a:lnSpc>
                <a:spcPct val="100000"/>
              </a:lnSpc>
              <a:buFont typeface="Arial"/>
              <a:buChar char="•"/>
              <a:tabLst>
                <a:tab pos="355600" algn="l"/>
                <a:tab pos="1405890" algn="l"/>
              </a:tabLst>
            </a:pPr>
            <a:r>
              <a:rPr sz="2400" dirty="0">
                <a:latin typeface="Arial"/>
                <a:cs typeface="Arial"/>
              </a:rPr>
              <a:t>Stores	the</a:t>
            </a:r>
            <a:r>
              <a:rPr sz="2400" spc="-10" dirty="0">
                <a:latin typeface="Arial"/>
                <a:cs typeface="Arial"/>
              </a:rPr>
              <a:t> </a:t>
            </a:r>
            <a:r>
              <a:rPr sz="2400" spc="-5" dirty="0">
                <a:latin typeface="Arial"/>
                <a:cs typeface="Arial"/>
              </a:rPr>
              <a:t>1</a:t>
            </a:r>
            <a:r>
              <a:rPr sz="2400" spc="0" dirty="0">
                <a:latin typeface="Arial"/>
                <a:cs typeface="Arial"/>
              </a:rPr>
              <a:t>5</a:t>
            </a:r>
            <a:r>
              <a:rPr sz="2400" spc="5" dirty="0">
                <a:latin typeface="Arial"/>
                <a:cs typeface="Arial"/>
              </a:rPr>
              <a:t> </a:t>
            </a:r>
            <a:r>
              <a:rPr sz="2400" spc="0" dirty="0">
                <a:latin typeface="Arial"/>
                <a:cs typeface="Arial"/>
              </a:rPr>
              <a:t>di</a:t>
            </a:r>
            <a:r>
              <a:rPr sz="2400" spc="-10" dirty="0">
                <a:latin typeface="Arial"/>
                <a:cs typeface="Arial"/>
              </a:rPr>
              <a:t>g</a:t>
            </a:r>
            <a:r>
              <a:rPr sz="2400" spc="0" dirty="0">
                <a:latin typeface="Arial"/>
                <a:cs typeface="Arial"/>
              </a:rPr>
              <a:t>it</a:t>
            </a:r>
            <a:r>
              <a:rPr sz="2400" spc="10" dirty="0">
                <a:latin typeface="Arial"/>
                <a:cs typeface="Arial"/>
              </a:rPr>
              <a:t> </a:t>
            </a:r>
            <a:r>
              <a:rPr sz="2400" spc="0" dirty="0">
                <a:latin typeface="Arial"/>
                <a:cs typeface="Arial"/>
              </a:rPr>
              <a:t>Internation</a:t>
            </a:r>
            <a:r>
              <a:rPr sz="2400" spc="-10" dirty="0">
                <a:latin typeface="Arial"/>
                <a:cs typeface="Arial"/>
              </a:rPr>
              <a:t>a</a:t>
            </a:r>
            <a:r>
              <a:rPr sz="2400" spc="0" dirty="0">
                <a:latin typeface="Arial"/>
                <a:cs typeface="Arial"/>
              </a:rPr>
              <a:t>l</a:t>
            </a:r>
            <a:r>
              <a:rPr sz="2400" spc="5"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a:t>
            </a:r>
            <a:r>
              <a:rPr sz="2400" spc="20" dirty="0">
                <a:latin typeface="Arial"/>
                <a:cs typeface="Arial"/>
              </a:rPr>
              <a:t> </a:t>
            </a:r>
            <a:r>
              <a:rPr sz="2400" spc="0" dirty="0">
                <a:latin typeface="Arial"/>
                <a:cs typeface="Arial"/>
              </a:rPr>
              <a:t>S</a:t>
            </a:r>
            <a:r>
              <a:rPr sz="2400" spc="-10" dirty="0">
                <a:latin typeface="Arial"/>
                <a:cs typeface="Arial"/>
              </a:rPr>
              <a:t>u</a:t>
            </a:r>
            <a:r>
              <a:rPr sz="2400" spc="0" dirty="0">
                <a:latin typeface="Arial"/>
                <a:cs typeface="Arial"/>
              </a:rPr>
              <a:t>bscriber Identity (I</a:t>
            </a:r>
            <a:r>
              <a:rPr sz="2400" spc="5" dirty="0">
                <a:latin typeface="Arial"/>
                <a:cs typeface="Arial"/>
              </a:rPr>
              <a:t>M</a:t>
            </a:r>
            <a:r>
              <a:rPr sz="2400" spc="0" dirty="0">
                <a:latin typeface="Arial"/>
                <a:cs typeface="Arial"/>
              </a:rPr>
              <a:t>SI)</a:t>
            </a:r>
            <a:endParaRPr sz="2400">
              <a:latin typeface="Arial"/>
              <a:cs typeface="Arial"/>
            </a:endParaRPr>
          </a:p>
          <a:p>
            <a:pPr>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T</a:t>
            </a:r>
            <a:r>
              <a:rPr sz="2400" spc="-10" dirty="0">
                <a:latin typeface="Arial"/>
                <a:cs typeface="Arial"/>
              </a:rPr>
              <a:t>h</a:t>
            </a:r>
            <a:r>
              <a:rPr sz="2400" spc="0" dirty="0">
                <a:latin typeface="Arial"/>
                <a:cs typeface="Arial"/>
              </a:rPr>
              <a:t>e first</a:t>
            </a:r>
            <a:r>
              <a:rPr sz="2400" spc="-15" dirty="0">
                <a:latin typeface="Arial"/>
                <a:cs typeface="Arial"/>
              </a:rPr>
              <a:t> </a:t>
            </a:r>
            <a:r>
              <a:rPr sz="2400" spc="0" dirty="0">
                <a:latin typeface="Arial"/>
                <a:cs typeface="Arial"/>
              </a:rPr>
              <a:t>3 d</a:t>
            </a:r>
            <a:r>
              <a:rPr sz="2400" spc="-10" dirty="0">
                <a:latin typeface="Arial"/>
                <a:cs typeface="Arial"/>
              </a:rPr>
              <a:t>i</a:t>
            </a:r>
            <a:r>
              <a:rPr sz="2400" spc="0" dirty="0">
                <a:latin typeface="Arial"/>
                <a:cs typeface="Arial"/>
              </a:rPr>
              <a:t>g</a:t>
            </a:r>
            <a:r>
              <a:rPr sz="2400" spc="-10" dirty="0">
                <a:latin typeface="Arial"/>
                <a:cs typeface="Arial"/>
              </a:rPr>
              <a:t>i</a:t>
            </a:r>
            <a:r>
              <a:rPr sz="2400" spc="0" dirty="0">
                <a:latin typeface="Arial"/>
                <a:cs typeface="Arial"/>
              </a:rPr>
              <a:t>ts</a:t>
            </a:r>
            <a:r>
              <a:rPr sz="2400" spc="15" dirty="0">
                <a:latin typeface="Arial"/>
                <a:cs typeface="Arial"/>
              </a:rPr>
              <a:t> </a:t>
            </a:r>
            <a:r>
              <a:rPr sz="2400" spc="0" dirty="0">
                <a:latin typeface="Arial"/>
                <a:cs typeface="Arial"/>
              </a:rPr>
              <a:t>are</a:t>
            </a:r>
            <a:r>
              <a:rPr sz="2400" spc="-15" dirty="0">
                <a:latin typeface="Arial"/>
                <a:cs typeface="Arial"/>
              </a:rPr>
              <a:t> </a:t>
            </a:r>
            <a:r>
              <a:rPr sz="2400" spc="0" dirty="0">
                <a:latin typeface="Arial"/>
                <a:cs typeface="Arial"/>
              </a:rPr>
              <a:t>the Mob</a:t>
            </a:r>
            <a:r>
              <a:rPr sz="2400" spc="-10" dirty="0">
                <a:latin typeface="Arial"/>
                <a:cs typeface="Arial"/>
              </a:rPr>
              <a:t>i</a:t>
            </a:r>
            <a:r>
              <a:rPr sz="2400" spc="0" dirty="0">
                <a:latin typeface="Arial"/>
                <a:cs typeface="Arial"/>
              </a:rPr>
              <a:t>le</a:t>
            </a:r>
            <a:r>
              <a:rPr sz="2400" spc="15" dirty="0">
                <a:latin typeface="Arial"/>
                <a:cs typeface="Arial"/>
              </a:rPr>
              <a:t> </a:t>
            </a:r>
            <a:r>
              <a:rPr sz="2400" spc="0" dirty="0">
                <a:latin typeface="Arial"/>
                <a:cs typeface="Arial"/>
              </a:rPr>
              <a:t>C</a:t>
            </a:r>
            <a:r>
              <a:rPr sz="2400" spc="-10" dirty="0">
                <a:latin typeface="Arial"/>
                <a:cs typeface="Arial"/>
              </a:rPr>
              <a:t>o</a:t>
            </a:r>
            <a:r>
              <a:rPr sz="2400" spc="0" dirty="0">
                <a:latin typeface="Arial"/>
                <a:cs typeface="Arial"/>
              </a:rPr>
              <a:t>u</a:t>
            </a:r>
            <a:r>
              <a:rPr sz="2400" spc="-10" dirty="0">
                <a:latin typeface="Arial"/>
                <a:cs typeface="Arial"/>
              </a:rPr>
              <a:t>n</a:t>
            </a:r>
            <a:r>
              <a:rPr sz="2400" spc="0" dirty="0">
                <a:latin typeface="Arial"/>
                <a:cs typeface="Arial"/>
              </a:rPr>
              <a:t>try C</a:t>
            </a:r>
            <a:r>
              <a:rPr sz="2400" spc="-10" dirty="0">
                <a:latin typeface="Arial"/>
                <a:cs typeface="Arial"/>
              </a:rPr>
              <a:t>o</a:t>
            </a:r>
            <a:r>
              <a:rPr sz="2400" spc="0" dirty="0">
                <a:latin typeface="Arial"/>
                <a:cs typeface="Arial"/>
              </a:rPr>
              <a:t>de</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N</a:t>
            </a:r>
            <a:r>
              <a:rPr sz="2400" spc="-10" dirty="0">
                <a:latin typeface="Arial"/>
                <a:cs typeface="Arial"/>
              </a:rPr>
              <a:t>e</a:t>
            </a:r>
            <a:r>
              <a:rPr sz="2400" spc="-15" dirty="0">
                <a:latin typeface="Arial"/>
                <a:cs typeface="Arial"/>
              </a:rPr>
              <a:t>x</a:t>
            </a:r>
            <a:r>
              <a:rPr sz="2400" spc="0" dirty="0">
                <a:latin typeface="Arial"/>
                <a:cs typeface="Arial"/>
              </a:rPr>
              <a:t>t</a:t>
            </a:r>
            <a:r>
              <a:rPr sz="2400" spc="20" dirty="0">
                <a:latin typeface="Arial"/>
                <a:cs typeface="Arial"/>
              </a:rPr>
              <a:t> </a:t>
            </a:r>
            <a:r>
              <a:rPr sz="2400" spc="0" dirty="0">
                <a:latin typeface="Arial"/>
                <a:cs typeface="Arial"/>
              </a:rPr>
              <a:t>3</a:t>
            </a:r>
            <a:r>
              <a:rPr sz="2400" spc="-10" dirty="0">
                <a:latin typeface="Arial"/>
                <a:cs typeface="Arial"/>
              </a:rPr>
              <a:t> </a:t>
            </a:r>
            <a:r>
              <a:rPr sz="2400" spc="0" dirty="0">
                <a:latin typeface="Arial"/>
                <a:cs typeface="Arial"/>
              </a:rPr>
              <a:t>di</a:t>
            </a:r>
            <a:r>
              <a:rPr sz="2400" spc="-10" dirty="0">
                <a:latin typeface="Arial"/>
                <a:cs typeface="Arial"/>
              </a:rPr>
              <a:t>g</a:t>
            </a:r>
            <a:r>
              <a:rPr sz="2400" spc="0" dirty="0">
                <a:latin typeface="Arial"/>
                <a:cs typeface="Arial"/>
              </a:rPr>
              <a:t>its</a:t>
            </a:r>
            <a:r>
              <a:rPr sz="2400" spc="10" dirty="0">
                <a:latin typeface="Arial"/>
                <a:cs typeface="Arial"/>
              </a:rPr>
              <a:t> </a:t>
            </a:r>
            <a:r>
              <a:rPr sz="2400" spc="0" dirty="0">
                <a:latin typeface="Arial"/>
                <a:cs typeface="Arial"/>
              </a:rPr>
              <a:t>are </a:t>
            </a:r>
            <a:r>
              <a:rPr sz="2400" spc="5" dirty="0">
                <a:latin typeface="Arial"/>
                <a:cs typeface="Arial"/>
              </a:rPr>
              <a:t>M</a:t>
            </a:r>
            <a:r>
              <a:rPr sz="2400" spc="0" dirty="0">
                <a:latin typeface="Arial"/>
                <a:cs typeface="Arial"/>
              </a:rPr>
              <a:t>ob</a:t>
            </a:r>
            <a:r>
              <a:rPr sz="2400" spc="-10" dirty="0">
                <a:latin typeface="Arial"/>
                <a:cs typeface="Arial"/>
              </a:rPr>
              <a:t>i</a:t>
            </a:r>
            <a:r>
              <a:rPr sz="2400" spc="0" dirty="0">
                <a:latin typeface="Arial"/>
                <a:cs typeface="Arial"/>
              </a:rPr>
              <a:t>le</a:t>
            </a:r>
            <a:r>
              <a:rPr sz="2400" spc="15" dirty="0">
                <a:latin typeface="Arial"/>
                <a:cs typeface="Arial"/>
              </a:rPr>
              <a:t> </a:t>
            </a:r>
            <a:r>
              <a:rPr sz="2400" spc="0" dirty="0">
                <a:latin typeface="Arial"/>
                <a:cs typeface="Arial"/>
              </a:rPr>
              <a:t>N</a:t>
            </a:r>
            <a:r>
              <a:rPr sz="2400" spc="-10" dirty="0">
                <a:latin typeface="Arial"/>
                <a:cs typeface="Arial"/>
              </a:rPr>
              <a:t>e</a:t>
            </a:r>
            <a:r>
              <a:rPr sz="2400" spc="0" dirty="0">
                <a:latin typeface="Arial"/>
                <a:cs typeface="Arial"/>
              </a:rPr>
              <a:t>twork C</a:t>
            </a:r>
            <a:r>
              <a:rPr sz="2400" spc="-10" dirty="0">
                <a:latin typeface="Arial"/>
                <a:cs typeface="Arial"/>
              </a:rPr>
              <a:t>o</a:t>
            </a:r>
            <a:r>
              <a:rPr sz="2400" spc="0" dirty="0">
                <a:latin typeface="Arial"/>
                <a:cs typeface="Arial"/>
              </a:rPr>
              <a:t>de</a:t>
            </a:r>
            <a:endParaRPr sz="2400">
              <a:latin typeface="Arial"/>
              <a:cs typeface="Arial"/>
            </a:endParaRPr>
          </a:p>
          <a:p>
            <a:pPr lvl="1">
              <a:lnSpc>
                <a:spcPts val="550"/>
              </a:lnSpc>
              <a:spcBef>
                <a:spcPts val="25"/>
              </a:spcBef>
              <a:buFont typeface="Arial"/>
              <a:buChar char="–"/>
            </a:pPr>
            <a:endParaRPr sz="550"/>
          </a:p>
          <a:p>
            <a:pPr marL="756285" marR="12700" lvl="1" indent="-287020">
              <a:lnSpc>
                <a:spcPct val="100000"/>
              </a:lnSpc>
              <a:buFont typeface="Arial"/>
              <a:buChar char="–"/>
              <a:tabLst>
                <a:tab pos="756285" algn="l"/>
              </a:tabLst>
            </a:pPr>
            <a:r>
              <a:rPr sz="2400" spc="0" dirty="0">
                <a:latin typeface="Arial"/>
                <a:cs typeface="Arial"/>
              </a:rPr>
              <a:t>The</a:t>
            </a:r>
            <a:r>
              <a:rPr sz="2400" spc="-10" dirty="0">
                <a:latin typeface="Arial"/>
                <a:cs typeface="Arial"/>
              </a:rPr>
              <a:t> </a:t>
            </a:r>
            <a:r>
              <a:rPr sz="2400" spc="5" dirty="0">
                <a:latin typeface="Arial"/>
                <a:cs typeface="Arial"/>
              </a:rPr>
              <a:t>r</a:t>
            </a:r>
            <a:r>
              <a:rPr sz="2400" spc="0" dirty="0">
                <a:latin typeface="Arial"/>
                <a:cs typeface="Arial"/>
              </a:rPr>
              <a:t>emain</a:t>
            </a:r>
            <a:r>
              <a:rPr sz="2400" spc="-15" dirty="0">
                <a:latin typeface="Arial"/>
                <a:cs typeface="Arial"/>
              </a:rPr>
              <a:t>i</a:t>
            </a:r>
            <a:r>
              <a:rPr sz="2400" spc="0" dirty="0">
                <a:latin typeface="Arial"/>
                <a:cs typeface="Arial"/>
              </a:rPr>
              <a:t>ng</a:t>
            </a:r>
            <a:r>
              <a:rPr sz="2400" spc="20" dirty="0">
                <a:latin typeface="Arial"/>
                <a:cs typeface="Arial"/>
              </a:rPr>
              <a:t> </a:t>
            </a:r>
            <a:r>
              <a:rPr sz="2400" spc="0" dirty="0">
                <a:latin typeface="Arial"/>
                <a:cs typeface="Arial"/>
              </a:rPr>
              <a:t>di</a:t>
            </a:r>
            <a:r>
              <a:rPr sz="2400" spc="-10" dirty="0">
                <a:latin typeface="Arial"/>
                <a:cs typeface="Arial"/>
              </a:rPr>
              <a:t>g</a:t>
            </a:r>
            <a:r>
              <a:rPr sz="2400" spc="0" dirty="0">
                <a:latin typeface="Arial"/>
                <a:cs typeface="Arial"/>
              </a:rPr>
              <a:t>its</a:t>
            </a:r>
            <a:r>
              <a:rPr sz="2400" spc="10" dirty="0">
                <a:latin typeface="Arial"/>
                <a:cs typeface="Arial"/>
              </a:rPr>
              <a:t> </a:t>
            </a:r>
            <a:r>
              <a:rPr sz="2400" spc="0" dirty="0">
                <a:latin typeface="Arial"/>
                <a:cs typeface="Arial"/>
              </a:rPr>
              <a:t>are </a:t>
            </a:r>
            <a:r>
              <a:rPr sz="2400" spc="5" dirty="0">
                <a:latin typeface="Arial"/>
                <a:cs typeface="Arial"/>
              </a:rPr>
              <a:t>t</a:t>
            </a:r>
            <a:r>
              <a:rPr sz="2400" spc="0" dirty="0">
                <a:latin typeface="Arial"/>
                <a:cs typeface="Arial"/>
              </a:rPr>
              <a:t>he</a:t>
            </a:r>
            <a:r>
              <a:rPr sz="2400" spc="-15"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a:t>
            </a:r>
            <a:r>
              <a:rPr sz="2400" spc="20" dirty="0">
                <a:latin typeface="Arial"/>
                <a:cs typeface="Arial"/>
              </a:rPr>
              <a:t> </a:t>
            </a:r>
            <a:r>
              <a:rPr sz="2400" spc="0" dirty="0">
                <a:latin typeface="Arial"/>
                <a:cs typeface="Arial"/>
              </a:rPr>
              <a:t>station i</a:t>
            </a:r>
            <a:r>
              <a:rPr sz="2400" spc="-10" dirty="0">
                <a:latin typeface="Arial"/>
                <a:cs typeface="Arial"/>
              </a:rPr>
              <a:t>d</a:t>
            </a:r>
            <a:r>
              <a:rPr sz="2400" spc="0" dirty="0">
                <a:latin typeface="Arial"/>
                <a:cs typeface="Arial"/>
              </a:rPr>
              <a:t>entific</a:t>
            </a:r>
            <a:r>
              <a:rPr sz="2400" spc="-10" dirty="0">
                <a:latin typeface="Arial"/>
                <a:cs typeface="Arial"/>
              </a:rPr>
              <a:t>a</a:t>
            </a:r>
            <a:r>
              <a:rPr sz="2400" spc="0" dirty="0">
                <a:latin typeface="Arial"/>
                <a:cs typeface="Arial"/>
              </a:rPr>
              <a:t>tion</a:t>
            </a:r>
            <a:r>
              <a:rPr sz="2400" spc="30" dirty="0">
                <a:latin typeface="Arial"/>
                <a:cs typeface="Arial"/>
              </a:rPr>
              <a:t> </a:t>
            </a:r>
            <a:r>
              <a:rPr sz="2400" spc="0" dirty="0">
                <a:latin typeface="Arial"/>
                <a:cs typeface="Arial"/>
              </a:rPr>
              <a:t>number </a:t>
            </a:r>
            <a:r>
              <a:rPr sz="2400" spc="5" dirty="0">
                <a:latin typeface="Arial"/>
                <a:cs typeface="Arial"/>
              </a:rPr>
              <a:t>(</a:t>
            </a:r>
            <a:r>
              <a:rPr sz="2400" spc="0" dirty="0">
                <a:latin typeface="Arial"/>
                <a:cs typeface="Arial"/>
              </a:rPr>
              <a:t>MSIN) </a:t>
            </a:r>
            <a:r>
              <a:rPr sz="2400" spc="-10" dirty="0">
                <a:latin typeface="Arial"/>
                <a:cs typeface="Arial"/>
              </a:rPr>
              <a:t>w</a:t>
            </a:r>
            <a:r>
              <a:rPr sz="2400" spc="0" dirty="0">
                <a:latin typeface="Arial"/>
                <a:cs typeface="Arial"/>
              </a:rPr>
              <a:t>ith</a:t>
            </a:r>
            <a:r>
              <a:rPr sz="2400" spc="-10" dirty="0">
                <a:latin typeface="Arial"/>
                <a:cs typeface="Arial"/>
              </a:rPr>
              <a:t>i</a:t>
            </a:r>
            <a:r>
              <a:rPr sz="2400" spc="0" dirty="0">
                <a:latin typeface="Arial"/>
                <a:cs typeface="Arial"/>
              </a:rPr>
              <a:t>n</a:t>
            </a:r>
            <a:r>
              <a:rPr sz="2400" spc="10" dirty="0">
                <a:latin typeface="Arial"/>
                <a:cs typeface="Arial"/>
              </a:rPr>
              <a:t> </a:t>
            </a:r>
            <a:r>
              <a:rPr sz="2400" spc="0" dirty="0">
                <a:latin typeface="Arial"/>
                <a:cs typeface="Arial"/>
              </a:rPr>
              <a:t>the network's customer base</a:t>
            </a:r>
            <a:endParaRPr sz="2400">
              <a:latin typeface="Arial"/>
              <a:cs typeface="Arial"/>
            </a:endParaRPr>
          </a:p>
        </p:txBody>
      </p:sp>
      <p:sp>
        <p:nvSpPr>
          <p:cNvPr id="7" name="Footer Placeholder 6">
            <a:extLst>
              <a:ext uri="{FF2B5EF4-FFF2-40B4-BE49-F238E27FC236}">
                <a16:creationId xmlns:a16="http://schemas.microsoft.com/office/drawing/2014/main" id="{07862113-E81B-45EE-BEDE-B5923F1D6645}"/>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399A5D46-397B-449F-AFF3-98351F46056A}"/>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16</a:t>
            </a:fld>
            <a:endParaRPr lang="en-US" sz="1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1798" y="742441"/>
            <a:ext cx="6678930" cy="544195"/>
          </a:xfrm>
          <a:prstGeom prst="rect">
            <a:avLst/>
          </a:prstGeom>
        </p:spPr>
        <p:txBody>
          <a:bodyPr vert="horz" wrap="square" lIns="0" tIns="0" rIns="0" bIns="0" rtlCol="0">
            <a:noAutofit/>
          </a:bodyPr>
          <a:lstStyle/>
          <a:p>
            <a:pPr marL="12700">
              <a:lnSpc>
                <a:spcPts val="4285"/>
              </a:lnSpc>
              <a:tabLst>
                <a:tab pos="3924300" algn="l"/>
              </a:tabLst>
            </a:pPr>
            <a:r>
              <a:rPr sz="3600" dirty="0">
                <a:solidFill>
                  <a:srgbClr val="116B8F"/>
                </a:solidFill>
                <a:latin typeface="Arial"/>
                <a:cs typeface="Arial"/>
              </a:rPr>
              <a:t>Subscri</a:t>
            </a:r>
            <a:r>
              <a:rPr sz="3600" spc="5" dirty="0">
                <a:solidFill>
                  <a:srgbClr val="116B8F"/>
                </a:solidFill>
                <a:latin typeface="Arial"/>
                <a:cs typeface="Arial"/>
              </a:rPr>
              <a:t>b</a:t>
            </a:r>
            <a:r>
              <a:rPr sz="3600" spc="0" dirty="0">
                <a:solidFill>
                  <a:srgbClr val="116B8F"/>
                </a:solidFill>
                <a:latin typeface="Arial"/>
                <a:cs typeface="Arial"/>
              </a:rPr>
              <a:t>er</a:t>
            </a:r>
            <a:r>
              <a:rPr sz="3600" spc="-15" dirty="0">
                <a:solidFill>
                  <a:srgbClr val="116B8F"/>
                </a:solidFill>
                <a:latin typeface="Arial"/>
                <a:cs typeface="Arial"/>
              </a:rPr>
              <a:t> </a:t>
            </a:r>
            <a:r>
              <a:rPr sz="3600" spc="0" dirty="0">
                <a:solidFill>
                  <a:srgbClr val="116B8F"/>
                </a:solidFill>
                <a:latin typeface="Arial"/>
                <a:cs typeface="Arial"/>
              </a:rPr>
              <a:t>Identity	Module</a:t>
            </a:r>
            <a:r>
              <a:rPr sz="3600" spc="-25" dirty="0">
                <a:solidFill>
                  <a:srgbClr val="116B8F"/>
                </a:solidFill>
                <a:latin typeface="Arial"/>
                <a:cs typeface="Arial"/>
              </a:rPr>
              <a:t> </a:t>
            </a:r>
            <a:r>
              <a:rPr sz="3600" spc="0" dirty="0">
                <a:solidFill>
                  <a:srgbClr val="116B8F"/>
                </a:solidFill>
                <a:latin typeface="Arial"/>
                <a:cs typeface="Arial"/>
              </a:rPr>
              <a:t>(SIM)</a:t>
            </a:r>
            <a:endParaRPr sz="3600">
              <a:latin typeface="Arial"/>
              <a:cs typeface="Arial"/>
            </a:endParaRPr>
          </a:p>
        </p:txBody>
      </p:sp>
      <p:sp>
        <p:nvSpPr>
          <p:cNvPr id="3" name="object 3"/>
          <p:cNvSpPr txBox="1"/>
          <p:nvPr/>
        </p:nvSpPr>
        <p:spPr>
          <a:xfrm>
            <a:off x="535940" y="1638553"/>
            <a:ext cx="7141845" cy="431419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SIM</a:t>
            </a:r>
            <a:r>
              <a:rPr sz="2400" spc="-15" dirty="0">
                <a:latin typeface="Arial"/>
                <a:cs typeface="Arial"/>
              </a:rPr>
              <a:t> </a:t>
            </a:r>
            <a:r>
              <a:rPr sz="2400" spc="0" dirty="0">
                <a:latin typeface="Arial"/>
                <a:cs typeface="Arial"/>
              </a:rPr>
              <a:t>carri</a:t>
            </a:r>
            <a:r>
              <a:rPr sz="2400" spc="-10" dirty="0">
                <a:latin typeface="Arial"/>
                <a:cs typeface="Arial"/>
              </a:rPr>
              <a:t>e</a:t>
            </a:r>
            <a:r>
              <a:rPr sz="2400" spc="0" dirty="0">
                <a:latin typeface="Arial"/>
                <a:cs typeface="Arial"/>
              </a:rPr>
              <a:t>s</a:t>
            </a:r>
            <a:r>
              <a:rPr sz="2400" spc="10" dirty="0">
                <a:latin typeface="Arial"/>
                <a:cs typeface="Arial"/>
              </a:rPr>
              <a:t> </a:t>
            </a:r>
            <a:r>
              <a:rPr sz="2400" spc="0" dirty="0">
                <a:latin typeface="Arial"/>
                <a:cs typeface="Arial"/>
              </a:rPr>
              <a:t>fol</a:t>
            </a:r>
            <a:r>
              <a:rPr sz="2400" spc="-10" dirty="0">
                <a:latin typeface="Arial"/>
                <a:cs typeface="Arial"/>
              </a:rPr>
              <a:t>l</a:t>
            </a:r>
            <a:r>
              <a:rPr sz="2400" spc="0" dirty="0">
                <a:latin typeface="Arial"/>
                <a:cs typeface="Arial"/>
              </a:rPr>
              <a:t>ow</a:t>
            </a:r>
            <a:r>
              <a:rPr sz="2400" spc="-15" dirty="0">
                <a:latin typeface="Arial"/>
                <a:cs typeface="Arial"/>
              </a:rPr>
              <a:t>i</a:t>
            </a:r>
            <a:r>
              <a:rPr sz="2400" spc="0" dirty="0">
                <a:latin typeface="Arial"/>
                <a:cs typeface="Arial"/>
              </a:rPr>
              <a:t>ng</a:t>
            </a:r>
            <a:r>
              <a:rPr sz="2400" spc="30"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for</a:t>
            </a:r>
            <a:r>
              <a:rPr sz="2400" spc="5" dirty="0">
                <a:latin typeface="Arial"/>
                <a:cs typeface="Arial"/>
              </a:rPr>
              <a:t>m</a:t>
            </a:r>
            <a:r>
              <a:rPr sz="2400" spc="0" dirty="0">
                <a:latin typeface="Arial"/>
                <a:cs typeface="Arial"/>
              </a:rPr>
              <a:t>ation</a:t>
            </a:r>
            <a:endParaRPr sz="2400" dirty="0">
              <a:latin typeface="Arial"/>
              <a:cs typeface="Arial"/>
            </a:endParaRPr>
          </a:p>
          <a:p>
            <a:pPr>
              <a:lnSpc>
                <a:spcPts val="550"/>
              </a:lnSpc>
              <a:spcBef>
                <a:spcPts val="28"/>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IMSI</a:t>
            </a:r>
            <a:endParaRPr sz="2400" dirty="0">
              <a:latin typeface="Arial"/>
              <a:cs typeface="Arial"/>
            </a:endParaRPr>
          </a:p>
          <a:p>
            <a:pPr lvl="1">
              <a:lnSpc>
                <a:spcPts val="550"/>
              </a:lnSpc>
              <a:spcBef>
                <a:spcPts val="26"/>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A</a:t>
            </a:r>
            <a:r>
              <a:rPr sz="2400" spc="-10" dirty="0">
                <a:latin typeface="Arial"/>
                <a:cs typeface="Arial"/>
              </a:rPr>
              <a:t>u</a:t>
            </a:r>
            <a:r>
              <a:rPr sz="2400" spc="0" dirty="0">
                <a:latin typeface="Arial"/>
                <a:cs typeface="Arial"/>
              </a:rPr>
              <a:t>thenticati</a:t>
            </a:r>
            <a:r>
              <a:rPr sz="2400" spc="-10" dirty="0">
                <a:latin typeface="Arial"/>
                <a:cs typeface="Arial"/>
              </a:rPr>
              <a:t>o</a:t>
            </a:r>
            <a:r>
              <a:rPr sz="2400" spc="0" dirty="0">
                <a:latin typeface="Arial"/>
                <a:cs typeface="Arial"/>
              </a:rPr>
              <a:t>n</a:t>
            </a:r>
            <a:r>
              <a:rPr sz="2400" spc="20" dirty="0">
                <a:latin typeface="Arial"/>
                <a:cs typeface="Arial"/>
              </a:rPr>
              <a:t> </a:t>
            </a:r>
            <a:r>
              <a:rPr sz="2400" spc="0" dirty="0">
                <a:latin typeface="Arial"/>
                <a:cs typeface="Arial"/>
              </a:rPr>
              <a:t>K</a:t>
            </a:r>
            <a:r>
              <a:rPr sz="2400" spc="-10" dirty="0">
                <a:latin typeface="Arial"/>
                <a:cs typeface="Arial"/>
              </a:rPr>
              <a:t>e</a:t>
            </a:r>
            <a:r>
              <a:rPr sz="2400" spc="0" dirty="0">
                <a:latin typeface="Arial"/>
                <a:cs typeface="Arial"/>
              </a:rPr>
              <a:t>y</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S</a:t>
            </a:r>
            <a:r>
              <a:rPr sz="2400" spc="-10" dirty="0">
                <a:latin typeface="Arial"/>
                <a:cs typeface="Arial"/>
              </a:rPr>
              <a:t>u</a:t>
            </a:r>
            <a:r>
              <a:rPr sz="2400" spc="0" dirty="0">
                <a:latin typeface="Arial"/>
                <a:cs typeface="Arial"/>
              </a:rPr>
              <a:t>bscriber</a:t>
            </a:r>
            <a:r>
              <a:rPr sz="2400" spc="10" dirty="0">
                <a:latin typeface="Arial"/>
                <a:cs typeface="Arial"/>
              </a:rPr>
              <a:t> </a:t>
            </a:r>
            <a:r>
              <a:rPr sz="2400" spc="0" dirty="0">
                <a:latin typeface="Arial"/>
                <a:cs typeface="Arial"/>
              </a:rPr>
              <a:t>Information</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Acc</a:t>
            </a:r>
            <a:r>
              <a:rPr sz="2400" spc="-10" dirty="0">
                <a:latin typeface="Arial"/>
                <a:cs typeface="Arial"/>
              </a:rPr>
              <a:t>e</a:t>
            </a:r>
            <a:r>
              <a:rPr sz="2400" spc="0" dirty="0">
                <a:latin typeface="Arial"/>
                <a:cs typeface="Arial"/>
              </a:rPr>
              <a:t>ss cont</a:t>
            </a:r>
            <a:r>
              <a:rPr sz="2400" spc="5" dirty="0">
                <a:latin typeface="Arial"/>
                <a:cs typeface="Arial"/>
              </a:rPr>
              <a:t>r</a:t>
            </a:r>
            <a:r>
              <a:rPr sz="2400" spc="0" dirty="0">
                <a:latin typeface="Arial"/>
                <a:cs typeface="Arial"/>
              </a:rPr>
              <a:t>ol cl</a:t>
            </a:r>
            <a:r>
              <a:rPr sz="2400" spc="-10" dirty="0">
                <a:latin typeface="Arial"/>
                <a:cs typeface="Arial"/>
              </a:rPr>
              <a:t>a</a:t>
            </a:r>
            <a:r>
              <a:rPr sz="2400" spc="0" dirty="0">
                <a:latin typeface="Arial"/>
                <a:cs typeface="Arial"/>
              </a:rPr>
              <a:t>ss</a:t>
            </a:r>
            <a:endParaRPr sz="2400" dirty="0">
              <a:latin typeface="Arial"/>
              <a:cs typeface="Arial"/>
            </a:endParaRPr>
          </a:p>
          <a:p>
            <a:pPr lvl="1">
              <a:lnSpc>
                <a:spcPts val="550"/>
              </a:lnSpc>
              <a:spcBef>
                <a:spcPts val="28"/>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Forbi</a:t>
            </a:r>
            <a:r>
              <a:rPr sz="2400" spc="-10" dirty="0">
                <a:latin typeface="Arial"/>
                <a:cs typeface="Arial"/>
              </a:rPr>
              <a:t>d</a:t>
            </a:r>
            <a:r>
              <a:rPr sz="2400" spc="0" dirty="0">
                <a:latin typeface="Arial"/>
                <a:cs typeface="Arial"/>
              </a:rPr>
              <a:t>den</a:t>
            </a:r>
            <a:r>
              <a:rPr sz="2400" spc="15" dirty="0">
                <a:latin typeface="Arial"/>
                <a:cs typeface="Arial"/>
              </a:rPr>
              <a:t> </a:t>
            </a:r>
            <a:r>
              <a:rPr sz="2400" spc="0" dirty="0">
                <a:latin typeface="Arial"/>
                <a:cs typeface="Arial"/>
              </a:rPr>
              <a:t>P</a:t>
            </a:r>
            <a:r>
              <a:rPr sz="2400" spc="-10" dirty="0">
                <a:latin typeface="Arial"/>
                <a:cs typeface="Arial"/>
              </a:rPr>
              <a:t>L</a:t>
            </a:r>
            <a:r>
              <a:rPr sz="2400" spc="0" dirty="0">
                <a:latin typeface="Arial"/>
                <a:cs typeface="Arial"/>
              </a:rPr>
              <a:t>MN</a:t>
            </a:r>
            <a:r>
              <a:rPr sz="2400" spc="10" dirty="0">
                <a:latin typeface="Arial"/>
                <a:cs typeface="Arial"/>
              </a:rPr>
              <a:t> </a:t>
            </a:r>
            <a:r>
              <a:rPr sz="2400" spc="0" dirty="0">
                <a:latin typeface="Arial"/>
                <a:cs typeface="Arial"/>
              </a:rPr>
              <a:t>(Pub</a:t>
            </a:r>
            <a:r>
              <a:rPr sz="2400" spc="-10" dirty="0">
                <a:latin typeface="Arial"/>
                <a:cs typeface="Arial"/>
              </a:rPr>
              <a:t>l</a:t>
            </a:r>
            <a:r>
              <a:rPr sz="2400" spc="0" dirty="0">
                <a:latin typeface="Arial"/>
                <a:cs typeface="Arial"/>
              </a:rPr>
              <a:t>ic</a:t>
            </a:r>
            <a:r>
              <a:rPr sz="2400" spc="5" dirty="0">
                <a:latin typeface="Arial"/>
                <a:cs typeface="Arial"/>
              </a:rPr>
              <a:t> </a:t>
            </a:r>
            <a:r>
              <a:rPr sz="2400" spc="0" dirty="0">
                <a:latin typeface="Arial"/>
                <a:cs typeface="Arial"/>
              </a:rPr>
              <a:t>La</a:t>
            </a:r>
            <a:r>
              <a:rPr sz="2400" spc="-10" dirty="0">
                <a:latin typeface="Arial"/>
                <a:cs typeface="Arial"/>
              </a:rPr>
              <a:t>n</a:t>
            </a:r>
            <a:r>
              <a:rPr sz="2400" spc="0" dirty="0">
                <a:latin typeface="Arial"/>
                <a:cs typeface="Arial"/>
              </a:rPr>
              <a:t>d</a:t>
            </a:r>
            <a:r>
              <a:rPr sz="2400" spc="20"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a:t>
            </a:r>
            <a:r>
              <a:rPr sz="2400" spc="10" dirty="0">
                <a:latin typeface="Arial"/>
                <a:cs typeface="Arial"/>
              </a:rPr>
              <a:t> </a:t>
            </a:r>
            <a:r>
              <a:rPr sz="2400" spc="0" dirty="0">
                <a:latin typeface="Arial"/>
                <a:cs typeface="Arial"/>
              </a:rPr>
              <a:t>N</a:t>
            </a:r>
            <a:r>
              <a:rPr sz="2400" spc="-10" dirty="0">
                <a:latin typeface="Arial"/>
                <a:cs typeface="Arial"/>
              </a:rPr>
              <a:t>e</a:t>
            </a:r>
            <a:r>
              <a:rPr sz="2400" spc="0" dirty="0">
                <a:latin typeface="Arial"/>
                <a:cs typeface="Arial"/>
              </a:rPr>
              <a:t>twork)</a:t>
            </a:r>
            <a:endParaRPr sz="2400" dirty="0">
              <a:latin typeface="Arial"/>
              <a:cs typeface="Arial"/>
            </a:endParaRPr>
          </a:p>
          <a:p>
            <a:pPr lvl="1">
              <a:lnSpc>
                <a:spcPts val="550"/>
              </a:lnSpc>
              <a:spcBef>
                <a:spcPts val="25"/>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C</a:t>
            </a:r>
            <a:r>
              <a:rPr sz="2400" spc="-10" dirty="0">
                <a:latin typeface="Arial"/>
                <a:cs typeface="Arial"/>
              </a:rPr>
              <a:t>i</a:t>
            </a:r>
            <a:r>
              <a:rPr sz="2400" spc="0" dirty="0">
                <a:latin typeface="Arial"/>
                <a:cs typeface="Arial"/>
              </a:rPr>
              <a:t>ph</a:t>
            </a:r>
            <a:r>
              <a:rPr sz="2400" spc="-10" dirty="0">
                <a:latin typeface="Arial"/>
                <a:cs typeface="Arial"/>
              </a:rPr>
              <a:t>e</a:t>
            </a:r>
            <a:r>
              <a:rPr sz="2400" spc="0" dirty="0">
                <a:latin typeface="Arial"/>
                <a:cs typeface="Arial"/>
              </a:rPr>
              <a:t>r</a:t>
            </a:r>
            <a:r>
              <a:rPr sz="2400" spc="30" dirty="0">
                <a:latin typeface="Arial"/>
                <a:cs typeface="Arial"/>
              </a:rPr>
              <a:t> </a:t>
            </a:r>
            <a:r>
              <a:rPr sz="2400" spc="0" dirty="0">
                <a:latin typeface="Arial"/>
                <a:cs typeface="Arial"/>
              </a:rPr>
              <a:t>key</a:t>
            </a:r>
            <a:endParaRPr sz="2400" dirty="0">
              <a:latin typeface="Arial"/>
              <a:cs typeface="Arial"/>
            </a:endParaRPr>
          </a:p>
          <a:p>
            <a:pPr lvl="1">
              <a:lnSpc>
                <a:spcPts val="550"/>
              </a:lnSpc>
              <a:spcBef>
                <a:spcPts val="26"/>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TMSI</a:t>
            </a:r>
            <a:r>
              <a:rPr lang="en-US" sz="2400" spc="0" dirty="0">
                <a:latin typeface="Arial"/>
                <a:cs typeface="Arial"/>
              </a:rPr>
              <a:t>(</a:t>
            </a:r>
            <a:r>
              <a:rPr lang="en-US" b="1" dirty="0"/>
              <a:t>Temporary Mobile Subscriber Identity</a:t>
            </a:r>
            <a:r>
              <a:rPr lang="en-US" dirty="0"/>
              <a:t> </a:t>
            </a:r>
            <a:r>
              <a:rPr lang="en-US" sz="2400" spc="0" dirty="0">
                <a:latin typeface="Arial"/>
                <a:cs typeface="Arial"/>
              </a:rPr>
              <a:t>)</a:t>
            </a:r>
            <a:endParaRPr sz="2400" dirty="0">
              <a:latin typeface="Arial"/>
              <a:cs typeface="Arial"/>
            </a:endParaRPr>
          </a:p>
          <a:p>
            <a:pPr lvl="1">
              <a:lnSpc>
                <a:spcPts val="550"/>
              </a:lnSpc>
              <a:spcBef>
                <a:spcPts val="28"/>
              </a:spcBef>
              <a:buFont typeface="Arial"/>
              <a:buChar char="–"/>
            </a:pPr>
            <a:endParaRPr sz="550" dirty="0"/>
          </a:p>
          <a:p>
            <a:pPr marL="756285" lvl="1" indent="-287020">
              <a:lnSpc>
                <a:spcPct val="100000"/>
              </a:lnSpc>
              <a:buFont typeface="Arial"/>
              <a:buChar char="–"/>
              <a:tabLst>
                <a:tab pos="756285" algn="l"/>
              </a:tabLst>
            </a:pPr>
            <a:r>
              <a:rPr sz="2400" spc="0" dirty="0">
                <a:latin typeface="Arial"/>
                <a:cs typeface="Arial"/>
              </a:rPr>
              <a:t>A</a:t>
            </a:r>
            <a:r>
              <a:rPr sz="2400" spc="-10" dirty="0">
                <a:latin typeface="Arial"/>
                <a:cs typeface="Arial"/>
              </a:rPr>
              <a:t>d</a:t>
            </a:r>
            <a:r>
              <a:rPr sz="2400" spc="0" dirty="0">
                <a:latin typeface="Arial"/>
                <a:cs typeface="Arial"/>
              </a:rPr>
              <a:t>d</a:t>
            </a:r>
            <a:r>
              <a:rPr sz="2400" spc="-10" dirty="0">
                <a:latin typeface="Arial"/>
                <a:cs typeface="Arial"/>
              </a:rPr>
              <a:t>i</a:t>
            </a:r>
            <a:r>
              <a:rPr sz="2400" spc="0" dirty="0">
                <a:latin typeface="Arial"/>
                <a:cs typeface="Arial"/>
              </a:rPr>
              <a:t>tio</a:t>
            </a:r>
            <a:r>
              <a:rPr sz="2400" spc="-10" dirty="0">
                <a:latin typeface="Arial"/>
                <a:cs typeface="Arial"/>
              </a:rPr>
              <a:t>n</a:t>
            </a:r>
            <a:r>
              <a:rPr sz="2400" spc="0" dirty="0">
                <a:latin typeface="Arial"/>
                <a:cs typeface="Arial"/>
              </a:rPr>
              <a:t>al</a:t>
            </a:r>
            <a:r>
              <a:rPr sz="2400" spc="25" dirty="0">
                <a:latin typeface="Arial"/>
                <a:cs typeface="Arial"/>
              </a:rPr>
              <a:t> </a:t>
            </a:r>
            <a:r>
              <a:rPr sz="2400" spc="0" dirty="0">
                <a:latin typeface="Arial"/>
                <a:cs typeface="Arial"/>
              </a:rPr>
              <a:t>GSM</a:t>
            </a:r>
            <a:r>
              <a:rPr sz="2400" spc="-10" dirty="0">
                <a:latin typeface="Arial"/>
                <a:cs typeface="Arial"/>
              </a:rPr>
              <a:t> </a:t>
            </a:r>
            <a:r>
              <a:rPr sz="2400" spc="0" dirty="0">
                <a:latin typeface="Arial"/>
                <a:cs typeface="Arial"/>
              </a:rPr>
              <a:t>serv</a:t>
            </a:r>
            <a:r>
              <a:rPr sz="2400" spc="-10" dirty="0">
                <a:latin typeface="Arial"/>
                <a:cs typeface="Arial"/>
              </a:rPr>
              <a:t>i</a:t>
            </a:r>
            <a:r>
              <a:rPr sz="2400" spc="0" dirty="0">
                <a:latin typeface="Arial"/>
                <a:cs typeface="Arial"/>
              </a:rPr>
              <a:t>ces</a:t>
            </a:r>
            <a:endParaRPr sz="2400" dirty="0">
              <a:latin typeface="Arial"/>
              <a:cs typeface="Arial"/>
            </a:endParaRPr>
          </a:p>
          <a:p>
            <a:pPr lvl="1">
              <a:lnSpc>
                <a:spcPts val="550"/>
              </a:lnSpc>
              <a:spcBef>
                <a:spcPts val="25"/>
              </a:spcBef>
              <a:buFont typeface="Arial"/>
              <a:buChar char="–"/>
            </a:pPr>
            <a:endParaRPr sz="550" dirty="0"/>
          </a:p>
          <a:p>
            <a:pPr marL="756285" lvl="1" indent="-287020">
              <a:lnSpc>
                <a:spcPts val="2855"/>
              </a:lnSpc>
              <a:buFont typeface="Arial"/>
              <a:buChar char="–"/>
              <a:tabLst>
                <a:tab pos="756285" algn="l"/>
              </a:tabLst>
            </a:pPr>
            <a:r>
              <a:rPr sz="2400" spc="0" dirty="0">
                <a:latin typeface="Arial"/>
                <a:cs typeface="Arial"/>
              </a:rPr>
              <a:t>Loc</a:t>
            </a:r>
            <a:r>
              <a:rPr sz="2400" spc="-10" dirty="0">
                <a:latin typeface="Arial"/>
                <a:cs typeface="Arial"/>
              </a:rPr>
              <a:t>a</a:t>
            </a:r>
            <a:r>
              <a:rPr sz="2400" spc="0" dirty="0">
                <a:latin typeface="Arial"/>
                <a:cs typeface="Arial"/>
              </a:rPr>
              <a:t>tion</a:t>
            </a:r>
            <a:r>
              <a:rPr sz="2400" spc="5" dirty="0">
                <a:latin typeface="Arial"/>
                <a:cs typeface="Arial"/>
              </a:rPr>
              <a:t> </a:t>
            </a:r>
            <a:r>
              <a:rPr sz="2400" spc="0" dirty="0">
                <a:latin typeface="Arial"/>
                <a:cs typeface="Arial"/>
              </a:rPr>
              <a:t>Area</a:t>
            </a:r>
            <a:r>
              <a:rPr sz="2400" spc="5" dirty="0">
                <a:latin typeface="Arial"/>
                <a:cs typeface="Arial"/>
              </a:rPr>
              <a:t> </a:t>
            </a:r>
            <a:r>
              <a:rPr sz="2400" spc="0" dirty="0">
                <a:latin typeface="Arial"/>
                <a:cs typeface="Arial"/>
              </a:rPr>
              <a:t>Identity</a:t>
            </a:r>
            <a:endParaRPr sz="2400" dirty="0">
              <a:latin typeface="Arial"/>
              <a:cs typeface="Arial"/>
            </a:endParaRPr>
          </a:p>
        </p:txBody>
      </p:sp>
      <p:sp>
        <p:nvSpPr>
          <p:cNvPr id="7" name="Footer Placeholder 6">
            <a:extLst>
              <a:ext uri="{FF2B5EF4-FFF2-40B4-BE49-F238E27FC236}">
                <a16:creationId xmlns:a16="http://schemas.microsoft.com/office/drawing/2014/main" id="{F34D1AD5-FA0F-4375-B222-F24CDEF1C60E}"/>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F0DDD099-10AF-43A0-9B1F-41BA3D085DEE}"/>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17</a:t>
            </a:fld>
            <a:endParaRPr lang="en-US" sz="1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7261" y="742441"/>
            <a:ext cx="4190365" cy="544195"/>
          </a:xfrm>
          <a:prstGeom prst="rect">
            <a:avLst/>
          </a:prstGeom>
        </p:spPr>
        <p:txBody>
          <a:bodyPr vert="horz" wrap="square" lIns="0" tIns="0" rIns="0" bIns="0" rtlCol="0">
            <a:noAutofit/>
          </a:bodyPr>
          <a:lstStyle/>
          <a:p>
            <a:pPr marL="12700">
              <a:lnSpc>
                <a:spcPts val="4285"/>
              </a:lnSpc>
              <a:tabLst>
                <a:tab pos="749935" algn="l"/>
              </a:tabLst>
            </a:pPr>
            <a:r>
              <a:rPr sz="3600" dirty="0">
                <a:solidFill>
                  <a:srgbClr val="116B8F"/>
                </a:solidFill>
                <a:latin typeface="Arial"/>
                <a:cs typeface="Arial"/>
              </a:rPr>
              <a:t>1G	Cellu</a:t>
            </a:r>
            <a:r>
              <a:rPr sz="3600" spc="10" dirty="0">
                <a:solidFill>
                  <a:srgbClr val="116B8F"/>
                </a:solidFill>
                <a:latin typeface="Arial"/>
                <a:cs typeface="Arial"/>
              </a:rPr>
              <a:t>l</a:t>
            </a:r>
            <a:r>
              <a:rPr sz="3600" spc="0" dirty="0">
                <a:solidFill>
                  <a:srgbClr val="116B8F"/>
                </a:solidFill>
                <a:latin typeface="Arial"/>
                <a:cs typeface="Arial"/>
              </a:rPr>
              <a:t>ar</a:t>
            </a:r>
            <a:r>
              <a:rPr sz="3600" spc="-30" dirty="0">
                <a:solidFill>
                  <a:srgbClr val="116B8F"/>
                </a:solidFill>
                <a:latin typeface="Arial"/>
                <a:cs typeface="Arial"/>
              </a:rPr>
              <a:t> </a:t>
            </a:r>
            <a:r>
              <a:rPr sz="3600" spc="0" dirty="0">
                <a:solidFill>
                  <a:srgbClr val="116B8F"/>
                </a:solidFill>
                <a:latin typeface="Arial"/>
                <a:cs typeface="Arial"/>
              </a:rPr>
              <a:t>Systems</a:t>
            </a:r>
            <a:endParaRPr sz="3600">
              <a:latin typeface="Arial"/>
              <a:cs typeface="Arial"/>
            </a:endParaRPr>
          </a:p>
        </p:txBody>
      </p:sp>
      <p:sp>
        <p:nvSpPr>
          <p:cNvPr id="3" name="object 3"/>
          <p:cNvSpPr txBox="1"/>
          <p:nvPr/>
        </p:nvSpPr>
        <p:spPr>
          <a:xfrm>
            <a:off x="764540" y="1638553"/>
            <a:ext cx="8029575" cy="460692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Anal</a:t>
            </a:r>
            <a:r>
              <a:rPr sz="2400" spc="-10" dirty="0">
                <a:latin typeface="Arial"/>
                <a:cs typeface="Arial"/>
              </a:rPr>
              <a:t>o</a:t>
            </a:r>
            <a:r>
              <a:rPr sz="2400" spc="0" dirty="0">
                <a:latin typeface="Arial"/>
                <a:cs typeface="Arial"/>
              </a:rPr>
              <a:t>g</a:t>
            </a:r>
            <a:r>
              <a:rPr sz="2400" spc="25" dirty="0">
                <a:latin typeface="Arial"/>
                <a:cs typeface="Arial"/>
              </a:rPr>
              <a:t> </a:t>
            </a:r>
            <a:r>
              <a:rPr sz="2400" spc="0" dirty="0">
                <a:latin typeface="Arial"/>
                <a:cs typeface="Arial"/>
              </a:rPr>
              <a:t>signa</a:t>
            </a:r>
            <a:r>
              <a:rPr sz="2400" spc="-10" dirty="0">
                <a:latin typeface="Arial"/>
                <a:cs typeface="Arial"/>
              </a:rPr>
              <a:t>l</a:t>
            </a:r>
            <a:r>
              <a:rPr sz="2400" spc="0" dirty="0">
                <a:latin typeface="Arial"/>
                <a:cs typeface="Arial"/>
              </a:rPr>
              <a:t>ing</a:t>
            </a:r>
            <a:r>
              <a:rPr sz="2400" spc="45"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u</a:t>
            </a:r>
            <a:r>
              <a:rPr sz="2400" spc="0" dirty="0">
                <a:latin typeface="Arial"/>
                <a:cs typeface="Arial"/>
              </a:rPr>
              <a:t>ser traffic</a:t>
            </a:r>
            <a:endParaRPr sz="2400">
              <a:latin typeface="Arial"/>
              <a:cs typeface="Arial"/>
            </a:endParaRPr>
          </a:p>
          <a:p>
            <a:pPr>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No encryption</a:t>
            </a:r>
            <a:endParaRPr sz="2400">
              <a:latin typeface="Arial"/>
              <a:cs typeface="Arial"/>
            </a:endParaRPr>
          </a:p>
          <a:p>
            <a:pPr>
              <a:lnSpc>
                <a:spcPts val="550"/>
              </a:lnSpc>
              <a:spcBef>
                <a:spcPts val="26"/>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eavesd</a:t>
            </a:r>
            <a:r>
              <a:rPr sz="2400" spc="5" dirty="0">
                <a:latin typeface="Arial"/>
                <a:cs typeface="Arial"/>
              </a:rPr>
              <a:t>r</a:t>
            </a:r>
            <a:r>
              <a:rPr sz="2400" spc="0" dirty="0">
                <a:latin typeface="Arial"/>
                <a:cs typeface="Arial"/>
              </a:rPr>
              <a:t>opping</a:t>
            </a:r>
            <a:r>
              <a:rPr sz="2400" spc="45" dirty="0">
                <a:latin typeface="Arial"/>
                <a:cs typeface="Arial"/>
              </a:rPr>
              <a:t> </a:t>
            </a:r>
            <a:r>
              <a:rPr sz="2400" spc="0" dirty="0">
                <a:latin typeface="Arial"/>
                <a:cs typeface="Arial"/>
              </a:rPr>
              <a:t>possible</a:t>
            </a:r>
            <a:endParaRPr sz="2400">
              <a:latin typeface="Arial"/>
              <a:cs typeface="Arial"/>
            </a:endParaRPr>
          </a:p>
          <a:p>
            <a:pPr lvl="1">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In</a:t>
            </a:r>
            <a:r>
              <a:rPr sz="2400" spc="5" dirty="0">
                <a:latin typeface="Arial"/>
                <a:cs typeface="Arial"/>
              </a:rPr>
              <a:t>f</a:t>
            </a:r>
            <a:r>
              <a:rPr sz="2400" spc="0" dirty="0">
                <a:latin typeface="Arial"/>
                <a:cs typeface="Arial"/>
              </a:rPr>
              <a:t>erior call qual</a:t>
            </a:r>
            <a:r>
              <a:rPr sz="2400" spc="-10" dirty="0">
                <a:latin typeface="Arial"/>
                <a:cs typeface="Arial"/>
              </a:rPr>
              <a:t>i</a:t>
            </a:r>
            <a:r>
              <a:rPr sz="2400" spc="0" dirty="0">
                <a:latin typeface="Arial"/>
                <a:cs typeface="Arial"/>
              </a:rPr>
              <a:t>ty</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Easi</a:t>
            </a:r>
            <a:r>
              <a:rPr sz="2400" spc="-10" dirty="0">
                <a:latin typeface="Arial"/>
                <a:cs typeface="Arial"/>
              </a:rPr>
              <a:t>l</a:t>
            </a:r>
            <a:r>
              <a:rPr sz="2400" spc="0" dirty="0">
                <a:latin typeface="Arial"/>
                <a:cs typeface="Arial"/>
              </a:rPr>
              <a:t>y</a:t>
            </a:r>
            <a:r>
              <a:rPr sz="2400" spc="25" dirty="0">
                <a:latin typeface="Arial"/>
                <a:cs typeface="Arial"/>
              </a:rPr>
              <a:t> </a:t>
            </a:r>
            <a:r>
              <a:rPr sz="2400" spc="0" dirty="0">
                <a:latin typeface="Arial"/>
                <a:cs typeface="Arial"/>
              </a:rPr>
              <a:t>degraded</a:t>
            </a:r>
            <a:r>
              <a:rPr sz="2400" spc="30" dirty="0">
                <a:latin typeface="Arial"/>
                <a:cs typeface="Arial"/>
              </a:rPr>
              <a:t> </a:t>
            </a:r>
            <a:r>
              <a:rPr sz="2400" spc="0" dirty="0">
                <a:latin typeface="Arial"/>
                <a:cs typeface="Arial"/>
              </a:rPr>
              <a:t>by no</a:t>
            </a:r>
            <a:r>
              <a:rPr sz="2400" spc="-10" dirty="0">
                <a:latin typeface="Arial"/>
                <a:cs typeface="Arial"/>
              </a:rPr>
              <a:t>i</a:t>
            </a:r>
            <a:r>
              <a:rPr sz="2400" spc="0" dirty="0">
                <a:latin typeface="Arial"/>
                <a:cs typeface="Arial"/>
              </a:rPr>
              <a:t>se</a:t>
            </a:r>
            <a:endParaRPr sz="2400">
              <a:latin typeface="Arial"/>
              <a:cs typeface="Arial"/>
            </a:endParaRPr>
          </a:p>
          <a:p>
            <a:pPr lvl="1">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Spect</a:t>
            </a:r>
            <a:r>
              <a:rPr sz="2400" spc="5" dirty="0">
                <a:latin typeface="Arial"/>
                <a:cs typeface="Arial"/>
              </a:rPr>
              <a:t>r</a:t>
            </a:r>
            <a:r>
              <a:rPr sz="2400" spc="0" dirty="0">
                <a:latin typeface="Arial"/>
                <a:cs typeface="Arial"/>
              </a:rPr>
              <a:t>um </a:t>
            </a:r>
            <a:r>
              <a:rPr sz="2400" spc="-15" dirty="0">
                <a:latin typeface="Arial"/>
                <a:cs typeface="Arial"/>
              </a:rPr>
              <a:t>i</a:t>
            </a:r>
            <a:r>
              <a:rPr sz="2400" spc="0" dirty="0">
                <a:latin typeface="Arial"/>
                <a:cs typeface="Arial"/>
              </a:rPr>
              <a:t>nef</a:t>
            </a:r>
            <a:r>
              <a:rPr sz="2400" spc="5" dirty="0">
                <a:latin typeface="Arial"/>
                <a:cs typeface="Arial"/>
              </a:rPr>
              <a:t>f</a:t>
            </a:r>
            <a:r>
              <a:rPr sz="2400" spc="0" dirty="0">
                <a:latin typeface="Arial"/>
                <a:cs typeface="Arial"/>
              </a:rPr>
              <a:t>ici</a:t>
            </a:r>
            <a:r>
              <a:rPr sz="2400" spc="-10" dirty="0">
                <a:latin typeface="Arial"/>
                <a:cs typeface="Arial"/>
              </a:rPr>
              <a:t>e</a:t>
            </a:r>
            <a:r>
              <a:rPr sz="2400" spc="0" dirty="0">
                <a:latin typeface="Arial"/>
                <a:cs typeface="Arial"/>
              </a:rPr>
              <a:t>ncy</a:t>
            </a:r>
            <a:endParaRPr sz="2400">
              <a:latin typeface="Arial"/>
              <a:cs typeface="Arial"/>
            </a:endParaRPr>
          </a:p>
          <a:p>
            <a:pPr>
              <a:lnSpc>
                <a:spcPts val="550"/>
              </a:lnSpc>
              <a:spcBef>
                <a:spcPts val="23"/>
              </a:spcBef>
              <a:buFont typeface="Arial"/>
              <a:buChar char="•"/>
            </a:pPr>
            <a:endParaRPr sz="550"/>
          </a:p>
          <a:p>
            <a:pPr marL="756285" marR="12700" lvl="1" indent="-287020">
              <a:lnSpc>
                <a:spcPct val="100099"/>
              </a:lnSpc>
              <a:buFont typeface="Arial"/>
              <a:buChar char="–"/>
              <a:tabLst>
                <a:tab pos="756285" algn="l"/>
              </a:tabLst>
            </a:pPr>
            <a:r>
              <a:rPr sz="2400" spc="0" dirty="0">
                <a:latin typeface="Arial"/>
                <a:cs typeface="Arial"/>
              </a:rPr>
              <a:t>Each RF </a:t>
            </a:r>
            <a:r>
              <a:rPr sz="2400" spc="5" dirty="0">
                <a:latin typeface="Arial"/>
                <a:cs typeface="Arial"/>
              </a:rPr>
              <a:t>c</a:t>
            </a:r>
            <a:r>
              <a:rPr sz="2400" spc="0" dirty="0">
                <a:latin typeface="Arial"/>
                <a:cs typeface="Arial"/>
              </a:rPr>
              <a:t>ar</a:t>
            </a:r>
            <a:r>
              <a:rPr sz="2400" spc="5" dirty="0">
                <a:latin typeface="Arial"/>
                <a:cs typeface="Arial"/>
              </a:rPr>
              <a:t>r</a:t>
            </a:r>
            <a:r>
              <a:rPr sz="2400" spc="0" dirty="0">
                <a:latin typeface="Arial"/>
                <a:cs typeface="Arial"/>
              </a:rPr>
              <a:t>ier is dedicated</a:t>
            </a:r>
            <a:r>
              <a:rPr sz="2400" spc="25" dirty="0">
                <a:latin typeface="Arial"/>
                <a:cs typeface="Arial"/>
              </a:rPr>
              <a:t> </a:t>
            </a:r>
            <a:r>
              <a:rPr sz="2400" spc="0" dirty="0">
                <a:latin typeface="Arial"/>
                <a:cs typeface="Arial"/>
              </a:rPr>
              <a:t>to sing</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user </a:t>
            </a:r>
            <a:r>
              <a:rPr sz="2400" spc="5" dirty="0">
                <a:latin typeface="Arial"/>
                <a:cs typeface="Arial"/>
              </a:rPr>
              <a:t>r</a:t>
            </a:r>
            <a:r>
              <a:rPr sz="2400" spc="0" dirty="0">
                <a:latin typeface="Arial"/>
                <a:cs typeface="Arial"/>
              </a:rPr>
              <a:t>egardless of whether</a:t>
            </a:r>
            <a:r>
              <a:rPr sz="2400" spc="15" dirty="0">
                <a:latin typeface="Arial"/>
                <a:cs typeface="Arial"/>
              </a:rPr>
              <a:t> </a:t>
            </a:r>
            <a:r>
              <a:rPr sz="2400" spc="0" dirty="0">
                <a:latin typeface="Arial"/>
                <a:cs typeface="Arial"/>
              </a:rPr>
              <a:t>the user</a:t>
            </a:r>
            <a:r>
              <a:rPr sz="2400" spc="5" dirty="0">
                <a:latin typeface="Arial"/>
                <a:cs typeface="Arial"/>
              </a:rPr>
              <a:t> </a:t>
            </a:r>
            <a:r>
              <a:rPr sz="2400" spc="0" dirty="0">
                <a:latin typeface="Arial"/>
                <a:cs typeface="Arial"/>
              </a:rPr>
              <a:t>is ac</a:t>
            </a:r>
            <a:r>
              <a:rPr sz="2400" spc="5" dirty="0">
                <a:latin typeface="Arial"/>
                <a:cs typeface="Arial"/>
              </a:rPr>
              <a:t>t</a:t>
            </a:r>
            <a:r>
              <a:rPr sz="2400" spc="0" dirty="0">
                <a:latin typeface="Arial"/>
                <a:cs typeface="Arial"/>
              </a:rPr>
              <a:t>ive (speaking)</a:t>
            </a:r>
            <a:r>
              <a:rPr sz="2400" spc="15" dirty="0">
                <a:latin typeface="Arial"/>
                <a:cs typeface="Arial"/>
              </a:rPr>
              <a:t> </a:t>
            </a:r>
            <a:r>
              <a:rPr sz="2400" spc="0" dirty="0">
                <a:latin typeface="Arial"/>
                <a:cs typeface="Arial"/>
              </a:rPr>
              <a:t>or</a:t>
            </a:r>
            <a:r>
              <a:rPr sz="2400" spc="5" dirty="0">
                <a:latin typeface="Arial"/>
                <a:cs typeface="Arial"/>
              </a:rPr>
              <a:t> </a:t>
            </a:r>
            <a:r>
              <a:rPr sz="2400" spc="0" dirty="0">
                <a:latin typeface="Arial"/>
                <a:cs typeface="Arial"/>
              </a:rPr>
              <a:t>not (id</a:t>
            </a:r>
            <a:r>
              <a:rPr sz="2400" spc="-10" dirty="0">
                <a:latin typeface="Arial"/>
                <a:cs typeface="Arial"/>
              </a:rPr>
              <a:t>l</a:t>
            </a:r>
            <a:r>
              <a:rPr sz="2400" spc="0" dirty="0">
                <a:latin typeface="Arial"/>
                <a:cs typeface="Arial"/>
              </a:rPr>
              <a:t>e w</a:t>
            </a:r>
            <a:r>
              <a:rPr sz="2400" spc="-10" dirty="0">
                <a:latin typeface="Arial"/>
                <a:cs typeface="Arial"/>
              </a:rPr>
              <a:t>i</a:t>
            </a:r>
            <a:r>
              <a:rPr sz="2400" spc="0" dirty="0">
                <a:latin typeface="Arial"/>
                <a:cs typeface="Arial"/>
              </a:rPr>
              <a:t>thin</a:t>
            </a:r>
            <a:r>
              <a:rPr sz="2400" spc="20" dirty="0">
                <a:latin typeface="Arial"/>
                <a:cs typeface="Arial"/>
              </a:rPr>
              <a:t> </a:t>
            </a:r>
            <a:r>
              <a:rPr sz="2400" spc="0" dirty="0">
                <a:latin typeface="Arial"/>
                <a:cs typeface="Arial"/>
              </a:rPr>
              <a:t>the ca</a:t>
            </a:r>
            <a:r>
              <a:rPr sz="2400" spc="-15" dirty="0">
                <a:latin typeface="Arial"/>
                <a:cs typeface="Arial"/>
              </a:rPr>
              <a:t>l</a:t>
            </a:r>
            <a:r>
              <a:rPr sz="2400" spc="0" dirty="0">
                <a:latin typeface="Arial"/>
                <a:cs typeface="Arial"/>
              </a:rPr>
              <a:t>l)</a:t>
            </a:r>
            <a:endParaRPr sz="2400">
              <a:latin typeface="Arial"/>
              <a:cs typeface="Arial"/>
            </a:endParaRPr>
          </a:p>
          <a:p>
            <a:pPr lvl="1">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AMPS(Advanced</a:t>
            </a:r>
            <a:r>
              <a:rPr sz="2400" spc="25"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Phone</a:t>
            </a:r>
            <a:r>
              <a:rPr sz="2400" spc="10" dirty="0">
                <a:latin typeface="Arial"/>
                <a:cs typeface="Arial"/>
              </a:rPr>
              <a:t> </a:t>
            </a:r>
            <a:r>
              <a:rPr sz="2400" spc="0" dirty="0">
                <a:latin typeface="Arial"/>
                <a:cs typeface="Arial"/>
              </a:rPr>
              <a:t>System) in US</a:t>
            </a:r>
            <a:endParaRPr sz="2400">
              <a:latin typeface="Arial"/>
              <a:cs typeface="Arial"/>
            </a:endParaRPr>
          </a:p>
          <a:p>
            <a:pPr>
              <a:lnSpc>
                <a:spcPts val="550"/>
              </a:lnSpc>
              <a:spcBef>
                <a:spcPts val="26"/>
              </a:spcBef>
              <a:buFont typeface="Arial"/>
              <a:buChar char="•"/>
            </a:pPr>
            <a:endParaRPr sz="550"/>
          </a:p>
          <a:p>
            <a:pPr marL="355600" indent="-343535">
              <a:lnSpc>
                <a:spcPts val="2855"/>
              </a:lnSpc>
              <a:buFont typeface="Arial"/>
              <a:buChar char="•"/>
              <a:tabLst>
                <a:tab pos="355600" algn="l"/>
              </a:tabLst>
            </a:pPr>
            <a:r>
              <a:rPr sz="2400" dirty="0">
                <a:latin typeface="Arial"/>
                <a:cs typeface="Arial"/>
              </a:rPr>
              <a:t>TAC</a:t>
            </a:r>
            <a:r>
              <a:rPr sz="2400" spc="-10" dirty="0">
                <a:latin typeface="Arial"/>
                <a:cs typeface="Arial"/>
              </a:rPr>
              <a:t>S</a:t>
            </a:r>
            <a:r>
              <a:rPr sz="2400" spc="0" dirty="0">
                <a:latin typeface="Arial"/>
                <a:cs typeface="Arial"/>
              </a:rPr>
              <a:t>(To</a:t>
            </a:r>
            <a:r>
              <a:rPr sz="2400" spc="5" dirty="0">
                <a:latin typeface="Arial"/>
                <a:cs typeface="Arial"/>
              </a:rPr>
              <a:t>t</a:t>
            </a:r>
            <a:r>
              <a:rPr sz="2400" spc="0" dirty="0">
                <a:latin typeface="Arial"/>
                <a:cs typeface="Arial"/>
              </a:rPr>
              <a:t>al</a:t>
            </a:r>
            <a:r>
              <a:rPr sz="2400" spc="5" dirty="0">
                <a:latin typeface="Arial"/>
                <a:cs typeface="Arial"/>
              </a:rPr>
              <a:t> </a:t>
            </a:r>
            <a:r>
              <a:rPr sz="2400" spc="0" dirty="0">
                <a:latin typeface="Arial"/>
                <a:cs typeface="Arial"/>
              </a:rPr>
              <a:t>Access</a:t>
            </a:r>
            <a:r>
              <a:rPr sz="2400" spc="5" dirty="0">
                <a:latin typeface="Arial"/>
                <a:cs typeface="Arial"/>
              </a:rPr>
              <a:t> </a:t>
            </a:r>
            <a:r>
              <a:rPr sz="2400" spc="0" dirty="0">
                <a:latin typeface="Arial"/>
                <a:cs typeface="Arial"/>
              </a:rPr>
              <a:t>Com</a:t>
            </a:r>
            <a:r>
              <a:rPr sz="2400" spc="5" dirty="0">
                <a:latin typeface="Arial"/>
                <a:cs typeface="Arial"/>
              </a:rPr>
              <a:t>m</a:t>
            </a:r>
            <a:r>
              <a:rPr sz="2400" spc="0" dirty="0">
                <a:latin typeface="Arial"/>
                <a:cs typeface="Arial"/>
              </a:rPr>
              <a:t>unication</a:t>
            </a:r>
            <a:r>
              <a:rPr sz="2400" spc="35" dirty="0">
                <a:latin typeface="Arial"/>
                <a:cs typeface="Arial"/>
              </a:rPr>
              <a:t> </a:t>
            </a:r>
            <a:r>
              <a:rPr sz="2400" spc="0" dirty="0">
                <a:latin typeface="Arial"/>
                <a:cs typeface="Arial"/>
              </a:rPr>
              <a:t>System)</a:t>
            </a:r>
            <a:r>
              <a:rPr sz="2400" spc="-15"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Europe</a:t>
            </a:r>
            <a:endParaRPr sz="2400">
              <a:latin typeface="Arial"/>
              <a:cs typeface="Arial"/>
            </a:endParaRPr>
          </a:p>
        </p:txBody>
      </p:sp>
      <p:sp>
        <p:nvSpPr>
          <p:cNvPr id="6" name="Footer Placeholder 5">
            <a:extLst>
              <a:ext uri="{FF2B5EF4-FFF2-40B4-BE49-F238E27FC236}">
                <a16:creationId xmlns:a16="http://schemas.microsoft.com/office/drawing/2014/main" id="{7024675B-1CE2-4B1D-B586-12B12F58B50C}"/>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CACAE72D-38FC-4FDE-9ADE-42AC73C3C22B}"/>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18</a:t>
            </a:fld>
            <a:endParaRPr lang="en-US" sz="14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85800"/>
            <a:ext cx="9448800" cy="543924"/>
          </a:xfrm>
          <a:prstGeom prst="rect">
            <a:avLst/>
          </a:prstGeom>
        </p:spPr>
        <p:txBody>
          <a:bodyPr vert="horz" wrap="square" lIns="0" tIns="0" rIns="0" bIns="0" rtlCol="0">
            <a:noAutofit/>
          </a:bodyPr>
          <a:lstStyle/>
          <a:p>
            <a:pPr marL="2312670">
              <a:lnSpc>
                <a:spcPts val="4285"/>
              </a:lnSpc>
            </a:pPr>
            <a:r>
              <a:rPr lang="en-US" sz="3600" dirty="0">
                <a:solidFill>
                  <a:srgbClr val="116B8F"/>
                </a:solidFill>
                <a:latin typeface="Arial"/>
                <a:cs typeface="Arial"/>
              </a:rPr>
              <a:t>Advanced </a:t>
            </a:r>
            <a:r>
              <a:rPr sz="3600" dirty="0">
                <a:solidFill>
                  <a:srgbClr val="116B8F"/>
                </a:solidFill>
                <a:latin typeface="Arial"/>
                <a:cs typeface="Arial"/>
              </a:rPr>
              <a:t>M</a:t>
            </a:r>
            <a:r>
              <a:rPr lang="en-US" sz="3600" dirty="0">
                <a:solidFill>
                  <a:srgbClr val="116B8F"/>
                </a:solidFill>
                <a:latin typeface="Arial"/>
                <a:cs typeface="Arial"/>
              </a:rPr>
              <a:t>obile </a:t>
            </a:r>
            <a:r>
              <a:rPr sz="3600" dirty="0">
                <a:solidFill>
                  <a:srgbClr val="116B8F"/>
                </a:solidFill>
                <a:latin typeface="Arial"/>
                <a:cs typeface="Arial"/>
              </a:rPr>
              <a:t>P</a:t>
            </a:r>
            <a:r>
              <a:rPr lang="en-US" sz="3600" dirty="0">
                <a:solidFill>
                  <a:srgbClr val="116B8F"/>
                </a:solidFill>
                <a:latin typeface="Arial"/>
                <a:cs typeface="Arial"/>
              </a:rPr>
              <a:t>hone </a:t>
            </a:r>
            <a:r>
              <a:rPr sz="3600" dirty="0">
                <a:solidFill>
                  <a:srgbClr val="116B8F"/>
                </a:solidFill>
                <a:latin typeface="Arial"/>
                <a:cs typeface="Arial"/>
              </a:rPr>
              <a:t>S</a:t>
            </a:r>
            <a:r>
              <a:rPr lang="en-US" sz="3600" dirty="0">
                <a:solidFill>
                  <a:srgbClr val="116B8F"/>
                </a:solidFill>
                <a:latin typeface="Arial"/>
                <a:cs typeface="Arial"/>
              </a:rPr>
              <a:t>ystem</a:t>
            </a:r>
            <a:endParaRPr sz="3600" dirty="0">
              <a:latin typeface="Arial"/>
              <a:cs typeface="Arial"/>
            </a:endParaRPr>
          </a:p>
        </p:txBody>
      </p:sp>
      <p:sp>
        <p:nvSpPr>
          <p:cNvPr id="3" name="object 3"/>
          <p:cNvSpPr txBox="1"/>
          <p:nvPr/>
        </p:nvSpPr>
        <p:spPr>
          <a:xfrm>
            <a:off x="764540" y="1638553"/>
            <a:ext cx="7673975" cy="3802379"/>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Developed</a:t>
            </a:r>
            <a:r>
              <a:rPr sz="2400" spc="45" dirty="0">
                <a:latin typeface="Arial"/>
                <a:cs typeface="Arial"/>
              </a:rPr>
              <a:t> </a:t>
            </a:r>
            <a:r>
              <a:rPr sz="2400" spc="0" dirty="0">
                <a:latin typeface="Arial"/>
                <a:cs typeface="Arial"/>
              </a:rPr>
              <a:t>by B</a:t>
            </a:r>
            <a:r>
              <a:rPr sz="2400" spc="-10" dirty="0">
                <a:latin typeface="Arial"/>
                <a:cs typeface="Arial"/>
              </a:rPr>
              <a:t>e</a:t>
            </a:r>
            <a:r>
              <a:rPr sz="2400" spc="0" dirty="0">
                <a:latin typeface="Arial"/>
                <a:cs typeface="Arial"/>
              </a:rPr>
              <a:t>ll</a:t>
            </a:r>
            <a:r>
              <a:rPr sz="2400" spc="15" dirty="0">
                <a:latin typeface="Arial"/>
                <a:cs typeface="Arial"/>
              </a:rPr>
              <a:t> </a:t>
            </a:r>
            <a:r>
              <a:rPr sz="2400" spc="0" dirty="0">
                <a:latin typeface="Arial"/>
                <a:cs typeface="Arial"/>
              </a:rPr>
              <a:t>labs</a:t>
            </a:r>
            <a:r>
              <a:rPr sz="2400" spc="10" dirty="0">
                <a:latin typeface="Arial"/>
                <a:cs typeface="Arial"/>
              </a:rPr>
              <a:t> </a:t>
            </a:r>
            <a:r>
              <a:rPr sz="2400" spc="0" dirty="0">
                <a:latin typeface="Arial"/>
                <a:cs typeface="Arial"/>
              </a:rPr>
              <a:t>and deployed</a:t>
            </a:r>
            <a:r>
              <a:rPr sz="2400" spc="40" dirty="0">
                <a:latin typeface="Arial"/>
                <a:cs typeface="Arial"/>
              </a:rPr>
              <a:t> </a:t>
            </a:r>
            <a:r>
              <a:rPr sz="2400" spc="0" dirty="0">
                <a:latin typeface="Arial"/>
                <a:cs typeface="Arial"/>
              </a:rPr>
              <a:t>in</a:t>
            </a:r>
            <a:r>
              <a:rPr sz="2400" spc="-35" dirty="0">
                <a:latin typeface="Arial"/>
                <a:cs typeface="Arial"/>
              </a:rPr>
              <a:t> </a:t>
            </a:r>
            <a:r>
              <a:rPr sz="2400" spc="0" dirty="0">
                <a:latin typeface="Arial"/>
                <a:cs typeface="Arial"/>
              </a:rPr>
              <a:t>1982</a:t>
            </a:r>
            <a:endParaRPr sz="2400">
              <a:latin typeface="Arial"/>
              <a:cs typeface="Arial"/>
            </a:endParaRPr>
          </a:p>
          <a:p>
            <a:pPr>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Uses a number</a:t>
            </a:r>
            <a:r>
              <a:rPr sz="2400" spc="15" dirty="0">
                <a:latin typeface="Arial"/>
                <a:cs typeface="Arial"/>
              </a:rPr>
              <a:t> </a:t>
            </a:r>
            <a:r>
              <a:rPr sz="2400" spc="0" dirty="0">
                <a:latin typeface="Arial"/>
                <a:cs typeface="Arial"/>
              </a:rPr>
              <a:t>of</a:t>
            </a:r>
            <a:r>
              <a:rPr sz="2400" spc="-40" dirty="0">
                <a:latin typeface="Arial"/>
                <a:cs typeface="Arial"/>
              </a:rPr>
              <a:t> </a:t>
            </a:r>
            <a:r>
              <a:rPr sz="2400" spc="-5" dirty="0">
                <a:latin typeface="Arial"/>
                <a:cs typeface="Arial"/>
              </a:rPr>
              <a:t>3</a:t>
            </a:r>
            <a:r>
              <a:rPr sz="2400" spc="-10" dirty="0">
                <a:latin typeface="Arial"/>
                <a:cs typeface="Arial"/>
              </a:rPr>
              <a:t>0</a:t>
            </a:r>
            <a:r>
              <a:rPr sz="2400" spc="0" dirty="0">
                <a:latin typeface="Arial"/>
                <a:cs typeface="Arial"/>
              </a:rPr>
              <a:t>Khz</a:t>
            </a:r>
            <a:r>
              <a:rPr sz="2400" spc="10" dirty="0">
                <a:latin typeface="Arial"/>
                <a:cs typeface="Arial"/>
              </a:rPr>
              <a:t> </a:t>
            </a:r>
            <a:r>
              <a:rPr sz="2400" spc="0" dirty="0">
                <a:latin typeface="Arial"/>
                <a:cs typeface="Arial"/>
              </a:rPr>
              <a:t>channe</a:t>
            </a:r>
            <a:r>
              <a:rPr sz="2400" spc="-10" dirty="0">
                <a:latin typeface="Arial"/>
                <a:cs typeface="Arial"/>
              </a:rPr>
              <a:t>l</a:t>
            </a:r>
            <a:r>
              <a:rPr sz="2400" spc="0" dirty="0">
                <a:latin typeface="Arial"/>
                <a:cs typeface="Arial"/>
              </a:rPr>
              <a:t>s</a:t>
            </a:r>
            <a:endParaRPr sz="2400">
              <a:latin typeface="Arial"/>
              <a:cs typeface="Arial"/>
            </a:endParaRPr>
          </a:p>
          <a:p>
            <a:pPr>
              <a:lnSpc>
                <a:spcPts val="550"/>
              </a:lnSpc>
              <a:spcBef>
                <a:spcPts val="26"/>
              </a:spcBef>
              <a:buFont typeface="Arial"/>
              <a:buChar char="•"/>
            </a:pPr>
            <a:endParaRPr sz="550"/>
          </a:p>
          <a:p>
            <a:pPr marL="355600" indent="-343535">
              <a:lnSpc>
                <a:spcPct val="100000"/>
              </a:lnSpc>
              <a:buFont typeface="Arial"/>
              <a:buChar char="•"/>
              <a:tabLst>
                <a:tab pos="355600" algn="l"/>
                <a:tab pos="2154555" algn="l"/>
              </a:tabLst>
            </a:pPr>
            <a:r>
              <a:rPr sz="2400" dirty="0">
                <a:latin typeface="Arial"/>
                <a:cs typeface="Arial"/>
              </a:rPr>
              <a:t>Carries</a:t>
            </a:r>
            <a:r>
              <a:rPr sz="2400" spc="10" dirty="0">
                <a:latin typeface="Arial"/>
                <a:cs typeface="Arial"/>
              </a:rPr>
              <a:t> </a:t>
            </a:r>
            <a:r>
              <a:rPr sz="2400" spc="0" dirty="0">
                <a:latin typeface="Arial"/>
                <a:cs typeface="Arial"/>
              </a:rPr>
              <a:t>only	vo</a:t>
            </a:r>
            <a:r>
              <a:rPr sz="2400" spc="-10" dirty="0">
                <a:latin typeface="Arial"/>
                <a:cs typeface="Arial"/>
              </a:rPr>
              <a:t>i</a:t>
            </a:r>
            <a:r>
              <a:rPr sz="2400" spc="0" dirty="0">
                <a:latin typeface="Arial"/>
                <a:cs typeface="Arial"/>
              </a:rPr>
              <a:t>ce.</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AMPS was</a:t>
            </a:r>
            <a:r>
              <a:rPr sz="2400" spc="5" dirty="0">
                <a:latin typeface="Arial"/>
                <a:cs typeface="Arial"/>
              </a:rPr>
              <a:t> </a:t>
            </a:r>
            <a:r>
              <a:rPr sz="2400" spc="0" dirty="0">
                <a:latin typeface="Arial"/>
                <a:cs typeface="Arial"/>
              </a:rPr>
              <a:t>al</a:t>
            </a:r>
            <a:r>
              <a:rPr sz="2400" spc="-10" dirty="0">
                <a:latin typeface="Arial"/>
                <a:cs typeface="Arial"/>
              </a:rPr>
              <a:t>l</a:t>
            </a:r>
            <a:r>
              <a:rPr sz="2400" spc="0" dirty="0">
                <a:latin typeface="Arial"/>
                <a:cs typeface="Arial"/>
              </a:rPr>
              <a:t>ocated</a:t>
            </a:r>
            <a:r>
              <a:rPr sz="2400" spc="35" dirty="0">
                <a:latin typeface="Arial"/>
                <a:cs typeface="Arial"/>
              </a:rPr>
              <a:t> </a:t>
            </a:r>
            <a:r>
              <a:rPr sz="2400" spc="0" dirty="0">
                <a:latin typeface="Arial"/>
                <a:cs typeface="Arial"/>
              </a:rPr>
              <a:t>bandw</a:t>
            </a:r>
            <a:r>
              <a:rPr sz="2400" spc="-10" dirty="0">
                <a:latin typeface="Arial"/>
                <a:cs typeface="Arial"/>
              </a:rPr>
              <a:t>i</a:t>
            </a:r>
            <a:r>
              <a:rPr sz="2400" spc="0" dirty="0">
                <a:latin typeface="Arial"/>
                <a:cs typeface="Arial"/>
              </a:rPr>
              <a:t>dth</a:t>
            </a:r>
            <a:r>
              <a:rPr sz="2400" spc="30" dirty="0">
                <a:latin typeface="Arial"/>
                <a:cs typeface="Arial"/>
              </a:rPr>
              <a:t> </a:t>
            </a:r>
            <a:r>
              <a:rPr sz="2400" spc="0" dirty="0">
                <a:latin typeface="Arial"/>
                <a:cs typeface="Arial"/>
              </a:rPr>
              <a:t>in</a:t>
            </a:r>
            <a:r>
              <a:rPr sz="2400" spc="-25" dirty="0">
                <a:latin typeface="Arial"/>
                <a:cs typeface="Arial"/>
              </a:rPr>
              <a:t> </a:t>
            </a:r>
            <a:r>
              <a:rPr sz="2400" spc="0" dirty="0">
                <a:latin typeface="Arial"/>
                <a:cs typeface="Arial"/>
              </a:rPr>
              <a:t>80</a:t>
            </a:r>
            <a:r>
              <a:rPr sz="2400" spc="-5" dirty="0">
                <a:latin typeface="Arial"/>
                <a:cs typeface="Arial"/>
              </a:rPr>
              <a:t>0</a:t>
            </a:r>
            <a:r>
              <a:rPr sz="2400" spc="0" dirty="0">
                <a:latin typeface="Arial"/>
                <a:cs typeface="Arial"/>
              </a:rPr>
              <a:t>MHz</a:t>
            </a:r>
            <a:r>
              <a:rPr sz="2400" spc="15" dirty="0">
                <a:latin typeface="Arial"/>
                <a:cs typeface="Arial"/>
              </a:rPr>
              <a:t> </a:t>
            </a:r>
            <a:r>
              <a:rPr sz="2400" spc="0" dirty="0">
                <a:latin typeface="Arial"/>
                <a:cs typeface="Arial"/>
              </a:rPr>
              <a:t>by FCC</a:t>
            </a:r>
            <a:endParaRPr sz="2400">
              <a:latin typeface="Arial"/>
              <a:cs typeface="Arial"/>
            </a:endParaRPr>
          </a:p>
          <a:p>
            <a:pPr>
              <a:lnSpc>
                <a:spcPts val="550"/>
              </a:lnSpc>
              <a:spcBef>
                <a:spcPts val="23"/>
              </a:spcBef>
              <a:buFont typeface="Arial"/>
              <a:buChar char="•"/>
            </a:pPr>
            <a:endParaRPr sz="550"/>
          </a:p>
          <a:p>
            <a:pPr marL="355600" marR="1459865" indent="-343535">
              <a:lnSpc>
                <a:spcPct val="100099"/>
              </a:lnSpc>
              <a:buFont typeface="Arial"/>
              <a:buChar char="•"/>
              <a:tabLst>
                <a:tab pos="355600" algn="l"/>
              </a:tabLst>
            </a:pPr>
            <a:r>
              <a:rPr sz="2400" dirty="0">
                <a:latin typeface="Arial"/>
                <a:cs typeface="Arial"/>
              </a:rPr>
              <a:t>Each cellu</a:t>
            </a:r>
            <a:r>
              <a:rPr sz="2400" spc="-10" dirty="0">
                <a:latin typeface="Arial"/>
                <a:cs typeface="Arial"/>
              </a:rPr>
              <a:t>l</a:t>
            </a:r>
            <a:r>
              <a:rPr sz="2400" spc="0" dirty="0">
                <a:latin typeface="Arial"/>
                <a:cs typeface="Arial"/>
              </a:rPr>
              <a:t>ar</a:t>
            </a:r>
            <a:r>
              <a:rPr sz="2400" spc="40" dirty="0">
                <a:latin typeface="Arial"/>
                <a:cs typeface="Arial"/>
              </a:rPr>
              <a:t> </a:t>
            </a:r>
            <a:r>
              <a:rPr sz="2400" spc="0" dirty="0">
                <a:latin typeface="Arial"/>
                <a:cs typeface="Arial"/>
              </a:rPr>
              <a:t>telephone</a:t>
            </a:r>
            <a:r>
              <a:rPr sz="2400" spc="35" dirty="0">
                <a:latin typeface="Arial"/>
                <a:cs typeface="Arial"/>
              </a:rPr>
              <a:t> </a:t>
            </a:r>
            <a:r>
              <a:rPr sz="2400" spc="0" dirty="0">
                <a:latin typeface="Arial"/>
                <a:cs typeface="Arial"/>
              </a:rPr>
              <a:t>incl</a:t>
            </a:r>
            <a:r>
              <a:rPr sz="2400" spc="-10" dirty="0">
                <a:latin typeface="Arial"/>
                <a:cs typeface="Arial"/>
              </a:rPr>
              <a:t>u</a:t>
            </a:r>
            <a:r>
              <a:rPr sz="2400" spc="0" dirty="0">
                <a:latin typeface="Arial"/>
                <a:cs typeface="Arial"/>
              </a:rPr>
              <a:t>des</a:t>
            </a:r>
            <a:r>
              <a:rPr sz="2400" spc="25" dirty="0">
                <a:latin typeface="Arial"/>
                <a:cs typeface="Arial"/>
              </a:rPr>
              <a:t> </a:t>
            </a:r>
            <a:r>
              <a:rPr sz="2400" spc="0" dirty="0">
                <a:latin typeface="Arial"/>
                <a:cs typeface="Arial"/>
              </a:rPr>
              <a:t>a Nu</a:t>
            </a:r>
            <a:r>
              <a:rPr sz="2400" spc="5" dirty="0">
                <a:latin typeface="Arial"/>
                <a:cs typeface="Arial"/>
              </a:rPr>
              <a:t>m</a:t>
            </a:r>
            <a:r>
              <a:rPr sz="2400" spc="0" dirty="0">
                <a:latin typeface="Arial"/>
                <a:cs typeface="Arial"/>
              </a:rPr>
              <a:t>eric Assignment</a:t>
            </a:r>
            <a:r>
              <a:rPr sz="2400" spc="20" dirty="0">
                <a:latin typeface="Arial"/>
                <a:cs typeface="Arial"/>
              </a:rPr>
              <a:t> </a:t>
            </a:r>
            <a:r>
              <a:rPr sz="2400" spc="0" dirty="0">
                <a:latin typeface="Arial"/>
                <a:cs typeface="Arial"/>
              </a:rPr>
              <a:t>Module</a:t>
            </a:r>
            <a:r>
              <a:rPr sz="2400" spc="20" dirty="0">
                <a:latin typeface="Arial"/>
                <a:cs typeface="Arial"/>
              </a:rPr>
              <a:t> </a:t>
            </a:r>
            <a:r>
              <a:rPr sz="2400" spc="0" dirty="0">
                <a:latin typeface="Arial"/>
                <a:cs typeface="Arial"/>
              </a:rPr>
              <a:t>(NAM) in ROM</a:t>
            </a:r>
            <a:endParaRPr sz="2400">
              <a:latin typeface="Arial"/>
              <a:cs typeface="Arial"/>
            </a:endParaRPr>
          </a:p>
          <a:p>
            <a:pPr>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Telephone</a:t>
            </a:r>
            <a:r>
              <a:rPr sz="2400" spc="30" dirty="0">
                <a:latin typeface="Arial"/>
                <a:cs typeface="Arial"/>
              </a:rPr>
              <a:t> </a:t>
            </a:r>
            <a:r>
              <a:rPr sz="2400" spc="0" dirty="0">
                <a:latin typeface="Arial"/>
                <a:cs typeface="Arial"/>
              </a:rPr>
              <a:t>number</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Serial</a:t>
            </a:r>
            <a:r>
              <a:rPr sz="2400" spc="15" dirty="0">
                <a:latin typeface="Arial"/>
                <a:cs typeface="Arial"/>
              </a:rPr>
              <a:t> </a:t>
            </a:r>
            <a:r>
              <a:rPr sz="2400" spc="0" dirty="0">
                <a:latin typeface="Arial"/>
                <a:cs typeface="Arial"/>
              </a:rPr>
              <a:t>number</a:t>
            </a:r>
            <a:r>
              <a:rPr sz="2400" spc="5" dirty="0">
                <a:latin typeface="Arial"/>
                <a:cs typeface="Arial"/>
              </a:rPr>
              <a:t> </a:t>
            </a:r>
            <a:r>
              <a:rPr sz="2400" spc="0" dirty="0">
                <a:latin typeface="Arial"/>
                <a:cs typeface="Arial"/>
              </a:rPr>
              <a:t>of the un</a:t>
            </a:r>
            <a:r>
              <a:rPr sz="2400" spc="-10" dirty="0">
                <a:latin typeface="Arial"/>
                <a:cs typeface="Arial"/>
              </a:rPr>
              <a:t>i</a:t>
            </a:r>
            <a:r>
              <a:rPr sz="2400" spc="0" dirty="0">
                <a:latin typeface="Arial"/>
                <a:cs typeface="Arial"/>
              </a:rPr>
              <a:t>t</a:t>
            </a:r>
            <a:endParaRPr sz="2400">
              <a:latin typeface="Arial"/>
              <a:cs typeface="Arial"/>
            </a:endParaRPr>
          </a:p>
          <a:p>
            <a:pPr lvl="1">
              <a:lnSpc>
                <a:spcPts val="550"/>
              </a:lnSpc>
              <a:spcBef>
                <a:spcPts val="29"/>
              </a:spcBef>
              <a:buFont typeface="Arial"/>
              <a:buChar char="–"/>
            </a:pPr>
            <a:endParaRPr sz="550"/>
          </a:p>
          <a:p>
            <a:pPr marL="756285" lvl="1" indent="-287020">
              <a:lnSpc>
                <a:spcPts val="2855"/>
              </a:lnSpc>
              <a:buFont typeface="Arial"/>
              <a:buChar char="–"/>
              <a:tabLst>
                <a:tab pos="756285" algn="l"/>
              </a:tabLst>
            </a:pPr>
            <a:r>
              <a:rPr sz="2400" spc="0" dirty="0">
                <a:latin typeface="Arial"/>
                <a:cs typeface="Arial"/>
              </a:rPr>
              <a:t>When phone</a:t>
            </a:r>
            <a:r>
              <a:rPr sz="2400" spc="20" dirty="0">
                <a:latin typeface="Arial"/>
                <a:cs typeface="Arial"/>
              </a:rPr>
              <a:t> </a:t>
            </a:r>
            <a:r>
              <a:rPr sz="2400" spc="0" dirty="0">
                <a:latin typeface="Arial"/>
                <a:cs typeface="Arial"/>
              </a:rPr>
              <a:t>is turned on</a:t>
            </a:r>
            <a:r>
              <a:rPr sz="2400" spc="5" dirty="0">
                <a:latin typeface="Arial"/>
                <a:cs typeface="Arial"/>
              </a:rPr>
              <a:t> </a:t>
            </a:r>
            <a:r>
              <a:rPr sz="2400" spc="0" dirty="0">
                <a:latin typeface="Arial"/>
                <a:cs typeface="Arial"/>
              </a:rPr>
              <a:t>this</a:t>
            </a:r>
            <a:r>
              <a:rPr sz="2400" spc="-10" dirty="0">
                <a:latin typeface="Arial"/>
                <a:cs typeface="Arial"/>
              </a:rPr>
              <a:t> </a:t>
            </a:r>
            <a:r>
              <a:rPr sz="2400" spc="0" dirty="0">
                <a:latin typeface="Arial"/>
                <a:cs typeface="Arial"/>
              </a:rPr>
              <a:t>info. is sent to MTSO</a:t>
            </a:r>
            <a:endParaRPr sz="2400">
              <a:latin typeface="Arial"/>
              <a:cs typeface="Arial"/>
            </a:endParaRPr>
          </a:p>
        </p:txBody>
      </p:sp>
      <p:sp>
        <p:nvSpPr>
          <p:cNvPr id="6" name="Footer Placeholder 5">
            <a:extLst>
              <a:ext uri="{FF2B5EF4-FFF2-40B4-BE49-F238E27FC236}">
                <a16:creationId xmlns:a16="http://schemas.microsoft.com/office/drawing/2014/main" id="{37EE0CC8-CB81-4517-95F3-2795310C89A4}"/>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E9B14A39-E02C-4BFF-8D5C-04C5C94126C9}"/>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19</a:t>
            </a:fld>
            <a:endParaRPr lang="en-US" sz="1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6248400" cy="543924"/>
          </a:xfrm>
        </p:spPr>
        <p:txBody>
          <a:bodyPr/>
          <a:lstStyle/>
          <a:p>
            <a:r>
              <a:rPr lang="en-US" dirty="0"/>
              <a:t>Mobile phone Generations</a:t>
            </a:r>
          </a:p>
        </p:txBody>
      </p:sp>
      <p:pic>
        <p:nvPicPr>
          <p:cNvPr id="6" name="Picture 5"/>
          <p:cNvPicPr>
            <a:picLocks noChangeAspect="1"/>
          </p:cNvPicPr>
          <p:nvPr/>
        </p:nvPicPr>
        <p:blipFill rotWithShape="1">
          <a:blip r:embed="rId3"/>
          <a:srcRect l="833"/>
          <a:stretch/>
        </p:blipFill>
        <p:spPr>
          <a:xfrm>
            <a:off x="0" y="1438274"/>
            <a:ext cx="9144000" cy="5191125"/>
          </a:xfrm>
          <a:prstGeom prst="rect">
            <a:avLst/>
          </a:prstGeom>
        </p:spPr>
      </p:pic>
      <p:sp>
        <p:nvSpPr>
          <p:cNvPr id="5" name="Footer Placeholder 4">
            <a:extLst>
              <a:ext uri="{FF2B5EF4-FFF2-40B4-BE49-F238E27FC236}">
                <a16:creationId xmlns:a16="http://schemas.microsoft.com/office/drawing/2014/main" id="{008D84A1-9EF8-4408-92A9-57F1A2D668E0}"/>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76C91D89-D3A4-4606-9A72-6E3290D03A75}"/>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a:t>
            </a:fld>
            <a:endParaRPr lang="en-US" sz="1400">
              <a:latin typeface="Times New Roman"/>
              <a:cs typeface="Times New Roman"/>
            </a:endParaRPr>
          </a:p>
        </p:txBody>
      </p:sp>
    </p:spTree>
    <p:extLst>
      <p:ext uri="{BB962C8B-B14F-4D97-AF65-F5344CB8AC3E}">
        <p14:creationId xmlns:p14="http://schemas.microsoft.com/office/powerpoint/2010/main" val="367874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7261" y="742441"/>
            <a:ext cx="4190365" cy="544195"/>
          </a:xfrm>
          <a:prstGeom prst="rect">
            <a:avLst/>
          </a:prstGeom>
        </p:spPr>
        <p:txBody>
          <a:bodyPr vert="horz" wrap="square" lIns="0" tIns="0" rIns="0" bIns="0" rtlCol="0">
            <a:noAutofit/>
          </a:bodyPr>
          <a:lstStyle/>
          <a:p>
            <a:pPr marL="12700">
              <a:lnSpc>
                <a:spcPts val="4285"/>
              </a:lnSpc>
              <a:tabLst>
                <a:tab pos="749935" algn="l"/>
              </a:tabLst>
            </a:pPr>
            <a:r>
              <a:rPr sz="3600" dirty="0">
                <a:solidFill>
                  <a:srgbClr val="116B8F"/>
                </a:solidFill>
                <a:latin typeface="Arial"/>
                <a:cs typeface="Arial"/>
              </a:rPr>
              <a:t>2G	Cellu</a:t>
            </a:r>
            <a:r>
              <a:rPr sz="3600" spc="10" dirty="0">
                <a:solidFill>
                  <a:srgbClr val="116B8F"/>
                </a:solidFill>
                <a:latin typeface="Arial"/>
                <a:cs typeface="Arial"/>
              </a:rPr>
              <a:t>l</a:t>
            </a:r>
            <a:r>
              <a:rPr sz="3600" spc="0" dirty="0">
                <a:solidFill>
                  <a:srgbClr val="116B8F"/>
                </a:solidFill>
                <a:latin typeface="Arial"/>
                <a:cs typeface="Arial"/>
              </a:rPr>
              <a:t>ar</a:t>
            </a:r>
            <a:r>
              <a:rPr sz="3600" spc="-30" dirty="0">
                <a:solidFill>
                  <a:srgbClr val="116B8F"/>
                </a:solidFill>
                <a:latin typeface="Arial"/>
                <a:cs typeface="Arial"/>
              </a:rPr>
              <a:t> </a:t>
            </a:r>
            <a:r>
              <a:rPr sz="3600" spc="0" dirty="0">
                <a:solidFill>
                  <a:srgbClr val="116B8F"/>
                </a:solidFill>
                <a:latin typeface="Arial"/>
                <a:cs typeface="Arial"/>
              </a:rPr>
              <a:t>Systems</a:t>
            </a:r>
            <a:endParaRPr sz="3600">
              <a:latin typeface="Arial"/>
              <a:cs typeface="Arial"/>
            </a:endParaRPr>
          </a:p>
        </p:txBody>
      </p:sp>
      <p:sp>
        <p:nvSpPr>
          <p:cNvPr id="3" name="object 3"/>
          <p:cNvSpPr txBox="1"/>
          <p:nvPr/>
        </p:nvSpPr>
        <p:spPr>
          <a:xfrm>
            <a:off x="764540" y="1601978"/>
            <a:ext cx="7696834" cy="431419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Key improvements</a:t>
            </a:r>
            <a:r>
              <a:rPr sz="2400" spc="15" dirty="0">
                <a:latin typeface="Arial"/>
                <a:cs typeface="Arial"/>
              </a:rPr>
              <a:t> </a:t>
            </a:r>
            <a:r>
              <a:rPr sz="2400" spc="0" dirty="0">
                <a:latin typeface="Arial"/>
                <a:cs typeface="Arial"/>
              </a:rPr>
              <a:t>over</a:t>
            </a:r>
            <a:r>
              <a:rPr sz="2400" spc="-20" dirty="0">
                <a:latin typeface="Arial"/>
                <a:cs typeface="Arial"/>
              </a:rPr>
              <a:t> </a:t>
            </a:r>
            <a:r>
              <a:rPr sz="2400" spc="-5" dirty="0">
                <a:latin typeface="Arial"/>
                <a:cs typeface="Arial"/>
              </a:rPr>
              <a:t>1</a:t>
            </a:r>
            <a:r>
              <a:rPr sz="2400" spc="0" dirty="0">
                <a:latin typeface="Arial"/>
                <a:cs typeface="Arial"/>
              </a:rPr>
              <a:t>G</a:t>
            </a:r>
            <a:endParaRPr sz="2400">
              <a:latin typeface="Arial"/>
              <a:cs typeface="Arial"/>
            </a:endParaRPr>
          </a:p>
          <a:p>
            <a:pPr marL="756285" lvl="1" indent="-287020">
              <a:lnSpc>
                <a:spcPct val="100000"/>
              </a:lnSpc>
              <a:spcBef>
                <a:spcPts val="290"/>
              </a:spcBef>
              <a:buFont typeface="Arial"/>
              <a:buChar char="–"/>
              <a:tabLst>
                <a:tab pos="756285" algn="l"/>
              </a:tabLst>
            </a:pPr>
            <a:r>
              <a:rPr sz="2400" spc="0" dirty="0">
                <a:latin typeface="Arial"/>
                <a:cs typeface="Arial"/>
              </a:rPr>
              <a:t>D</a:t>
            </a:r>
            <a:r>
              <a:rPr sz="2400" spc="-10" dirty="0">
                <a:latin typeface="Arial"/>
                <a:cs typeface="Arial"/>
              </a:rPr>
              <a:t>i</a:t>
            </a:r>
            <a:r>
              <a:rPr sz="2400" spc="0" dirty="0">
                <a:latin typeface="Arial"/>
                <a:cs typeface="Arial"/>
              </a:rPr>
              <a:t>gital</a:t>
            </a:r>
            <a:r>
              <a:rPr sz="2400" spc="15" dirty="0">
                <a:latin typeface="Arial"/>
                <a:cs typeface="Arial"/>
              </a:rPr>
              <a:t> </a:t>
            </a:r>
            <a:r>
              <a:rPr sz="2400" spc="0" dirty="0">
                <a:latin typeface="Arial"/>
                <a:cs typeface="Arial"/>
              </a:rPr>
              <a:t>traffic</a:t>
            </a:r>
            <a:r>
              <a:rPr sz="2400" spc="-20" dirty="0">
                <a:latin typeface="Arial"/>
                <a:cs typeface="Arial"/>
              </a:rPr>
              <a:t> </a:t>
            </a:r>
            <a:r>
              <a:rPr sz="2400" spc="0" dirty="0">
                <a:latin typeface="Arial"/>
                <a:cs typeface="Arial"/>
              </a:rPr>
              <a:t>channe</a:t>
            </a:r>
            <a:r>
              <a:rPr sz="2400" spc="-10" dirty="0">
                <a:latin typeface="Arial"/>
                <a:cs typeface="Arial"/>
              </a:rPr>
              <a:t>l</a:t>
            </a:r>
            <a:r>
              <a:rPr sz="2400" spc="0" dirty="0">
                <a:latin typeface="Arial"/>
                <a:cs typeface="Arial"/>
              </a:rPr>
              <a:t>s</a:t>
            </a:r>
            <a:endParaRPr sz="2400">
              <a:latin typeface="Arial"/>
              <a:cs typeface="Arial"/>
            </a:endParaRPr>
          </a:p>
          <a:p>
            <a:pPr marL="1155700" lvl="2" indent="-228600">
              <a:lnSpc>
                <a:spcPct val="100000"/>
              </a:lnSpc>
              <a:spcBef>
                <a:spcPts val="285"/>
              </a:spcBef>
              <a:buFont typeface="Arial"/>
              <a:buChar char="•"/>
              <a:tabLst>
                <a:tab pos="1155700" algn="l"/>
              </a:tabLst>
            </a:pPr>
            <a:r>
              <a:rPr sz="2400" spc="0" dirty="0">
                <a:latin typeface="Arial"/>
                <a:cs typeface="Arial"/>
              </a:rPr>
              <a:t>Read</a:t>
            </a:r>
            <a:r>
              <a:rPr sz="2400" spc="-10" dirty="0">
                <a:latin typeface="Arial"/>
                <a:cs typeface="Arial"/>
              </a:rPr>
              <a:t>i</a:t>
            </a:r>
            <a:r>
              <a:rPr sz="2400" spc="0" dirty="0">
                <a:latin typeface="Arial"/>
                <a:cs typeface="Arial"/>
              </a:rPr>
              <a:t>ly</a:t>
            </a:r>
            <a:r>
              <a:rPr sz="2400" spc="35" dirty="0">
                <a:latin typeface="Arial"/>
                <a:cs typeface="Arial"/>
              </a:rPr>
              <a:t> </a:t>
            </a:r>
            <a:r>
              <a:rPr sz="2400" spc="0" dirty="0">
                <a:latin typeface="Arial"/>
                <a:cs typeface="Arial"/>
              </a:rPr>
              <a:t>support</a:t>
            </a:r>
            <a:r>
              <a:rPr sz="2400" spc="5" dirty="0">
                <a:latin typeface="Arial"/>
                <a:cs typeface="Arial"/>
              </a:rPr>
              <a:t> </a:t>
            </a:r>
            <a:r>
              <a:rPr sz="2400" spc="0" dirty="0">
                <a:latin typeface="Arial"/>
                <a:cs typeface="Arial"/>
              </a:rPr>
              <a:t>dig</a:t>
            </a:r>
            <a:r>
              <a:rPr sz="2400" spc="-10" dirty="0">
                <a:latin typeface="Arial"/>
                <a:cs typeface="Arial"/>
              </a:rPr>
              <a:t>i</a:t>
            </a:r>
            <a:r>
              <a:rPr sz="2400" spc="0" dirty="0">
                <a:latin typeface="Arial"/>
                <a:cs typeface="Arial"/>
              </a:rPr>
              <a:t>tal</a:t>
            </a:r>
            <a:r>
              <a:rPr sz="2400" spc="25" dirty="0">
                <a:latin typeface="Arial"/>
                <a:cs typeface="Arial"/>
              </a:rPr>
              <a:t> </a:t>
            </a:r>
            <a:r>
              <a:rPr sz="2400" spc="0" dirty="0">
                <a:latin typeface="Arial"/>
                <a:cs typeface="Arial"/>
              </a:rPr>
              <a:t>data</a:t>
            </a:r>
            <a:endParaRPr sz="2400">
              <a:latin typeface="Arial"/>
              <a:cs typeface="Arial"/>
            </a:endParaRPr>
          </a:p>
          <a:p>
            <a:pPr marL="1155700" lvl="2" indent="-228600">
              <a:lnSpc>
                <a:spcPct val="100000"/>
              </a:lnSpc>
              <a:spcBef>
                <a:spcPts val="285"/>
              </a:spcBef>
              <a:buFont typeface="Arial"/>
              <a:buChar char="•"/>
              <a:tabLst>
                <a:tab pos="1155700" algn="l"/>
              </a:tabLst>
            </a:pPr>
            <a:r>
              <a:rPr sz="2400" spc="0" dirty="0">
                <a:latin typeface="Arial"/>
                <a:cs typeface="Arial"/>
              </a:rPr>
              <a:t>Vo</a:t>
            </a:r>
            <a:r>
              <a:rPr sz="2400" spc="-10" dirty="0">
                <a:latin typeface="Arial"/>
                <a:cs typeface="Arial"/>
              </a:rPr>
              <a:t>i</a:t>
            </a:r>
            <a:r>
              <a:rPr sz="2400" spc="0" dirty="0">
                <a:latin typeface="Arial"/>
                <a:cs typeface="Arial"/>
              </a:rPr>
              <a:t>ce</a:t>
            </a:r>
            <a:r>
              <a:rPr sz="2400" spc="15" dirty="0">
                <a:latin typeface="Arial"/>
                <a:cs typeface="Arial"/>
              </a:rPr>
              <a:t> </a:t>
            </a:r>
            <a:r>
              <a:rPr sz="2400" spc="0" dirty="0">
                <a:latin typeface="Arial"/>
                <a:cs typeface="Arial"/>
              </a:rPr>
              <a:t>is encoded</a:t>
            </a:r>
            <a:r>
              <a:rPr sz="2400" spc="3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dig</a:t>
            </a:r>
            <a:r>
              <a:rPr sz="2400" spc="-10" dirty="0">
                <a:latin typeface="Arial"/>
                <a:cs typeface="Arial"/>
              </a:rPr>
              <a:t>i</a:t>
            </a:r>
            <a:r>
              <a:rPr sz="2400" spc="0" dirty="0">
                <a:latin typeface="Arial"/>
                <a:cs typeface="Arial"/>
              </a:rPr>
              <a:t>tal</a:t>
            </a:r>
            <a:r>
              <a:rPr sz="2400" spc="25" dirty="0">
                <a:latin typeface="Arial"/>
                <a:cs typeface="Arial"/>
              </a:rPr>
              <a:t> </a:t>
            </a:r>
            <a:r>
              <a:rPr sz="2400" spc="0" dirty="0">
                <a:latin typeface="Arial"/>
                <a:cs typeface="Arial"/>
              </a:rPr>
              <a:t>fo</a:t>
            </a:r>
            <a:r>
              <a:rPr sz="2400" spc="5" dirty="0">
                <a:latin typeface="Arial"/>
                <a:cs typeface="Arial"/>
              </a:rPr>
              <a:t>r</a:t>
            </a:r>
            <a:r>
              <a:rPr sz="2400" spc="0" dirty="0">
                <a:latin typeface="Arial"/>
                <a:cs typeface="Arial"/>
              </a:rPr>
              <a:t>m</a:t>
            </a:r>
            <a:endParaRPr sz="2400">
              <a:latin typeface="Arial"/>
              <a:cs typeface="Arial"/>
            </a:endParaRPr>
          </a:p>
          <a:p>
            <a:pPr marL="756285" lvl="1" indent="-287020">
              <a:lnSpc>
                <a:spcPct val="100000"/>
              </a:lnSpc>
              <a:spcBef>
                <a:spcPts val="285"/>
              </a:spcBef>
              <a:buFont typeface="Arial"/>
              <a:buChar char="–"/>
              <a:tabLst>
                <a:tab pos="756285" algn="l"/>
              </a:tabLst>
            </a:pPr>
            <a:r>
              <a:rPr sz="2400" spc="0" dirty="0">
                <a:latin typeface="Arial"/>
                <a:cs typeface="Arial"/>
              </a:rPr>
              <a:t>Encryption</a:t>
            </a:r>
            <a:endParaRPr sz="2400">
              <a:latin typeface="Arial"/>
              <a:cs typeface="Arial"/>
            </a:endParaRPr>
          </a:p>
          <a:p>
            <a:pPr marL="1155700" lvl="2" indent="-228600">
              <a:lnSpc>
                <a:spcPct val="100000"/>
              </a:lnSpc>
              <a:spcBef>
                <a:spcPts val="290"/>
              </a:spcBef>
              <a:buFont typeface="Arial"/>
              <a:buChar char="•"/>
              <a:tabLst>
                <a:tab pos="1155700" algn="l"/>
              </a:tabLst>
            </a:pPr>
            <a:r>
              <a:rPr sz="2400" spc="0" dirty="0">
                <a:latin typeface="Arial"/>
                <a:cs typeface="Arial"/>
              </a:rPr>
              <a:t>Encryption</a:t>
            </a:r>
            <a:r>
              <a:rPr sz="2400" spc="10" dirty="0">
                <a:latin typeface="Arial"/>
                <a:cs typeface="Arial"/>
              </a:rPr>
              <a:t> </a:t>
            </a:r>
            <a:r>
              <a:rPr sz="2400" spc="0" dirty="0">
                <a:latin typeface="Arial"/>
                <a:cs typeface="Arial"/>
              </a:rPr>
              <a:t>of a</a:t>
            </a:r>
            <a:r>
              <a:rPr sz="2400" spc="-15" dirty="0">
                <a:latin typeface="Arial"/>
                <a:cs typeface="Arial"/>
              </a:rPr>
              <a:t>l</a:t>
            </a:r>
            <a:r>
              <a:rPr sz="2400" spc="0" dirty="0">
                <a:latin typeface="Arial"/>
                <a:cs typeface="Arial"/>
              </a:rPr>
              <a:t>l</a:t>
            </a:r>
            <a:r>
              <a:rPr sz="2400" spc="5" dirty="0">
                <a:latin typeface="Arial"/>
                <a:cs typeface="Arial"/>
              </a:rPr>
              <a:t> </a:t>
            </a:r>
            <a:r>
              <a:rPr sz="2400" spc="0" dirty="0">
                <a:latin typeface="Arial"/>
                <a:cs typeface="Arial"/>
              </a:rPr>
              <a:t>traffic</a:t>
            </a:r>
            <a:r>
              <a:rPr sz="2400" spc="-20" dirty="0">
                <a:latin typeface="Arial"/>
                <a:cs typeface="Arial"/>
              </a:rPr>
              <a:t> </a:t>
            </a:r>
            <a:r>
              <a:rPr sz="2400" spc="0" dirty="0">
                <a:latin typeface="Arial"/>
                <a:cs typeface="Arial"/>
              </a:rPr>
              <a:t>to prevent eavesdropping</a:t>
            </a:r>
            <a:endParaRPr sz="2400">
              <a:latin typeface="Arial"/>
              <a:cs typeface="Arial"/>
            </a:endParaRPr>
          </a:p>
          <a:p>
            <a:pPr marL="756285" lvl="1" indent="-287020">
              <a:lnSpc>
                <a:spcPct val="100000"/>
              </a:lnSpc>
              <a:spcBef>
                <a:spcPts val="285"/>
              </a:spcBef>
              <a:buFont typeface="Arial"/>
              <a:buChar char="–"/>
              <a:tabLst>
                <a:tab pos="756285" algn="l"/>
              </a:tabLst>
            </a:pPr>
            <a:r>
              <a:rPr sz="2400" spc="0" dirty="0">
                <a:latin typeface="Arial"/>
                <a:cs typeface="Arial"/>
              </a:rPr>
              <a:t>Error detec</a:t>
            </a:r>
            <a:r>
              <a:rPr sz="2400" spc="5" dirty="0">
                <a:latin typeface="Arial"/>
                <a:cs typeface="Arial"/>
              </a:rPr>
              <a:t>t</a:t>
            </a:r>
            <a:r>
              <a:rPr sz="2400" spc="0" dirty="0">
                <a:latin typeface="Arial"/>
                <a:cs typeface="Arial"/>
              </a:rPr>
              <a:t>ion</a:t>
            </a:r>
            <a:r>
              <a:rPr sz="2400" spc="5" dirty="0">
                <a:latin typeface="Arial"/>
                <a:cs typeface="Arial"/>
              </a:rPr>
              <a:t> </a:t>
            </a:r>
            <a:r>
              <a:rPr sz="2400" spc="0" dirty="0">
                <a:latin typeface="Arial"/>
                <a:cs typeface="Arial"/>
              </a:rPr>
              <a:t>and co</a:t>
            </a:r>
            <a:r>
              <a:rPr sz="2400" spc="5" dirty="0">
                <a:latin typeface="Arial"/>
                <a:cs typeface="Arial"/>
              </a:rPr>
              <a:t>r</a:t>
            </a:r>
            <a:r>
              <a:rPr sz="2400" spc="0" dirty="0">
                <a:latin typeface="Arial"/>
                <a:cs typeface="Arial"/>
              </a:rPr>
              <a:t>rection</a:t>
            </a:r>
            <a:endParaRPr sz="2400">
              <a:latin typeface="Arial"/>
              <a:cs typeface="Arial"/>
            </a:endParaRPr>
          </a:p>
          <a:p>
            <a:pPr marL="1155700" lvl="2" indent="-228600">
              <a:lnSpc>
                <a:spcPct val="100000"/>
              </a:lnSpc>
              <a:spcBef>
                <a:spcPts val="285"/>
              </a:spcBef>
              <a:buFont typeface="Arial"/>
              <a:buChar char="•"/>
              <a:tabLst>
                <a:tab pos="1155700" algn="l"/>
              </a:tabLst>
            </a:pPr>
            <a:r>
              <a:rPr sz="2400" spc="0" dirty="0">
                <a:latin typeface="Arial"/>
                <a:cs typeface="Arial"/>
              </a:rPr>
              <a:t>Results</a:t>
            </a:r>
            <a:r>
              <a:rPr sz="2400" spc="15" dirty="0">
                <a:latin typeface="Arial"/>
                <a:cs typeface="Arial"/>
              </a:rPr>
              <a:t> </a:t>
            </a:r>
            <a:r>
              <a:rPr sz="2400" spc="0" dirty="0">
                <a:latin typeface="Arial"/>
                <a:cs typeface="Arial"/>
              </a:rPr>
              <a:t>in bet</a:t>
            </a:r>
            <a:r>
              <a:rPr sz="2400" spc="5" dirty="0">
                <a:latin typeface="Arial"/>
                <a:cs typeface="Arial"/>
              </a:rPr>
              <a:t>t</a:t>
            </a:r>
            <a:r>
              <a:rPr sz="2400" spc="0" dirty="0">
                <a:latin typeface="Arial"/>
                <a:cs typeface="Arial"/>
              </a:rPr>
              <a:t>er voice</a:t>
            </a:r>
            <a:r>
              <a:rPr sz="2400" spc="10" dirty="0">
                <a:latin typeface="Arial"/>
                <a:cs typeface="Arial"/>
              </a:rPr>
              <a:t> </a:t>
            </a:r>
            <a:r>
              <a:rPr sz="2400" spc="0" dirty="0">
                <a:latin typeface="Arial"/>
                <a:cs typeface="Arial"/>
              </a:rPr>
              <a:t>reception</a:t>
            </a:r>
            <a:endParaRPr sz="2400">
              <a:latin typeface="Arial"/>
              <a:cs typeface="Arial"/>
            </a:endParaRPr>
          </a:p>
          <a:p>
            <a:pPr marL="756285" lvl="1" indent="-287020">
              <a:lnSpc>
                <a:spcPct val="100000"/>
              </a:lnSpc>
              <a:spcBef>
                <a:spcPts val="285"/>
              </a:spcBef>
              <a:buFont typeface="Arial"/>
              <a:buChar char="–"/>
              <a:tabLst>
                <a:tab pos="756285" algn="l"/>
              </a:tabLst>
            </a:pPr>
            <a:r>
              <a:rPr sz="2400" spc="0" dirty="0">
                <a:latin typeface="Arial"/>
                <a:cs typeface="Arial"/>
              </a:rPr>
              <a:t>Channel</a:t>
            </a:r>
            <a:r>
              <a:rPr sz="2400" spc="30" dirty="0">
                <a:latin typeface="Arial"/>
                <a:cs typeface="Arial"/>
              </a:rPr>
              <a:t> </a:t>
            </a:r>
            <a:r>
              <a:rPr sz="2400" spc="0" dirty="0">
                <a:latin typeface="Arial"/>
                <a:cs typeface="Arial"/>
              </a:rPr>
              <a:t>access</a:t>
            </a:r>
            <a:endParaRPr sz="2400">
              <a:latin typeface="Arial"/>
              <a:cs typeface="Arial"/>
            </a:endParaRPr>
          </a:p>
          <a:p>
            <a:pPr marL="1155700" lvl="2" indent="-228600">
              <a:lnSpc>
                <a:spcPct val="100000"/>
              </a:lnSpc>
              <a:spcBef>
                <a:spcPts val="290"/>
              </a:spcBef>
              <a:buFont typeface="Arial"/>
              <a:buChar char="•"/>
              <a:tabLst>
                <a:tab pos="1155700" algn="l"/>
              </a:tabLst>
            </a:pPr>
            <a:r>
              <a:rPr sz="2400" spc="0" dirty="0">
                <a:latin typeface="Arial"/>
                <a:cs typeface="Arial"/>
              </a:rPr>
              <a:t>Each channel</a:t>
            </a:r>
            <a:r>
              <a:rPr sz="2400" spc="25" dirty="0">
                <a:latin typeface="Arial"/>
                <a:cs typeface="Arial"/>
              </a:rPr>
              <a:t> </a:t>
            </a:r>
            <a:r>
              <a:rPr sz="2400" spc="0" dirty="0">
                <a:latin typeface="Arial"/>
                <a:cs typeface="Arial"/>
              </a:rPr>
              <a:t>is dynamica</a:t>
            </a:r>
            <a:r>
              <a:rPr sz="2400" spc="-10" dirty="0">
                <a:latin typeface="Arial"/>
                <a:cs typeface="Arial"/>
              </a:rPr>
              <a:t>l</a:t>
            </a:r>
            <a:r>
              <a:rPr sz="2400" spc="0" dirty="0">
                <a:latin typeface="Arial"/>
                <a:cs typeface="Arial"/>
              </a:rPr>
              <a:t>ly</a:t>
            </a:r>
            <a:r>
              <a:rPr sz="2400" spc="30" dirty="0">
                <a:latin typeface="Arial"/>
                <a:cs typeface="Arial"/>
              </a:rPr>
              <a:t> </a:t>
            </a:r>
            <a:r>
              <a:rPr sz="2400" spc="0" dirty="0">
                <a:latin typeface="Arial"/>
                <a:cs typeface="Arial"/>
              </a:rPr>
              <a:t>shared</a:t>
            </a:r>
            <a:r>
              <a:rPr sz="2400" spc="15" dirty="0">
                <a:latin typeface="Arial"/>
                <a:cs typeface="Arial"/>
              </a:rPr>
              <a:t> </a:t>
            </a:r>
            <a:r>
              <a:rPr sz="2400" spc="0" dirty="0">
                <a:latin typeface="Arial"/>
                <a:cs typeface="Arial"/>
              </a:rPr>
              <a:t>between</a:t>
            </a:r>
            <a:endParaRPr sz="2400">
              <a:latin typeface="Arial"/>
              <a:cs typeface="Arial"/>
            </a:endParaRPr>
          </a:p>
          <a:p>
            <a:pPr marL="1155700">
              <a:lnSpc>
                <a:spcPts val="2565"/>
              </a:lnSpc>
            </a:pPr>
            <a:r>
              <a:rPr sz="2400" dirty="0">
                <a:latin typeface="Arial"/>
                <a:cs typeface="Arial"/>
              </a:rPr>
              <a:t>users</a:t>
            </a:r>
            <a:endParaRPr sz="2400">
              <a:latin typeface="Arial"/>
              <a:cs typeface="Arial"/>
            </a:endParaRPr>
          </a:p>
        </p:txBody>
      </p:sp>
      <p:sp>
        <p:nvSpPr>
          <p:cNvPr id="7" name="Footer Placeholder 6">
            <a:extLst>
              <a:ext uri="{FF2B5EF4-FFF2-40B4-BE49-F238E27FC236}">
                <a16:creationId xmlns:a16="http://schemas.microsoft.com/office/drawing/2014/main" id="{4569FEB1-0A56-4F56-8F98-E8D52EBA6076}"/>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77C8950A-6BEC-476C-8B33-4A86D2531CE5}"/>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20</a:t>
            </a:fld>
            <a:endParaRPr lang="en-US" sz="14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7261" y="742441"/>
            <a:ext cx="4190365" cy="556895"/>
          </a:xfrm>
          <a:prstGeom prst="rect">
            <a:avLst/>
          </a:prstGeom>
        </p:spPr>
        <p:txBody>
          <a:bodyPr vert="horz" wrap="square" lIns="0" tIns="0" rIns="0" bIns="0" rtlCol="0">
            <a:noAutofit/>
          </a:bodyPr>
          <a:lstStyle/>
          <a:p>
            <a:pPr marL="12700">
              <a:lnSpc>
                <a:spcPct val="100000"/>
              </a:lnSpc>
              <a:tabLst>
                <a:tab pos="749935" algn="l"/>
              </a:tabLst>
            </a:pPr>
            <a:r>
              <a:rPr sz="3600" dirty="0">
                <a:solidFill>
                  <a:srgbClr val="116B8F"/>
                </a:solidFill>
                <a:latin typeface="Arial"/>
                <a:cs typeface="Arial"/>
              </a:rPr>
              <a:t>2G	Cellu</a:t>
            </a:r>
            <a:r>
              <a:rPr sz="3600" spc="10" dirty="0">
                <a:solidFill>
                  <a:srgbClr val="116B8F"/>
                </a:solidFill>
                <a:latin typeface="Arial"/>
                <a:cs typeface="Arial"/>
              </a:rPr>
              <a:t>l</a:t>
            </a:r>
            <a:r>
              <a:rPr sz="3600" spc="0" dirty="0">
                <a:solidFill>
                  <a:srgbClr val="116B8F"/>
                </a:solidFill>
                <a:latin typeface="Arial"/>
                <a:cs typeface="Arial"/>
              </a:rPr>
              <a:t>ar</a:t>
            </a:r>
            <a:r>
              <a:rPr sz="3600" spc="-30" dirty="0">
                <a:solidFill>
                  <a:srgbClr val="116B8F"/>
                </a:solidFill>
                <a:latin typeface="Arial"/>
                <a:cs typeface="Arial"/>
              </a:rPr>
              <a:t> </a:t>
            </a:r>
            <a:r>
              <a:rPr sz="3600" spc="0" dirty="0">
                <a:solidFill>
                  <a:srgbClr val="116B8F"/>
                </a:solidFill>
                <a:latin typeface="Arial"/>
                <a:cs typeface="Arial"/>
              </a:rPr>
              <a:t>Systems</a:t>
            </a:r>
            <a:endParaRPr sz="3600">
              <a:latin typeface="Arial"/>
              <a:cs typeface="Arial"/>
            </a:endParaRPr>
          </a:p>
        </p:txBody>
      </p:sp>
      <p:graphicFrame>
        <p:nvGraphicFramePr>
          <p:cNvPr id="3" name="object 3"/>
          <p:cNvGraphicFramePr>
            <a:graphicFrameLocks noGrp="1"/>
          </p:cNvGraphicFramePr>
          <p:nvPr/>
        </p:nvGraphicFramePr>
        <p:xfrm>
          <a:off x="671512" y="1585912"/>
          <a:ext cx="7772400" cy="420624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a:txBody>
                    <a:bodyPr/>
                    <a:lstStyle/>
                    <a:p>
                      <a:endParaRPr sz="36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0" algn="ctr">
                        <a:lnSpc>
                          <a:spcPct val="100000"/>
                        </a:lnSpc>
                      </a:pPr>
                      <a:r>
                        <a:rPr sz="2000" dirty="0">
                          <a:solidFill>
                            <a:srgbClr val="9A9A9A"/>
                          </a:solidFill>
                          <a:latin typeface="Arial"/>
                          <a:cs typeface="Arial"/>
                        </a:rPr>
                        <a:t>GSM</a:t>
                      </a:r>
                      <a:endParaRPr sz="2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494665">
                        <a:lnSpc>
                          <a:spcPct val="100000"/>
                        </a:lnSpc>
                      </a:pPr>
                      <a:r>
                        <a:rPr sz="2000" spc="-10" dirty="0">
                          <a:solidFill>
                            <a:srgbClr val="9A9A9A"/>
                          </a:solidFill>
                          <a:latin typeface="Arial"/>
                          <a:cs typeface="Arial"/>
                        </a:rPr>
                        <a:t>I</a:t>
                      </a:r>
                      <a:r>
                        <a:rPr sz="2000" spc="-5" dirty="0">
                          <a:solidFill>
                            <a:srgbClr val="9A9A9A"/>
                          </a:solidFill>
                          <a:latin typeface="Arial"/>
                          <a:cs typeface="Arial"/>
                        </a:rPr>
                        <a:t>S</a:t>
                      </a:r>
                      <a:r>
                        <a:rPr sz="2000" spc="0" dirty="0">
                          <a:solidFill>
                            <a:srgbClr val="9A9A9A"/>
                          </a:solidFill>
                          <a:latin typeface="Arial"/>
                          <a:cs typeface="Arial"/>
                        </a:rPr>
                        <a:t>-136</a:t>
                      </a:r>
                      <a:endParaRPr sz="2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566420">
                        <a:lnSpc>
                          <a:spcPct val="100000"/>
                        </a:lnSpc>
                      </a:pPr>
                      <a:r>
                        <a:rPr sz="2000" spc="-10" dirty="0">
                          <a:solidFill>
                            <a:srgbClr val="9A9A9A"/>
                          </a:solidFill>
                          <a:latin typeface="Arial"/>
                          <a:cs typeface="Arial"/>
                        </a:rPr>
                        <a:t>I</a:t>
                      </a:r>
                      <a:r>
                        <a:rPr sz="2000" spc="-5" dirty="0">
                          <a:solidFill>
                            <a:srgbClr val="9A9A9A"/>
                          </a:solidFill>
                          <a:latin typeface="Arial"/>
                          <a:cs typeface="Arial"/>
                        </a:rPr>
                        <a:t>S</a:t>
                      </a:r>
                      <a:r>
                        <a:rPr sz="2000" spc="0" dirty="0">
                          <a:solidFill>
                            <a:srgbClr val="9A9A9A"/>
                          </a:solidFill>
                          <a:latin typeface="Arial"/>
                          <a:cs typeface="Arial"/>
                        </a:rPr>
                        <a:t>-95</a:t>
                      </a:r>
                      <a:endParaRPr sz="2000">
                        <a:latin typeface="Arial"/>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57200">
                <a:tc>
                  <a:txBody>
                    <a:bodyPr/>
                    <a:lstStyle/>
                    <a:p>
                      <a:pPr marL="76835">
                        <a:lnSpc>
                          <a:spcPct val="100000"/>
                        </a:lnSpc>
                      </a:pPr>
                      <a:r>
                        <a:rPr sz="2000" spc="-185" dirty="0">
                          <a:solidFill>
                            <a:srgbClr val="9A9A9A"/>
                          </a:solidFill>
                          <a:latin typeface="Arial"/>
                          <a:cs typeface="Arial"/>
                        </a:rPr>
                        <a:t>Y</a:t>
                      </a:r>
                      <a:r>
                        <a:rPr sz="2000" spc="0" dirty="0">
                          <a:solidFill>
                            <a:srgbClr val="9A9A9A"/>
                          </a:solidFill>
                          <a:latin typeface="Arial"/>
                          <a:cs typeface="Arial"/>
                        </a:rPr>
                        <a:t>ear</a:t>
                      </a:r>
                      <a:r>
                        <a:rPr sz="2000" spc="-10" dirty="0">
                          <a:solidFill>
                            <a:srgbClr val="9A9A9A"/>
                          </a:solidFill>
                          <a:latin typeface="Arial"/>
                          <a:cs typeface="Arial"/>
                        </a:rPr>
                        <a:t> </a:t>
                      </a:r>
                      <a:r>
                        <a:rPr sz="2000" spc="0" dirty="0">
                          <a:solidFill>
                            <a:srgbClr val="9A9A9A"/>
                          </a:solidFill>
                          <a:latin typeface="Arial"/>
                          <a:cs typeface="Arial"/>
                        </a:rPr>
                        <a:t>In</a:t>
                      </a:r>
                      <a:r>
                        <a:rPr sz="2000" spc="-10" dirty="0">
                          <a:solidFill>
                            <a:srgbClr val="9A9A9A"/>
                          </a:solidFill>
                          <a:latin typeface="Arial"/>
                          <a:cs typeface="Arial"/>
                        </a:rPr>
                        <a:t>t</a:t>
                      </a:r>
                      <a:r>
                        <a:rPr sz="2000" spc="0" dirty="0">
                          <a:solidFill>
                            <a:srgbClr val="9A9A9A"/>
                          </a:solidFill>
                          <a:latin typeface="Arial"/>
                          <a:cs typeface="Arial"/>
                        </a:rPr>
                        <a:t>rodu</a:t>
                      </a:r>
                      <a:r>
                        <a:rPr sz="2000" spc="10" dirty="0">
                          <a:solidFill>
                            <a:srgbClr val="9A9A9A"/>
                          </a:solidFill>
                          <a:latin typeface="Arial"/>
                          <a:cs typeface="Arial"/>
                        </a:rPr>
                        <a:t>c</a:t>
                      </a:r>
                      <a:r>
                        <a:rPr sz="2000" spc="-10" dirty="0">
                          <a:solidFill>
                            <a:srgbClr val="9A9A9A"/>
                          </a:solidFill>
                          <a:latin typeface="Arial"/>
                          <a:cs typeface="Arial"/>
                        </a:rPr>
                        <a:t>e</a:t>
                      </a:r>
                      <a:r>
                        <a:rPr sz="2000" spc="0" dirty="0">
                          <a:solidFill>
                            <a:srgbClr val="9A9A9A"/>
                          </a:solidFill>
                          <a:latin typeface="Arial"/>
                          <a:cs typeface="Arial"/>
                        </a:rPr>
                        <a:t>d</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0" algn="ctr">
                        <a:lnSpc>
                          <a:spcPct val="100000"/>
                        </a:lnSpc>
                      </a:pPr>
                      <a:r>
                        <a:rPr sz="2000" dirty="0">
                          <a:solidFill>
                            <a:srgbClr val="9A9A9A"/>
                          </a:solidFill>
                          <a:latin typeface="Arial"/>
                          <a:cs typeface="Arial"/>
                        </a:rPr>
                        <a:t>1990</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algn="ctr">
                        <a:lnSpc>
                          <a:spcPct val="100000"/>
                        </a:lnSpc>
                      </a:pPr>
                      <a:r>
                        <a:rPr sz="2000" dirty="0">
                          <a:solidFill>
                            <a:srgbClr val="9A9A9A"/>
                          </a:solidFill>
                          <a:latin typeface="Arial"/>
                          <a:cs typeface="Arial"/>
                        </a:rPr>
                        <a:t>1991</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255" algn="ctr">
                        <a:lnSpc>
                          <a:spcPct val="100000"/>
                        </a:lnSpc>
                      </a:pPr>
                      <a:r>
                        <a:rPr sz="2000" dirty="0">
                          <a:solidFill>
                            <a:srgbClr val="9A9A9A"/>
                          </a:solidFill>
                          <a:latin typeface="Arial"/>
                          <a:cs typeface="Arial"/>
                        </a:rPr>
                        <a:t>1993</a:t>
                      </a:r>
                      <a:endParaRPr sz="20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57200">
                <a:tc>
                  <a:txBody>
                    <a:bodyPr/>
                    <a:lstStyle/>
                    <a:p>
                      <a:pPr marL="76835">
                        <a:lnSpc>
                          <a:spcPct val="100000"/>
                        </a:lnSpc>
                      </a:pPr>
                      <a:r>
                        <a:rPr sz="2000" dirty="0">
                          <a:solidFill>
                            <a:srgbClr val="9A9A9A"/>
                          </a:solidFill>
                          <a:latin typeface="Arial"/>
                          <a:cs typeface="Arial"/>
                        </a:rPr>
                        <a:t>Ac</a:t>
                      </a:r>
                      <a:r>
                        <a:rPr sz="2000" spc="5" dirty="0">
                          <a:solidFill>
                            <a:srgbClr val="9A9A9A"/>
                          </a:solidFill>
                          <a:latin typeface="Arial"/>
                          <a:cs typeface="Arial"/>
                        </a:rPr>
                        <a:t>c</a:t>
                      </a:r>
                      <a:r>
                        <a:rPr sz="2000" spc="0" dirty="0">
                          <a:solidFill>
                            <a:srgbClr val="9A9A9A"/>
                          </a:solidFill>
                          <a:latin typeface="Arial"/>
                          <a:cs typeface="Arial"/>
                        </a:rPr>
                        <a:t>e</a:t>
                      </a:r>
                      <a:r>
                        <a:rPr sz="2000" spc="10" dirty="0">
                          <a:solidFill>
                            <a:srgbClr val="9A9A9A"/>
                          </a:solidFill>
                          <a:latin typeface="Arial"/>
                          <a:cs typeface="Arial"/>
                        </a:rPr>
                        <a:t>s</a:t>
                      </a:r>
                      <a:r>
                        <a:rPr sz="2000" spc="0" dirty="0">
                          <a:solidFill>
                            <a:srgbClr val="9A9A9A"/>
                          </a:solidFill>
                          <a:latin typeface="Arial"/>
                          <a:cs typeface="Arial"/>
                        </a:rPr>
                        <a:t>s</a:t>
                      </a:r>
                      <a:r>
                        <a:rPr sz="2000" spc="-35" dirty="0">
                          <a:solidFill>
                            <a:srgbClr val="9A9A9A"/>
                          </a:solidFill>
                          <a:latin typeface="Arial"/>
                          <a:cs typeface="Arial"/>
                        </a:rPr>
                        <a:t> </a:t>
                      </a:r>
                      <a:r>
                        <a:rPr sz="2000" spc="0" dirty="0">
                          <a:solidFill>
                            <a:srgbClr val="9A9A9A"/>
                          </a:solidFill>
                          <a:latin typeface="Arial"/>
                          <a:cs typeface="Arial"/>
                        </a:rPr>
                        <a:t>Meth</a:t>
                      </a:r>
                      <a:r>
                        <a:rPr sz="2000" spc="5" dirty="0">
                          <a:solidFill>
                            <a:srgbClr val="9A9A9A"/>
                          </a:solidFill>
                          <a:latin typeface="Arial"/>
                          <a:cs typeface="Arial"/>
                        </a:rPr>
                        <a:t>o</a:t>
                      </a:r>
                      <a:r>
                        <a:rPr sz="2000" spc="0" dirty="0">
                          <a:solidFill>
                            <a:srgbClr val="9A9A9A"/>
                          </a:solidFill>
                          <a:latin typeface="Arial"/>
                          <a:cs typeface="Arial"/>
                        </a:rPr>
                        <a:t>d</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48005">
                        <a:lnSpc>
                          <a:spcPct val="100000"/>
                        </a:lnSpc>
                      </a:pPr>
                      <a:r>
                        <a:rPr sz="2000" dirty="0">
                          <a:solidFill>
                            <a:srgbClr val="9A9A9A"/>
                          </a:solidFill>
                          <a:latin typeface="Arial"/>
                          <a:cs typeface="Arial"/>
                        </a:rPr>
                        <a:t>TDMA</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9905">
                        <a:lnSpc>
                          <a:spcPct val="100000"/>
                        </a:lnSpc>
                      </a:pPr>
                      <a:r>
                        <a:rPr sz="2000" dirty="0">
                          <a:solidFill>
                            <a:srgbClr val="9A9A9A"/>
                          </a:solidFill>
                          <a:latin typeface="Arial"/>
                          <a:cs typeface="Arial"/>
                        </a:rPr>
                        <a:t>TDMA</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95300">
                        <a:lnSpc>
                          <a:spcPct val="100000"/>
                        </a:lnSpc>
                      </a:pPr>
                      <a:r>
                        <a:rPr sz="2000" dirty="0">
                          <a:solidFill>
                            <a:srgbClr val="9A9A9A"/>
                          </a:solidFill>
                          <a:latin typeface="Arial"/>
                          <a:cs typeface="Arial"/>
                        </a:rPr>
                        <a:t>C</a:t>
                      </a:r>
                      <a:r>
                        <a:rPr sz="2000" spc="5" dirty="0">
                          <a:solidFill>
                            <a:srgbClr val="9A9A9A"/>
                          </a:solidFill>
                          <a:latin typeface="Arial"/>
                          <a:cs typeface="Arial"/>
                        </a:rPr>
                        <a:t>D</a:t>
                      </a:r>
                      <a:r>
                        <a:rPr sz="2000" spc="0" dirty="0">
                          <a:solidFill>
                            <a:srgbClr val="9A9A9A"/>
                          </a:solidFill>
                          <a:latin typeface="Arial"/>
                          <a:cs typeface="Arial"/>
                        </a:rPr>
                        <a:t>MA</a:t>
                      </a:r>
                      <a:endParaRPr sz="20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57200">
                <a:tc>
                  <a:txBody>
                    <a:bodyPr/>
                    <a:lstStyle/>
                    <a:p>
                      <a:pPr marL="76835">
                        <a:lnSpc>
                          <a:spcPct val="100000"/>
                        </a:lnSpc>
                      </a:pPr>
                      <a:r>
                        <a:rPr sz="2000" dirty="0">
                          <a:solidFill>
                            <a:srgbClr val="9A9A9A"/>
                          </a:solidFill>
                          <a:latin typeface="Arial"/>
                          <a:cs typeface="Arial"/>
                        </a:rPr>
                        <a:t>Ba</a:t>
                      </a:r>
                      <a:r>
                        <a:rPr sz="2000" spc="5" dirty="0">
                          <a:solidFill>
                            <a:srgbClr val="9A9A9A"/>
                          </a:solidFill>
                          <a:latin typeface="Arial"/>
                          <a:cs typeface="Arial"/>
                        </a:rPr>
                        <a:t>s</a:t>
                      </a:r>
                      <a:r>
                        <a:rPr sz="2000" spc="0" dirty="0">
                          <a:solidFill>
                            <a:srgbClr val="9A9A9A"/>
                          </a:solidFill>
                          <a:latin typeface="Arial"/>
                          <a:cs typeface="Arial"/>
                        </a:rPr>
                        <a:t>e</a:t>
                      </a:r>
                      <a:r>
                        <a:rPr sz="2000" spc="-15" dirty="0">
                          <a:solidFill>
                            <a:srgbClr val="9A9A9A"/>
                          </a:solidFill>
                          <a:latin typeface="Arial"/>
                          <a:cs typeface="Arial"/>
                        </a:rPr>
                        <a:t> </a:t>
                      </a:r>
                      <a:r>
                        <a:rPr sz="2000" spc="5" dirty="0">
                          <a:solidFill>
                            <a:srgbClr val="9A9A9A"/>
                          </a:solidFill>
                          <a:latin typeface="Arial"/>
                          <a:cs typeface="Arial"/>
                        </a:rPr>
                        <a:t>s</a:t>
                      </a:r>
                      <a:r>
                        <a:rPr sz="2000" spc="0" dirty="0">
                          <a:solidFill>
                            <a:srgbClr val="9A9A9A"/>
                          </a:solidFill>
                          <a:latin typeface="Arial"/>
                          <a:cs typeface="Arial"/>
                        </a:rPr>
                        <a:t>ta</a:t>
                      </a:r>
                      <a:r>
                        <a:rPr sz="2000" spc="-10" dirty="0">
                          <a:solidFill>
                            <a:srgbClr val="9A9A9A"/>
                          </a:solidFill>
                          <a:latin typeface="Arial"/>
                          <a:cs typeface="Arial"/>
                        </a:rPr>
                        <a:t>t</a:t>
                      </a:r>
                      <a:r>
                        <a:rPr sz="2000" spc="0" dirty="0">
                          <a:solidFill>
                            <a:srgbClr val="9A9A9A"/>
                          </a:solidFill>
                          <a:latin typeface="Arial"/>
                          <a:cs typeface="Arial"/>
                        </a:rPr>
                        <a:t>ion</a:t>
                      </a:r>
                      <a:r>
                        <a:rPr sz="2000" spc="-25" dirty="0">
                          <a:solidFill>
                            <a:srgbClr val="9A9A9A"/>
                          </a:solidFill>
                          <a:latin typeface="Arial"/>
                          <a:cs typeface="Arial"/>
                        </a:rPr>
                        <a:t> </a:t>
                      </a:r>
                      <a:r>
                        <a:rPr sz="2000" spc="0" dirty="0">
                          <a:solidFill>
                            <a:srgbClr val="9A9A9A"/>
                          </a:solidFill>
                          <a:latin typeface="Arial"/>
                          <a:cs typeface="Arial"/>
                        </a:rPr>
                        <a:t>b</a:t>
                      </a:r>
                      <a:r>
                        <a:rPr sz="2000" spc="5" dirty="0">
                          <a:solidFill>
                            <a:srgbClr val="9A9A9A"/>
                          </a:solidFill>
                          <a:latin typeface="Arial"/>
                          <a:cs typeface="Arial"/>
                        </a:rPr>
                        <a:t>a</a:t>
                      </a:r>
                      <a:r>
                        <a:rPr sz="2000" spc="0" dirty="0">
                          <a:solidFill>
                            <a:srgbClr val="9A9A9A"/>
                          </a:solidFill>
                          <a:latin typeface="Arial"/>
                          <a:cs typeface="Arial"/>
                        </a:rPr>
                        <a:t>nd</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9860">
                        <a:lnSpc>
                          <a:spcPct val="100000"/>
                        </a:lnSpc>
                      </a:pPr>
                      <a:r>
                        <a:rPr sz="2000" dirty="0">
                          <a:solidFill>
                            <a:srgbClr val="9A9A9A"/>
                          </a:solidFill>
                          <a:latin typeface="Arial"/>
                          <a:cs typeface="Arial"/>
                        </a:rPr>
                        <a:t>935–960M</a:t>
                      </a:r>
                      <a:r>
                        <a:rPr sz="2000" spc="5" dirty="0">
                          <a:solidFill>
                            <a:srgbClr val="9A9A9A"/>
                          </a:solidFill>
                          <a:latin typeface="Arial"/>
                          <a:cs typeface="Arial"/>
                        </a:rPr>
                        <a:t>H</a:t>
                      </a:r>
                      <a:r>
                        <a:rPr sz="2000" spc="0" dirty="0">
                          <a:solidFill>
                            <a:srgbClr val="9A9A9A"/>
                          </a:solidFill>
                          <a:latin typeface="Arial"/>
                          <a:cs typeface="Arial"/>
                        </a:rPr>
                        <a:t>z</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2395">
                        <a:lnSpc>
                          <a:spcPct val="100000"/>
                        </a:lnSpc>
                      </a:pPr>
                      <a:r>
                        <a:rPr sz="2000" dirty="0">
                          <a:solidFill>
                            <a:srgbClr val="9A9A9A"/>
                          </a:solidFill>
                          <a:latin typeface="Arial"/>
                          <a:cs typeface="Arial"/>
                        </a:rPr>
                        <a:t>869–894M</a:t>
                      </a:r>
                      <a:r>
                        <a:rPr sz="2000" spc="5" dirty="0">
                          <a:solidFill>
                            <a:srgbClr val="9A9A9A"/>
                          </a:solidFill>
                          <a:latin typeface="Arial"/>
                          <a:cs typeface="Arial"/>
                        </a:rPr>
                        <a:t>H</a:t>
                      </a:r>
                      <a:r>
                        <a:rPr sz="2000" spc="0" dirty="0">
                          <a:solidFill>
                            <a:srgbClr val="9A9A9A"/>
                          </a:solidFill>
                          <a:latin typeface="Arial"/>
                          <a:cs typeface="Arial"/>
                        </a:rPr>
                        <a:t>z</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2395">
                        <a:lnSpc>
                          <a:spcPct val="100000"/>
                        </a:lnSpc>
                      </a:pPr>
                      <a:r>
                        <a:rPr sz="2000" dirty="0">
                          <a:solidFill>
                            <a:srgbClr val="9A9A9A"/>
                          </a:solidFill>
                          <a:latin typeface="Arial"/>
                          <a:cs typeface="Arial"/>
                        </a:rPr>
                        <a:t>869–894M</a:t>
                      </a:r>
                      <a:r>
                        <a:rPr sz="2000" spc="5" dirty="0">
                          <a:solidFill>
                            <a:srgbClr val="9A9A9A"/>
                          </a:solidFill>
                          <a:latin typeface="Arial"/>
                          <a:cs typeface="Arial"/>
                        </a:rPr>
                        <a:t>H</a:t>
                      </a:r>
                      <a:r>
                        <a:rPr sz="2000" spc="0" dirty="0">
                          <a:solidFill>
                            <a:srgbClr val="9A9A9A"/>
                          </a:solidFill>
                          <a:latin typeface="Arial"/>
                          <a:cs typeface="Arial"/>
                        </a:rPr>
                        <a:t>z</a:t>
                      </a:r>
                      <a:endParaRPr sz="20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57200">
                <a:tc>
                  <a:txBody>
                    <a:bodyPr/>
                    <a:lstStyle/>
                    <a:p>
                      <a:pPr marL="76835">
                        <a:lnSpc>
                          <a:spcPct val="100000"/>
                        </a:lnSpc>
                      </a:pPr>
                      <a:r>
                        <a:rPr sz="2000" dirty="0">
                          <a:solidFill>
                            <a:srgbClr val="9A9A9A"/>
                          </a:solidFill>
                          <a:latin typeface="Arial"/>
                          <a:cs typeface="Arial"/>
                        </a:rPr>
                        <a:t>Mo</a:t>
                      </a:r>
                      <a:r>
                        <a:rPr sz="2000" spc="5" dirty="0">
                          <a:solidFill>
                            <a:srgbClr val="9A9A9A"/>
                          </a:solidFill>
                          <a:latin typeface="Arial"/>
                          <a:cs typeface="Arial"/>
                        </a:rPr>
                        <a:t>b</a:t>
                      </a:r>
                      <a:r>
                        <a:rPr sz="2000" spc="0" dirty="0">
                          <a:solidFill>
                            <a:srgbClr val="9A9A9A"/>
                          </a:solidFill>
                          <a:latin typeface="Arial"/>
                          <a:cs typeface="Arial"/>
                        </a:rPr>
                        <a:t>ile</a:t>
                      </a:r>
                      <a:r>
                        <a:rPr sz="2000" spc="-15" dirty="0">
                          <a:solidFill>
                            <a:srgbClr val="9A9A9A"/>
                          </a:solidFill>
                          <a:latin typeface="Arial"/>
                          <a:cs typeface="Arial"/>
                        </a:rPr>
                        <a:t> </a:t>
                      </a:r>
                      <a:r>
                        <a:rPr sz="2000" spc="5" dirty="0">
                          <a:solidFill>
                            <a:srgbClr val="9A9A9A"/>
                          </a:solidFill>
                          <a:latin typeface="Arial"/>
                          <a:cs typeface="Arial"/>
                        </a:rPr>
                        <a:t>s</a:t>
                      </a:r>
                      <a:r>
                        <a:rPr sz="2000" spc="0" dirty="0">
                          <a:solidFill>
                            <a:srgbClr val="9A9A9A"/>
                          </a:solidFill>
                          <a:latin typeface="Arial"/>
                          <a:cs typeface="Arial"/>
                        </a:rPr>
                        <a:t>ta</a:t>
                      </a:r>
                      <a:r>
                        <a:rPr sz="2000" spc="-10" dirty="0">
                          <a:solidFill>
                            <a:srgbClr val="9A9A9A"/>
                          </a:solidFill>
                          <a:latin typeface="Arial"/>
                          <a:cs typeface="Arial"/>
                        </a:rPr>
                        <a:t>t</a:t>
                      </a:r>
                      <a:r>
                        <a:rPr sz="2000" spc="0" dirty="0">
                          <a:solidFill>
                            <a:srgbClr val="9A9A9A"/>
                          </a:solidFill>
                          <a:latin typeface="Arial"/>
                          <a:cs typeface="Arial"/>
                        </a:rPr>
                        <a:t>ion</a:t>
                      </a:r>
                      <a:r>
                        <a:rPr sz="2000" spc="-15" dirty="0">
                          <a:solidFill>
                            <a:srgbClr val="9A9A9A"/>
                          </a:solidFill>
                          <a:latin typeface="Arial"/>
                          <a:cs typeface="Arial"/>
                        </a:rPr>
                        <a:t> </a:t>
                      </a:r>
                      <a:r>
                        <a:rPr sz="2000" spc="0" dirty="0">
                          <a:solidFill>
                            <a:srgbClr val="9A9A9A"/>
                          </a:solidFill>
                          <a:latin typeface="Arial"/>
                          <a:cs typeface="Arial"/>
                        </a:rPr>
                        <a:t>b</a:t>
                      </a:r>
                      <a:r>
                        <a:rPr sz="2000" spc="5" dirty="0">
                          <a:solidFill>
                            <a:srgbClr val="9A9A9A"/>
                          </a:solidFill>
                          <a:latin typeface="Arial"/>
                          <a:cs typeface="Arial"/>
                        </a:rPr>
                        <a:t>a</a:t>
                      </a:r>
                      <a:r>
                        <a:rPr sz="2000" spc="0" dirty="0">
                          <a:solidFill>
                            <a:srgbClr val="9A9A9A"/>
                          </a:solidFill>
                          <a:latin typeface="Arial"/>
                          <a:cs typeface="Arial"/>
                        </a:rPr>
                        <a:t>nd</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9860">
                        <a:lnSpc>
                          <a:spcPct val="100000"/>
                        </a:lnSpc>
                      </a:pPr>
                      <a:r>
                        <a:rPr sz="2000" dirty="0">
                          <a:solidFill>
                            <a:srgbClr val="9A9A9A"/>
                          </a:solidFill>
                          <a:latin typeface="Arial"/>
                          <a:cs typeface="Arial"/>
                        </a:rPr>
                        <a:t>890–915M</a:t>
                      </a:r>
                      <a:r>
                        <a:rPr sz="2000" spc="5" dirty="0">
                          <a:solidFill>
                            <a:srgbClr val="9A9A9A"/>
                          </a:solidFill>
                          <a:latin typeface="Arial"/>
                          <a:cs typeface="Arial"/>
                        </a:rPr>
                        <a:t>H</a:t>
                      </a:r>
                      <a:r>
                        <a:rPr sz="2000" spc="0" dirty="0">
                          <a:solidFill>
                            <a:srgbClr val="9A9A9A"/>
                          </a:solidFill>
                          <a:latin typeface="Arial"/>
                          <a:cs typeface="Arial"/>
                        </a:rPr>
                        <a:t>z</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0970">
                        <a:lnSpc>
                          <a:spcPct val="100000"/>
                        </a:lnSpc>
                      </a:pPr>
                      <a:r>
                        <a:rPr sz="2000" dirty="0">
                          <a:solidFill>
                            <a:srgbClr val="9A9A9A"/>
                          </a:solidFill>
                          <a:latin typeface="Arial"/>
                          <a:cs typeface="Arial"/>
                        </a:rPr>
                        <a:t>824-849M</a:t>
                      </a:r>
                      <a:r>
                        <a:rPr sz="2000" spc="5" dirty="0">
                          <a:solidFill>
                            <a:srgbClr val="9A9A9A"/>
                          </a:solidFill>
                          <a:latin typeface="Arial"/>
                          <a:cs typeface="Arial"/>
                        </a:rPr>
                        <a:t>H</a:t>
                      </a:r>
                      <a:r>
                        <a:rPr sz="2000" spc="0" dirty="0">
                          <a:solidFill>
                            <a:srgbClr val="9A9A9A"/>
                          </a:solidFill>
                          <a:latin typeface="Arial"/>
                          <a:cs typeface="Arial"/>
                        </a:rPr>
                        <a:t>z</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41605">
                        <a:lnSpc>
                          <a:spcPct val="100000"/>
                        </a:lnSpc>
                      </a:pPr>
                      <a:r>
                        <a:rPr sz="2000" dirty="0">
                          <a:solidFill>
                            <a:srgbClr val="9A9A9A"/>
                          </a:solidFill>
                          <a:latin typeface="Arial"/>
                          <a:cs typeface="Arial"/>
                        </a:rPr>
                        <a:t>824</a:t>
                      </a:r>
                      <a:r>
                        <a:rPr sz="2000" spc="5" dirty="0">
                          <a:solidFill>
                            <a:srgbClr val="9A9A9A"/>
                          </a:solidFill>
                          <a:latin typeface="Arial"/>
                          <a:cs typeface="Arial"/>
                        </a:rPr>
                        <a:t>-</a:t>
                      </a:r>
                      <a:r>
                        <a:rPr sz="2000" spc="0" dirty="0">
                          <a:solidFill>
                            <a:srgbClr val="9A9A9A"/>
                          </a:solidFill>
                          <a:latin typeface="Arial"/>
                          <a:cs typeface="Arial"/>
                        </a:rPr>
                        <a:t>849M</a:t>
                      </a:r>
                      <a:r>
                        <a:rPr sz="2000" spc="5" dirty="0">
                          <a:solidFill>
                            <a:srgbClr val="9A9A9A"/>
                          </a:solidFill>
                          <a:latin typeface="Arial"/>
                          <a:cs typeface="Arial"/>
                        </a:rPr>
                        <a:t>H</a:t>
                      </a:r>
                      <a:r>
                        <a:rPr sz="2000" spc="0" dirty="0">
                          <a:solidFill>
                            <a:srgbClr val="9A9A9A"/>
                          </a:solidFill>
                          <a:latin typeface="Arial"/>
                          <a:cs typeface="Arial"/>
                        </a:rPr>
                        <a:t>z</a:t>
                      </a:r>
                      <a:endParaRPr sz="20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57200">
                <a:tc>
                  <a:txBody>
                    <a:bodyPr/>
                    <a:lstStyle/>
                    <a:p>
                      <a:pPr marL="76835">
                        <a:lnSpc>
                          <a:spcPct val="100000"/>
                        </a:lnSpc>
                      </a:pPr>
                      <a:r>
                        <a:rPr sz="2000" spc="5" dirty="0">
                          <a:solidFill>
                            <a:srgbClr val="9A9A9A"/>
                          </a:solidFill>
                          <a:latin typeface="Arial"/>
                          <a:cs typeface="Arial"/>
                        </a:rPr>
                        <a:t>C</a:t>
                      </a:r>
                      <a:r>
                        <a:rPr sz="2000" spc="0" dirty="0">
                          <a:solidFill>
                            <a:srgbClr val="9A9A9A"/>
                          </a:solidFill>
                          <a:latin typeface="Arial"/>
                          <a:cs typeface="Arial"/>
                        </a:rPr>
                        <a:t>h</a:t>
                      </a:r>
                      <a:r>
                        <a:rPr sz="2000" spc="5" dirty="0">
                          <a:solidFill>
                            <a:srgbClr val="9A9A9A"/>
                          </a:solidFill>
                          <a:latin typeface="Arial"/>
                          <a:cs typeface="Arial"/>
                        </a:rPr>
                        <a:t>a</a:t>
                      </a:r>
                      <a:r>
                        <a:rPr sz="2000" spc="0" dirty="0">
                          <a:solidFill>
                            <a:srgbClr val="9A9A9A"/>
                          </a:solidFill>
                          <a:latin typeface="Arial"/>
                          <a:cs typeface="Arial"/>
                        </a:rPr>
                        <a:t>n</a:t>
                      </a:r>
                      <a:r>
                        <a:rPr sz="2000" spc="5" dirty="0">
                          <a:solidFill>
                            <a:srgbClr val="9A9A9A"/>
                          </a:solidFill>
                          <a:latin typeface="Arial"/>
                          <a:cs typeface="Arial"/>
                        </a:rPr>
                        <a:t>n</a:t>
                      </a:r>
                      <a:r>
                        <a:rPr sz="2000" spc="0" dirty="0">
                          <a:solidFill>
                            <a:srgbClr val="9A9A9A"/>
                          </a:solidFill>
                          <a:latin typeface="Arial"/>
                          <a:cs typeface="Arial"/>
                        </a:rPr>
                        <a:t>el</a:t>
                      </a:r>
                      <a:r>
                        <a:rPr sz="2000" spc="-15" dirty="0">
                          <a:solidFill>
                            <a:srgbClr val="9A9A9A"/>
                          </a:solidFill>
                          <a:latin typeface="Arial"/>
                          <a:cs typeface="Arial"/>
                        </a:rPr>
                        <a:t> </a:t>
                      </a:r>
                      <a:r>
                        <a:rPr sz="2000" spc="0" dirty="0">
                          <a:solidFill>
                            <a:srgbClr val="9A9A9A"/>
                          </a:solidFill>
                          <a:latin typeface="Arial"/>
                          <a:cs typeface="Arial"/>
                        </a:rPr>
                        <a:t>b</a:t>
                      </a:r>
                      <a:r>
                        <a:rPr sz="2000" spc="5" dirty="0">
                          <a:solidFill>
                            <a:srgbClr val="9A9A9A"/>
                          </a:solidFill>
                          <a:latin typeface="Arial"/>
                          <a:cs typeface="Arial"/>
                        </a:rPr>
                        <a:t>a</a:t>
                      </a:r>
                      <a:r>
                        <a:rPr sz="2000" spc="0" dirty="0">
                          <a:solidFill>
                            <a:srgbClr val="9A9A9A"/>
                          </a:solidFill>
                          <a:latin typeface="Arial"/>
                          <a:cs typeface="Arial"/>
                        </a:rPr>
                        <a:t>n</a:t>
                      </a:r>
                      <a:r>
                        <a:rPr sz="2000" spc="5" dirty="0">
                          <a:solidFill>
                            <a:srgbClr val="9A9A9A"/>
                          </a:solidFill>
                          <a:latin typeface="Arial"/>
                          <a:cs typeface="Arial"/>
                        </a:rPr>
                        <a:t>dw</a:t>
                      </a:r>
                      <a:r>
                        <a:rPr sz="2000" spc="0" dirty="0">
                          <a:solidFill>
                            <a:srgbClr val="9A9A9A"/>
                          </a:solidFill>
                          <a:latin typeface="Arial"/>
                          <a:cs typeface="Arial"/>
                        </a:rPr>
                        <a:t>idth</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54659">
                        <a:lnSpc>
                          <a:spcPct val="100000"/>
                        </a:lnSpc>
                      </a:pPr>
                      <a:r>
                        <a:rPr sz="2000" dirty="0">
                          <a:solidFill>
                            <a:srgbClr val="9A9A9A"/>
                          </a:solidFill>
                          <a:latin typeface="Arial"/>
                          <a:cs typeface="Arial"/>
                        </a:rPr>
                        <a:t>200KHz</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87045">
                        <a:lnSpc>
                          <a:spcPct val="100000"/>
                        </a:lnSpc>
                      </a:pPr>
                      <a:r>
                        <a:rPr sz="2000" dirty="0">
                          <a:solidFill>
                            <a:srgbClr val="9A9A9A"/>
                          </a:solidFill>
                          <a:latin typeface="Arial"/>
                          <a:cs typeface="Arial"/>
                        </a:rPr>
                        <a:t>30KHz</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45440">
                        <a:lnSpc>
                          <a:spcPct val="100000"/>
                        </a:lnSpc>
                      </a:pPr>
                      <a:r>
                        <a:rPr sz="2000" dirty="0">
                          <a:solidFill>
                            <a:srgbClr val="9A9A9A"/>
                          </a:solidFill>
                          <a:latin typeface="Arial"/>
                          <a:cs typeface="Arial"/>
                        </a:rPr>
                        <a:t>125</a:t>
                      </a:r>
                      <a:r>
                        <a:rPr sz="2000" spc="5" dirty="0">
                          <a:solidFill>
                            <a:srgbClr val="9A9A9A"/>
                          </a:solidFill>
                          <a:latin typeface="Arial"/>
                          <a:cs typeface="Arial"/>
                        </a:rPr>
                        <a:t>0</a:t>
                      </a:r>
                      <a:r>
                        <a:rPr sz="2000" spc="0" dirty="0">
                          <a:solidFill>
                            <a:srgbClr val="9A9A9A"/>
                          </a:solidFill>
                          <a:latin typeface="Arial"/>
                          <a:cs typeface="Arial"/>
                        </a:rPr>
                        <a:t>KHz</a:t>
                      </a:r>
                      <a:endParaRPr sz="20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57200">
                <a:tc>
                  <a:txBody>
                    <a:bodyPr/>
                    <a:lstStyle/>
                    <a:p>
                      <a:pPr marL="76835">
                        <a:lnSpc>
                          <a:spcPct val="100000"/>
                        </a:lnSpc>
                      </a:pPr>
                      <a:r>
                        <a:rPr sz="2000" spc="5" dirty="0">
                          <a:solidFill>
                            <a:srgbClr val="9A9A9A"/>
                          </a:solidFill>
                          <a:latin typeface="Arial"/>
                          <a:cs typeface="Arial"/>
                        </a:rPr>
                        <a:t>N</a:t>
                      </a:r>
                      <a:r>
                        <a:rPr sz="2000" spc="0" dirty="0">
                          <a:solidFill>
                            <a:srgbClr val="9A9A9A"/>
                          </a:solidFill>
                          <a:latin typeface="Arial"/>
                          <a:cs typeface="Arial"/>
                        </a:rPr>
                        <a:t>um</a:t>
                      </a:r>
                      <a:r>
                        <a:rPr sz="2000" spc="5" dirty="0">
                          <a:solidFill>
                            <a:srgbClr val="9A9A9A"/>
                          </a:solidFill>
                          <a:latin typeface="Arial"/>
                          <a:cs typeface="Arial"/>
                        </a:rPr>
                        <a:t>b</a:t>
                      </a:r>
                      <a:r>
                        <a:rPr sz="2000" spc="0" dirty="0">
                          <a:solidFill>
                            <a:srgbClr val="9A9A9A"/>
                          </a:solidFill>
                          <a:latin typeface="Arial"/>
                          <a:cs typeface="Arial"/>
                        </a:rPr>
                        <a:t>er</a:t>
                      </a:r>
                      <a:r>
                        <a:rPr sz="2000" spc="-25" dirty="0">
                          <a:solidFill>
                            <a:srgbClr val="9A9A9A"/>
                          </a:solidFill>
                          <a:latin typeface="Arial"/>
                          <a:cs typeface="Arial"/>
                        </a:rPr>
                        <a:t> </a:t>
                      </a:r>
                      <a:r>
                        <a:rPr sz="2000" spc="0" dirty="0">
                          <a:solidFill>
                            <a:srgbClr val="9A9A9A"/>
                          </a:solidFill>
                          <a:latin typeface="Arial"/>
                          <a:cs typeface="Arial"/>
                        </a:rPr>
                        <a:t>of</a:t>
                      </a:r>
                      <a:r>
                        <a:rPr sz="2000" spc="-20" dirty="0">
                          <a:solidFill>
                            <a:srgbClr val="9A9A9A"/>
                          </a:solidFill>
                          <a:latin typeface="Arial"/>
                          <a:cs typeface="Arial"/>
                        </a:rPr>
                        <a:t> </a:t>
                      </a:r>
                      <a:r>
                        <a:rPr sz="2000" spc="5" dirty="0">
                          <a:solidFill>
                            <a:srgbClr val="9A9A9A"/>
                          </a:solidFill>
                          <a:latin typeface="Arial"/>
                          <a:cs typeface="Arial"/>
                        </a:rPr>
                        <a:t>c</a:t>
                      </a:r>
                      <a:r>
                        <a:rPr sz="2000" spc="0" dirty="0">
                          <a:solidFill>
                            <a:srgbClr val="9A9A9A"/>
                          </a:solidFill>
                          <a:latin typeface="Arial"/>
                          <a:cs typeface="Arial"/>
                        </a:rPr>
                        <a:t>h</a:t>
                      </a:r>
                      <a:r>
                        <a:rPr sz="2000" spc="5" dirty="0">
                          <a:solidFill>
                            <a:srgbClr val="9A9A9A"/>
                          </a:solidFill>
                          <a:latin typeface="Arial"/>
                          <a:cs typeface="Arial"/>
                        </a:rPr>
                        <a:t>a</a:t>
                      </a:r>
                      <a:r>
                        <a:rPr sz="2000" spc="0" dirty="0">
                          <a:solidFill>
                            <a:srgbClr val="9A9A9A"/>
                          </a:solidFill>
                          <a:latin typeface="Arial"/>
                          <a:cs typeface="Arial"/>
                        </a:rPr>
                        <a:t>n</a:t>
                      </a:r>
                      <a:r>
                        <a:rPr sz="2000" spc="5" dirty="0">
                          <a:solidFill>
                            <a:srgbClr val="9A9A9A"/>
                          </a:solidFill>
                          <a:latin typeface="Arial"/>
                          <a:cs typeface="Arial"/>
                        </a:rPr>
                        <a:t>n</a:t>
                      </a:r>
                      <a:r>
                        <a:rPr sz="2000" spc="0" dirty="0">
                          <a:solidFill>
                            <a:srgbClr val="9A9A9A"/>
                          </a:solidFill>
                          <a:latin typeface="Arial"/>
                          <a:cs typeface="Arial"/>
                        </a:rPr>
                        <a:t>el</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2000" dirty="0">
                          <a:solidFill>
                            <a:srgbClr val="9A9A9A"/>
                          </a:solidFill>
                          <a:latin typeface="Arial"/>
                          <a:cs typeface="Arial"/>
                        </a:rPr>
                        <a:t>125</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pPr>
                      <a:r>
                        <a:rPr sz="2000" dirty="0">
                          <a:solidFill>
                            <a:srgbClr val="9A9A9A"/>
                          </a:solidFill>
                          <a:latin typeface="Arial"/>
                          <a:cs typeface="Arial"/>
                        </a:rPr>
                        <a:t>832</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90" algn="ctr">
                        <a:lnSpc>
                          <a:spcPct val="100000"/>
                        </a:lnSpc>
                      </a:pPr>
                      <a:r>
                        <a:rPr sz="2000" dirty="0">
                          <a:solidFill>
                            <a:srgbClr val="9A9A9A"/>
                          </a:solidFill>
                          <a:latin typeface="Arial"/>
                          <a:cs typeface="Arial"/>
                        </a:rPr>
                        <a:t>20</a:t>
                      </a:r>
                      <a:endParaRPr sz="20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57200">
                <a:tc>
                  <a:txBody>
                    <a:bodyPr/>
                    <a:lstStyle/>
                    <a:p>
                      <a:pPr marL="76835">
                        <a:lnSpc>
                          <a:spcPct val="100000"/>
                        </a:lnSpc>
                      </a:pPr>
                      <a:r>
                        <a:rPr sz="2000" spc="5" dirty="0">
                          <a:solidFill>
                            <a:srgbClr val="9A9A9A"/>
                          </a:solidFill>
                          <a:latin typeface="Arial"/>
                          <a:cs typeface="Arial"/>
                        </a:rPr>
                        <a:t>Us</a:t>
                      </a:r>
                      <a:r>
                        <a:rPr sz="2000" spc="0" dirty="0">
                          <a:solidFill>
                            <a:srgbClr val="9A9A9A"/>
                          </a:solidFill>
                          <a:latin typeface="Arial"/>
                          <a:cs typeface="Arial"/>
                        </a:rPr>
                        <a:t>e</a:t>
                      </a:r>
                      <a:r>
                        <a:rPr sz="2000" spc="5" dirty="0">
                          <a:solidFill>
                            <a:srgbClr val="9A9A9A"/>
                          </a:solidFill>
                          <a:latin typeface="Arial"/>
                          <a:cs typeface="Arial"/>
                        </a:rPr>
                        <a:t>r</a:t>
                      </a:r>
                      <a:r>
                        <a:rPr sz="2000" spc="0" dirty="0">
                          <a:solidFill>
                            <a:srgbClr val="9A9A9A"/>
                          </a:solidFill>
                          <a:latin typeface="Arial"/>
                          <a:cs typeface="Arial"/>
                        </a:rPr>
                        <a:t>s</a:t>
                      </a:r>
                      <a:r>
                        <a:rPr sz="2000" spc="-35" dirty="0">
                          <a:solidFill>
                            <a:srgbClr val="9A9A9A"/>
                          </a:solidFill>
                          <a:latin typeface="Arial"/>
                          <a:cs typeface="Arial"/>
                        </a:rPr>
                        <a:t> </a:t>
                      </a:r>
                      <a:r>
                        <a:rPr sz="2000" spc="0" dirty="0">
                          <a:solidFill>
                            <a:srgbClr val="9A9A9A"/>
                          </a:solidFill>
                          <a:latin typeface="Arial"/>
                          <a:cs typeface="Arial"/>
                        </a:rPr>
                        <a:t>p</a:t>
                      </a:r>
                      <a:r>
                        <a:rPr sz="2000" spc="5" dirty="0">
                          <a:solidFill>
                            <a:srgbClr val="9A9A9A"/>
                          </a:solidFill>
                          <a:latin typeface="Arial"/>
                          <a:cs typeface="Arial"/>
                        </a:rPr>
                        <a:t>e</a:t>
                      </a:r>
                      <a:r>
                        <a:rPr sz="2000" spc="0" dirty="0">
                          <a:solidFill>
                            <a:srgbClr val="9A9A9A"/>
                          </a:solidFill>
                          <a:latin typeface="Arial"/>
                          <a:cs typeface="Arial"/>
                        </a:rPr>
                        <a:t>r</a:t>
                      </a:r>
                      <a:r>
                        <a:rPr sz="2000" spc="-15" dirty="0">
                          <a:solidFill>
                            <a:srgbClr val="9A9A9A"/>
                          </a:solidFill>
                          <a:latin typeface="Arial"/>
                          <a:cs typeface="Arial"/>
                        </a:rPr>
                        <a:t> </a:t>
                      </a:r>
                      <a:r>
                        <a:rPr sz="2000" spc="5" dirty="0">
                          <a:solidFill>
                            <a:srgbClr val="9A9A9A"/>
                          </a:solidFill>
                          <a:latin typeface="Arial"/>
                          <a:cs typeface="Arial"/>
                        </a:rPr>
                        <a:t>c</a:t>
                      </a:r>
                      <a:r>
                        <a:rPr sz="2000" spc="0" dirty="0">
                          <a:solidFill>
                            <a:srgbClr val="9A9A9A"/>
                          </a:solidFill>
                          <a:latin typeface="Arial"/>
                          <a:cs typeface="Arial"/>
                        </a:rPr>
                        <a:t>h</a:t>
                      </a:r>
                      <a:r>
                        <a:rPr sz="2000" spc="5" dirty="0">
                          <a:solidFill>
                            <a:srgbClr val="9A9A9A"/>
                          </a:solidFill>
                          <a:latin typeface="Arial"/>
                          <a:cs typeface="Arial"/>
                        </a:rPr>
                        <a:t>a</a:t>
                      </a:r>
                      <a:r>
                        <a:rPr sz="2000" spc="0" dirty="0">
                          <a:solidFill>
                            <a:srgbClr val="9A9A9A"/>
                          </a:solidFill>
                          <a:latin typeface="Arial"/>
                          <a:cs typeface="Arial"/>
                        </a:rPr>
                        <a:t>n</a:t>
                      </a:r>
                      <a:r>
                        <a:rPr sz="2000" spc="5" dirty="0">
                          <a:solidFill>
                            <a:srgbClr val="9A9A9A"/>
                          </a:solidFill>
                          <a:latin typeface="Arial"/>
                          <a:cs typeface="Arial"/>
                        </a:rPr>
                        <a:t>n</a:t>
                      </a:r>
                      <a:r>
                        <a:rPr sz="2000" spc="0" dirty="0">
                          <a:solidFill>
                            <a:srgbClr val="9A9A9A"/>
                          </a:solidFill>
                          <a:latin typeface="Arial"/>
                          <a:cs typeface="Arial"/>
                        </a:rPr>
                        <a:t>el</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2000" dirty="0">
                          <a:solidFill>
                            <a:srgbClr val="9A9A9A"/>
                          </a:solidFill>
                          <a:latin typeface="Arial"/>
                          <a:cs typeface="Arial"/>
                        </a:rPr>
                        <a:t>8</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2000" dirty="0">
                          <a:solidFill>
                            <a:srgbClr val="9A9A9A"/>
                          </a:solidFill>
                          <a:latin typeface="Arial"/>
                          <a:cs typeface="Arial"/>
                        </a:rPr>
                        <a:t>3</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90" algn="ctr">
                        <a:lnSpc>
                          <a:spcPct val="100000"/>
                        </a:lnSpc>
                      </a:pPr>
                      <a:r>
                        <a:rPr sz="2000" dirty="0">
                          <a:solidFill>
                            <a:srgbClr val="9A9A9A"/>
                          </a:solidFill>
                          <a:latin typeface="Arial"/>
                          <a:cs typeface="Arial"/>
                        </a:rPr>
                        <a:t>35</a:t>
                      </a:r>
                      <a:endParaRPr sz="20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457200">
                <a:tc>
                  <a:txBody>
                    <a:bodyPr/>
                    <a:lstStyle/>
                    <a:p>
                      <a:pPr marL="76835">
                        <a:lnSpc>
                          <a:spcPct val="100000"/>
                        </a:lnSpc>
                      </a:pPr>
                      <a:r>
                        <a:rPr sz="2000" dirty="0">
                          <a:solidFill>
                            <a:srgbClr val="9A9A9A"/>
                          </a:solidFill>
                          <a:latin typeface="Arial"/>
                          <a:cs typeface="Arial"/>
                        </a:rPr>
                        <a:t>Mo</a:t>
                      </a:r>
                      <a:r>
                        <a:rPr sz="2000" spc="5" dirty="0">
                          <a:solidFill>
                            <a:srgbClr val="9A9A9A"/>
                          </a:solidFill>
                          <a:latin typeface="Arial"/>
                          <a:cs typeface="Arial"/>
                        </a:rPr>
                        <a:t>d</a:t>
                      </a:r>
                      <a:r>
                        <a:rPr sz="2000" spc="0" dirty="0">
                          <a:solidFill>
                            <a:srgbClr val="9A9A9A"/>
                          </a:solidFill>
                          <a:latin typeface="Arial"/>
                          <a:cs typeface="Arial"/>
                        </a:rPr>
                        <a:t>ul</a:t>
                      </a:r>
                      <a:r>
                        <a:rPr sz="2000" spc="5" dirty="0">
                          <a:solidFill>
                            <a:srgbClr val="9A9A9A"/>
                          </a:solidFill>
                          <a:latin typeface="Arial"/>
                          <a:cs typeface="Arial"/>
                        </a:rPr>
                        <a:t>a</a:t>
                      </a:r>
                      <a:r>
                        <a:rPr sz="2000" spc="0" dirty="0">
                          <a:solidFill>
                            <a:srgbClr val="9A9A9A"/>
                          </a:solidFill>
                          <a:latin typeface="Arial"/>
                          <a:cs typeface="Arial"/>
                        </a:rPr>
                        <a:t>tion</a:t>
                      </a:r>
                      <a:endParaRPr sz="2000">
                        <a:latin typeface="Arial"/>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534035">
                        <a:lnSpc>
                          <a:spcPct val="100000"/>
                        </a:lnSpc>
                      </a:pPr>
                      <a:r>
                        <a:rPr sz="2000" dirty="0">
                          <a:solidFill>
                            <a:srgbClr val="9A9A9A"/>
                          </a:solidFill>
                          <a:latin typeface="Arial"/>
                          <a:cs typeface="Arial"/>
                        </a:rPr>
                        <a:t>GMSK</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424815">
                        <a:lnSpc>
                          <a:spcPct val="100000"/>
                        </a:lnSpc>
                      </a:pPr>
                      <a:r>
                        <a:rPr sz="2000" dirty="0">
                          <a:solidFill>
                            <a:srgbClr val="9A9A9A"/>
                          </a:solidFill>
                          <a:latin typeface="Arial"/>
                          <a:cs typeface="Arial"/>
                        </a:rPr>
                        <a:t>DQPSK</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518159">
                        <a:lnSpc>
                          <a:spcPct val="100000"/>
                        </a:lnSpc>
                      </a:pPr>
                      <a:r>
                        <a:rPr sz="2000" dirty="0">
                          <a:solidFill>
                            <a:srgbClr val="9A9A9A"/>
                          </a:solidFill>
                          <a:latin typeface="Arial"/>
                          <a:cs typeface="Arial"/>
                        </a:rPr>
                        <a:t>QP</a:t>
                      </a:r>
                      <a:r>
                        <a:rPr sz="2000" spc="-10" dirty="0">
                          <a:solidFill>
                            <a:srgbClr val="9A9A9A"/>
                          </a:solidFill>
                          <a:latin typeface="Arial"/>
                          <a:cs typeface="Arial"/>
                        </a:rPr>
                        <a:t>S</a:t>
                      </a:r>
                      <a:r>
                        <a:rPr sz="2000" spc="0" dirty="0">
                          <a:solidFill>
                            <a:srgbClr val="9A9A9A"/>
                          </a:solidFill>
                          <a:latin typeface="Arial"/>
                          <a:cs typeface="Arial"/>
                        </a:rPr>
                        <a:t>K</a:t>
                      </a:r>
                      <a:endParaRPr sz="2000">
                        <a:latin typeface="Arial"/>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bl>
          </a:graphicData>
        </a:graphic>
      </p:graphicFrame>
      <p:sp>
        <p:nvSpPr>
          <p:cNvPr id="6" name="Footer Placeholder 5">
            <a:extLst>
              <a:ext uri="{FF2B5EF4-FFF2-40B4-BE49-F238E27FC236}">
                <a16:creationId xmlns:a16="http://schemas.microsoft.com/office/drawing/2014/main" id="{2198488A-D045-4404-86D4-6F7B89630F95}"/>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1F61061B-E78E-4B21-8422-6065B01D0E2F}"/>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21</a:t>
            </a:fld>
            <a:endParaRPr lang="en-US" sz="14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1832" y="2571622"/>
            <a:ext cx="5717540" cy="556895"/>
          </a:xfrm>
          <a:prstGeom prst="rect">
            <a:avLst/>
          </a:prstGeom>
        </p:spPr>
        <p:txBody>
          <a:bodyPr vert="horz" wrap="square" lIns="0" tIns="0" rIns="0" bIns="0" rtlCol="0">
            <a:noAutofit/>
          </a:bodyPr>
          <a:lstStyle/>
          <a:p>
            <a:pPr marL="12700">
              <a:lnSpc>
                <a:spcPct val="100000"/>
              </a:lnSpc>
              <a:tabLst>
                <a:tab pos="1181100" algn="l"/>
              </a:tabLst>
            </a:pPr>
            <a:r>
              <a:rPr sz="3600" dirty="0">
                <a:solidFill>
                  <a:srgbClr val="116B8F"/>
                </a:solidFill>
                <a:latin typeface="Arial"/>
                <a:cs typeface="Arial"/>
              </a:rPr>
              <a:t>GSM	Enab</a:t>
            </a:r>
            <a:r>
              <a:rPr sz="3600" spc="10" dirty="0">
                <a:solidFill>
                  <a:srgbClr val="116B8F"/>
                </a:solidFill>
                <a:latin typeface="Arial"/>
                <a:cs typeface="Arial"/>
              </a:rPr>
              <a:t>l</a:t>
            </a:r>
            <a:r>
              <a:rPr sz="3600" spc="0" dirty="0">
                <a:solidFill>
                  <a:srgbClr val="116B8F"/>
                </a:solidFill>
                <a:latin typeface="Arial"/>
                <a:cs typeface="Arial"/>
              </a:rPr>
              <a:t>ed</a:t>
            </a:r>
            <a:r>
              <a:rPr sz="3600" spc="-30" dirty="0">
                <a:solidFill>
                  <a:srgbClr val="116B8F"/>
                </a:solidFill>
                <a:latin typeface="Arial"/>
                <a:cs typeface="Arial"/>
              </a:rPr>
              <a:t> </a:t>
            </a:r>
            <a:r>
              <a:rPr sz="3600" spc="0" dirty="0">
                <a:solidFill>
                  <a:srgbClr val="116B8F"/>
                </a:solidFill>
                <a:latin typeface="Arial"/>
                <a:cs typeface="Arial"/>
              </a:rPr>
              <a:t>Technol</a:t>
            </a:r>
            <a:r>
              <a:rPr sz="3600" spc="10" dirty="0">
                <a:solidFill>
                  <a:srgbClr val="116B8F"/>
                </a:solidFill>
                <a:latin typeface="Arial"/>
                <a:cs typeface="Arial"/>
              </a:rPr>
              <a:t>o</a:t>
            </a:r>
            <a:r>
              <a:rPr sz="3600" spc="0" dirty="0">
                <a:solidFill>
                  <a:srgbClr val="116B8F"/>
                </a:solidFill>
                <a:latin typeface="Arial"/>
                <a:cs typeface="Arial"/>
              </a:rPr>
              <a:t>gies</a:t>
            </a:r>
            <a:endParaRPr sz="3600">
              <a:latin typeface="Arial"/>
              <a:cs typeface="Arial"/>
            </a:endParaRPr>
          </a:p>
        </p:txBody>
      </p:sp>
      <p:sp>
        <p:nvSpPr>
          <p:cNvPr id="5" name="Footer Placeholder 4">
            <a:extLst>
              <a:ext uri="{FF2B5EF4-FFF2-40B4-BE49-F238E27FC236}">
                <a16:creationId xmlns:a16="http://schemas.microsoft.com/office/drawing/2014/main" id="{4DE922CA-4453-4B23-8F1B-211EA6159D1E}"/>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6" name="Slide Number Placeholder 5">
            <a:extLst>
              <a:ext uri="{FF2B5EF4-FFF2-40B4-BE49-F238E27FC236}">
                <a16:creationId xmlns:a16="http://schemas.microsoft.com/office/drawing/2014/main" id="{2673C777-C7C5-460B-8C02-C23ED3ECE7D0}"/>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22</a:t>
            </a:fld>
            <a:endParaRPr lang="en-US" sz="14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82649" y="742441"/>
            <a:ext cx="6376670" cy="544195"/>
          </a:xfrm>
          <a:prstGeom prst="rect">
            <a:avLst/>
          </a:prstGeom>
        </p:spPr>
        <p:txBody>
          <a:bodyPr vert="horz" wrap="square" lIns="0" tIns="0" rIns="0" bIns="0" rtlCol="0">
            <a:noAutofit/>
          </a:bodyPr>
          <a:lstStyle/>
          <a:p>
            <a:pPr marL="12700">
              <a:lnSpc>
                <a:spcPts val="4285"/>
              </a:lnSpc>
              <a:tabLst>
                <a:tab pos="1486535" algn="l"/>
                <a:tab pos="4457065" algn="l"/>
              </a:tabLst>
            </a:pPr>
            <a:r>
              <a:rPr sz="3600" dirty="0">
                <a:solidFill>
                  <a:srgbClr val="116B8F"/>
                </a:solidFill>
                <a:latin typeface="Arial"/>
                <a:cs typeface="Arial"/>
              </a:rPr>
              <a:t>Mob</a:t>
            </a:r>
            <a:r>
              <a:rPr sz="3600" spc="5" dirty="0">
                <a:solidFill>
                  <a:srgbClr val="116B8F"/>
                </a:solidFill>
                <a:latin typeface="Arial"/>
                <a:cs typeface="Arial"/>
              </a:rPr>
              <a:t>i</a:t>
            </a:r>
            <a:r>
              <a:rPr sz="3600" spc="0" dirty="0">
                <a:solidFill>
                  <a:srgbClr val="116B8F"/>
                </a:solidFill>
                <a:latin typeface="Arial"/>
                <a:cs typeface="Arial"/>
              </a:rPr>
              <a:t>le	</a:t>
            </a:r>
            <a:r>
              <a:rPr sz="3600" spc="-15" dirty="0">
                <a:solidFill>
                  <a:srgbClr val="116B8F"/>
                </a:solidFill>
                <a:latin typeface="Arial"/>
                <a:cs typeface="Arial"/>
              </a:rPr>
              <a:t>W</a:t>
            </a:r>
            <a:r>
              <a:rPr sz="3600" spc="0" dirty="0">
                <a:solidFill>
                  <a:srgbClr val="116B8F"/>
                </a:solidFill>
                <a:latin typeface="Arial"/>
                <a:cs typeface="Arial"/>
              </a:rPr>
              <a:t>ire</a:t>
            </a:r>
            <a:r>
              <a:rPr sz="3600" spc="10" dirty="0">
                <a:solidFill>
                  <a:srgbClr val="116B8F"/>
                </a:solidFill>
                <a:latin typeface="Arial"/>
                <a:cs typeface="Arial"/>
              </a:rPr>
              <a:t>l</a:t>
            </a:r>
            <a:r>
              <a:rPr sz="3600" spc="0" dirty="0">
                <a:solidFill>
                  <a:srgbClr val="116B8F"/>
                </a:solidFill>
                <a:latin typeface="Arial"/>
                <a:cs typeface="Arial"/>
              </a:rPr>
              <a:t>ess</a:t>
            </a:r>
            <a:r>
              <a:rPr sz="3600" spc="-15" dirty="0">
                <a:solidFill>
                  <a:srgbClr val="116B8F"/>
                </a:solidFill>
                <a:latin typeface="Arial"/>
                <a:cs typeface="Arial"/>
              </a:rPr>
              <a:t> </a:t>
            </a:r>
            <a:r>
              <a:rPr sz="3600" spc="0" dirty="0">
                <a:solidFill>
                  <a:srgbClr val="116B8F"/>
                </a:solidFill>
                <a:latin typeface="Arial"/>
                <a:cs typeface="Arial"/>
              </a:rPr>
              <a:t>Data	Netwo</a:t>
            </a:r>
            <a:r>
              <a:rPr sz="3600" spc="5" dirty="0">
                <a:solidFill>
                  <a:srgbClr val="116B8F"/>
                </a:solidFill>
                <a:latin typeface="Arial"/>
                <a:cs typeface="Arial"/>
              </a:rPr>
              <a:t>r</a:t>
            </a:r>
            <a:r>
              <a:rPr sz="3600" spc="0" dirty="0">
                <a:solidFill>
                  <a:srgbClr val="116B8F"/>
                </a:solidFill>
                <a:latin typeface="Arial"/>
                <a:cs typeface="Arial"/>
              </a:rPr>
              <a:t>ks</a:t>
            </a:r>
            <a:endParaRPr sz="3600">
              <a:latin typeface="Arial"/>
              <a:cs typeface="Arial"/>
            </a:endParaRPr>
          </a:p>
        </p:txBody>
      </p:sp>
      <p:sp>
        <p:nvSpPr>
          <p:cNvPr id="3" name="object 3"/>
          <p:cNvSpPr txBox="1"/>
          <p:nvPr/>
        </p:nvSpPr>
        <p:spPr>
          <a:xfrm>
            <a:off x="764540" y="1638553"/>
            <a:ext cx="7553959" cy="299720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Driver</a:t>
            </a:r>
            <a:r>
              <a:rPr sz="2400" spc="1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G</a:t>
            </a:r>
            <a:r>
              <a:rPr sz="2400" spc="5" dirty="0">
                <a:latin typeface="Arial"/>
                <a:cs typeface="Arial"/>
              </a:rPr>
              <a:t>r</a:t>
            </a:r>
            <a:r>
              <a:rPr sz="2400" spc="0" dirty="0">
                <a:latin typeface="Arial"/>
                <a:cs typeface="Arial"/>
              </a:rPr>
              <a:t>owth</a:t>
            </a:r>
            <a:endParaRPr sz="2400">
              <a:latin typeface="Arial"/>
              <a:cs typeface="Arial"/>
            </a:endParaRPr>
          </a:p>
          <a:p>
            <a:pPr>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Pop</a:t>
            </a:r>
            <a:r>
              <a:rPr sz="2400" spc="-10" dirty="0">
                <a:latin typeface="Arial"/>
                <a:cs typeface="Arial"/>
              </a:rPr>
              <a:t>u</a:t>
            </a:r>
            <a:r>
              <a:rPr sz="2400" spc="0" dirty="0">
                <a:latin typeface="Arial"/>
                <a:cs typeface="Arial"/>
              </a:rPr>
              <a:t>lar</a:t>
            </a:r>
            <a:r>
              <a:rPr sz="2400" spc="-10" dirty="0">
                <a:latin typeface="Arial"/>
                <a:cs typeface="Arial"/>
              </a:rPr>
              <a:t>i</a:t>
            </a:r>
            <a:r>
              <a:rPr sz="2400" spc="0" dirty="0">
                <a:latin typeface="Arial"/>
                <a:cs typeface="Arial"/>
              </a:rPr>
              <a:t>ty</a:t>
            </a:r>
            <a:r>
              <a:rPr sz="2400" spc="30" dirty="0">
                <a:latin typeface="Arial"/>
                <a:cs typeface="Arial"/>
              </a:rPr>
              <a:t> </a:t>
            </a:r>
            <a:r>
              <a:rPr sz="2400" spc="0" dirty="0">
                <a:latin typeface="Arial"/>
                <a:cs typeface="Arial"/>
              </a:rPr>
              <a:t>of </a:t>
            </a:r>
            <a:r>
              <a:rPr sz="2400" spc="-10" dirty="0">
                <a:latin typeface="Arial"/>
                <a:cs typeface="Arial"/>
              </a:rPr>
              <a:t>i</a:t>
            </a:r>
            <a:r>
              <a:rPr sz="2400" spc="0" dirty="0">
                <a:latin typeface="Arial"/>
                <a:cs typeface="Arial"/>
              </a:rPr>
              <a:t>nternet</a:t>
            </a:r>
            <a:endParaRPr sz="2400">
              <a:latin typeface="Arial"/>
              <a:cs typeface="Arial"/>
            </a:endParaRPr>
          </a:p>
          <a:p>
            <a:pPr lvl="1">
              <a:lnSpc>
                <a:spcPts val="550"/>
              </a:lnSpc>
              <a:spcBef>
                <a:spcPts val="26"/>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Desire</a:t>
            </a:r>
            <a:r>
              <a:rPr sz="2400" spc="10"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a</a:t>
            </a:r>
            <a:r>
              <a:rPr sz="2400" spc="0" dirty="0">
                <a:latin typeface="Arial"/>
                <a:cs typeface="Arial"/>
              </a:rPr>
              <a:t>nytime, anywhere</a:t>
            </a:r>
            <a:r>
              <a:rPr sz="2400" spc="30" dirty="0">
                <a:latin typeface="Arial"/>
                <a:cs typeface="Arial"/>
              </a:rPr>
              <a:t> </a:t>
            </a:r>
            <a:r>
              <a:rPr sz="2400" spc="0" dirty="0">
                <a:latin typeface="Arial"/>
                <a:cs typeface="Arial"/>
              </a:rPr>
              <a:t>data</a:t>
            </a:r>
            <a:r>
              <a:rPr sz="2400" spc="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munication</a:t>
            </a:r>
            <a:endParaRPr sz="2400">
              <a:latin typeface="Arial"/>
              <a:cs typeface="Arial"/>
            </a:endParaRPr>
          </a:p>
          <a:p>
            <a:pPr lvl="1">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Short Message</a:t>
            </a:r>
            <a:r>
              <a:rPr sz="2400" spc="15" dirty="0">
                <a:latin typeface="Arial"/>
                <a:cs typeface="Arial"/>
              </a:rPr>
              <a:t> </a:t>
            </a:r>
            <a:r>
              <a:rPr sz="2400" spc="0" dirty="0">
                <a:latin typeface="Arial"/>
                <a:cs typeface="Arial"/>
              </a:rPr>
              <a:t>Service</a:t>
            </a:r>
            <a:r>
              <a:rPr sz="2400" spc="15" dirty="0">
                <a:latin typeface="Arial"/>
                <a:cs typeface="Arial"/>
              </a:rPr>
              <a:t> </a:t>
            </a:r>
            <a:r>
              <a:rPr sz="2400" spc="0" dirty="0">
                <a:latin typeface="Arial"/>
                <a:cs typeface="Arial"/>
              </a:rPr>
              <a:t>(S</a:t>
            </a:r>
            <a:r>
              <a:rPr sz="2400" spc="5" dirty="0">
                <a:latin typeface="Arial"/>
                <a:cs typeface="Arial"/>
              </a:rPr>
              <a:t>M</a:t>
            </a:r>
            <a:r>
              <a:rPr sz="2400" spc="0" dirty="0">
                <a:latin typeface="Arial"/>
                <a:cs typeface="Arial"/>
              </a:rPr>
              <a:t>S)</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Multimedia</a:t>
            </a:r>
            <a:r>
              <a:rPr sz="2400" spc="20" dirty="0">
                <a:latin typeface="Arial"/>
                <a:cs typeface="Arial"/>
              </a:rPr>
              <a:t> </a:t>
            </a:r>
            <a:r>
              <a:rPr sz="2400" spc="0" dirty="0">
                <a:latin typeface="Arial"/>
                <a:cs typeface="Arial"/>
              </a:rPr>
              <a:t>Messaging</a:t>
            </a:r>
            <a:r>
              <a:rPr sz="2400" spc="25" dirty="0">
                <a:latin typeface="Arial"/>
                <a:cs typeface="Arial"/>
              </a:rPr>
              <a:t> </a:t>
            </a:r>
            <a:r>
              <a:rPr sz="2400" spc="0" dirty="0">
                <a:latin typeface="Arial"/>
                <a:cs typeface="Arial"/>
              </a:rPr>
              <a:t>Service</a:t>
            </a:r>
            <a:r>
              <a:rPr sz="2400" spc="15" dirty="0">
                <a:latin typeface="Arial"/>
                <a:cs typeface="Arial"/>
              </a:rPr>
              <a:t> </a:t>
            </a:r>
            <a:r>
              <a:rPr sz="2400" spc="0" dirty="0">
                <a:latin typeface="Arial"/>
                <a:cs typeface="Arial"/>
              </a:rPr>
              <a:t>(</a:t>
            </a:r>
            <a:r>
              <a:rPr sz="2400" spc="5" dirty="0">
                <a:latin typeface="Arial"/>
                <a:cs typeface="Arial"/>
              </a:rPr>
              <a:t>M</a:t>
            </a:r>
            <a:r>
              <a:rPr sz="2400" spc="0" dirty="0">
                <a:latin typeface="Arial"/>
                <a:cs typeface="Arial"/>
              </a:rPr>
              <a:t>MS)</a:t>
            </a:r>
            <a:endParaRPr sz="2400">
              <a:latin typeface="Arial"/>
              <a:cs typeface="Arial"/>
            </a:endParaRPr>
          </a:p>
          <a:p>
            <a:pPr>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Gene</a:t>
            </a:r>
            <a:r>
              <a:rPr sz="2400" spc="5" dirty="0">
                <a:latin typeface="Arial"/>
                <a:cs typeface="Arial"/>
              </a:rPr>
              <a:t>r</a:t>
            </a:r>
            <a:r>
              <a:rPr sz="2400" spc="0" dirty="0">
                <a:latin typeface="Arial"/>
                <a:cs typeface="Arial"/>
              </a:rPr>
              <a:t>al</a:t>
            </a:r>
            <a:r>
              <a:rPr sz="2400" spc="5" dirty="0">
                <a:latin typeface="Arial"/>
                <a:cs typeface="Arial"/>
              </a:rPr>
              <a:t> </a:t>
            </a:r>
            <a:r>
              <a:rPr sz="2400" spc="0" dirty="0">
                <a:latin typeface="Arial"/>
                <a:cs typeface="Arial"/>
              </a:rPr>
              <a:t>Packet Radio</a:t>
            </a:r>
            <a:r>
              <a:rPr sz="2400" spc="30" dirty="0">
                <a:latin typeface="Arial"/>
                <a:cs typeface="Arial"/>
              </a:rPr>
              <a:t> </a:t>
            </a:r>
            <a:r>
              <a:rPr sz="2400" spc="0" dirty="0">
                <a:latin typeface="Arial"/>
                <a:cs typeface="Arial"/>
              </a:rPr>
              <a:t>Service (</a:t>
            </a:r>
            <a:r>
              <a:rPr sz="2400" spc="5" dirty="0">
                <a:latin typeface="Arial"/>
                <a:cs typeface="Arial"/>
              </a:rPr>
              <a:t>G</a:t>
            </a:r>
            <a:r>
              <a:rPr sz="2400" spc="0" dirty="0">
                <a:latin typeface="Arial"/>
                <a:cs typeface="Arial"/>
              </a:rPr>
              <a:t>PR</a:t>
            </a:r>
            <a:r>
              <a:rPr sz="2400" spc="-10" dirty="0">
                <a:latin typeface="Arial"/>
                <a:cs typeface="Arial"/>
              </a:rPr>
              <a:t>S</a:t>
            </a:r>
            <a:r>
              <a:rPr sz="2400" spc="0" dirty="0">
                <a:latin typeface="Arial"/>
                <a:cs typeface="Arial"/>
              </a:rPr>
              <a:t>)</a:t>
            </a:r>
            <a:endParaRPr sz="2400">
              <a:latin typeface="Arial"/>
              <a:cs typeface="Arial"/>
            </a:endParaRPr>
          </a:p>
          <a:p>
            <a:pPr>
              <a:lnSpc>
                <a:spcPts val="550"/>
              </a:lnSpc>
              <a:spcBef>
                <a:spcPts val="25"/>
              </a:spcBef>
              <a:buFont typeface="Arial"/>
              <a:buChar char="•"/>
            </a:pPr>
            <a:endParaRPr sz="550"/>
          </a:p>
          <a:p>
            <a:pPr marL="355600" indent="-343535">
              <a:lnSpc>
                <a:spcPts val="2855"/>
              </a:lnSpc>
              <a:buFont typeface="Arial"/>
              <a:buChar char="•"/>
              <a:tabLst>
                <a:tab pos="355600" algn="l"/>
              </a:tabLst>
            </a:pPr>
            <a:r>
              <a:rPr sz="2400" dirty="0">
                <a:latin typeface="Arial"/>
                <a:cs typeface="Arial"/>
              </a:rPr>
              <a:t>Enhanced</a:t>
            </a:r>
            <a:r>
              <a:rPr sz="2400" spc="25" dirty="0">
                <a:latin typeface="Arial"/>
                <a:cs typeface="Arial"/>
              </a:rPr>
              <a:t> </a:t>
            </a:r>
            <a:r>
              <a:rPr sz="2400" spc="0" dirty="0">
                <a:latin typeface="Arial"/>
                <a:cs typeface="Arial"/>
              </a:rPr>
              <a:t>Data Rates</a:t>
            </a:r>
            <a:r>
              <a:rPr sz="2400" spc="15" dirty="0">
                <a:latin typeface="Arial"/>
                <a:cs typeface="Arial"/>
              </a:rPr>
              <a:t> </a:t>
            </a:r>
            <a:r>
              <a:rPr sz="2400" spc="0" dirty="0">
                <a:latin typeface="Arial"/>
                <a:cs typeface="Arial"/>
              </a:rPr>
              <a:t>for</a:t>
            </a:r>
            <a:r>
              <a:rPr sz="2400" spc="-15" dirty="0">
                <a:latin typeface="Arial"/>
                <a:cs typeface="Arial"/>
              </a:rPr>
              <a:t> </a:t>
            </a:r>
            <a:r>
              <a:rPr sz="2400" spc="0" dirty="0">
                <a:latin typeface="Arial"/>
                <a:cs typeface="Arial"/>
              </a:rPr>
              <a:t>GSM</a:t>
            </a:r>
            <a:r>
              <a:rPr sz="2400" spc="5" dirty="0">
                <a:latin typeface="Arial"/>
                <a:cs typeface="Arial"/>
              </a:rPr>
              <a:t> </a:t>
            </a:r>
            <a:r>
              <a:rPr sz="2400" spc="-10" dirty="0">
                <a:latin typeface="Arial"/>
                <a:cs typeface="Arial"/>
              </a:rPr>
              <a:t>E</a:t>
            </a:r>
            <a:r>
              <a:rPr sz="2400" spc="0" dirty="0">
                <a:latin typeface="Arial"/>
                <a:cs typeface="Arial"/>
              </a:rPr>
              <a:t>volution</a:t>
            </a:r>
            <a:r>
              <a:rPr sz="2400" spc="20" dirty="0">
                <a:latin typeface="Arial"/>
                <a:cs typeface="Arial"/>
              </a:rPr>
              <a:t> </a:t>
            </a:r>
            <a:r>
              <a:rPr sz="2400" spc="0" dirty="0">
                <a:latin typeface="Arial"/>
                <a:cs typeface="Arial"/>
              </a:rPr>
              <a:t>(EDGE)</a:t>
            </a:r>
            <a:endParaRPr sz="2400">
              <a:latin typeface="Arial"/>
              <a:cs typeface="Arial"/>
            </a:endParaRPr>
          </a:p>
        </p:txBody>
      </p:sp>
      <p:sp>
        <p:nvSpPr>
          <p:cNvPr id="6" name="Footer Placeholder 5">
            <a:extLst>
              <a:ext uri="{FF2B5EF4-FFF2-40B4-BE49-F238E27FC236}">
                <a16:creationId xmlns:a16="http://schemas.microsoft.com/office/drawing/2014/main" id="{D4C854AB-B93D-4753-A918-86304A5628F5}"/>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5A852231-CC74-4A1A-8D83-5B3F3A8BE547}"/>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23</a:t>
            </a:fld>
            <a:endParaRPr lang="en-US" sz="14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274" y="742441"/>
            <a:ext cx="6680834" cy="556895"/>
          </a:xfrm>
          <a:prstGeom prst="rect">
            <a:avLst/>
          </a:prstGeom>
        </p:spPr>
        <p:txBody>
          <a:bodyPr vert="horz" wrap="square" lIns="0" tIns="0" rIns="0" bIns="0" rtlCol="0">
            <a:noAutofit/>
          </a:bodyPr>
          <a:lstStyle/>
          <a:p>
            <a:pPr marL="12700">
              <a:lnSpc>
                <a:spcPct val="100000"/>
              </a:lnSpc>
              <a:tabLst>
                <a:tab pos="3390900" algn="l"/>
              </a:tabLst>
            </a:pPr>
            <a:r>
              <a:rPr sz="3600" dirty="0">
                <a:solidFill>
                  <a:srgbClr val="116B8F"/>
                </a:solidFill>
                <a:latin typeface="Arial"/>
                <a:cs typeface="Arial"/>
              </a:rPr>
              <a:t>Constra</a:t>
            </a:r>
            <a:r>
              <a:rPr sz="3600" spc="10" dirty="0">
                <a:solidFill>
                  <a:srgbClr val="116B8F"/>
                </a:solidFill>
                <a:latin typeface="Arial"/>
                <a:cs typeface="Arial"/>
              </a:rPr>
              <a:t>i</a:t>
            </a:r>
            <a:r>
              <a:rPr sz="3600" spc="0" dirty="0">
                <a:solidFill>
                  <a:srgbClr val="116B8F"/>
                </a:solidFill>
                <a:latin typeface="Arial"/>
                <a:cs typeface="Arial"/>
              </a:rPr>
              <a:t>nts</a:t>
            </a:r>
            <a:r>
              <a:rPr sz="3600" spc="-20" dirty="0">
                <a:solidFill>
                  <a:srgbClr val="116B8F"/>
                </a:solidFill>
                <a:latin typeface="Arial"/>
                <a:cs typeface="Arial"/>
              </a:rPr>
              <a:t> </a:t>
            </a:r>
            <a:r>
              <a:rPr sz="3600" spc="0" dirty="0">
                <a:solidFill>
                  <a:srgbClr val="116B8F"/>
                </a:solidFill>
                <a:latin typeface="Arial"/>
                <a:cs typeface="Arial"/>
              </a:rPr>
              <a:t>with	existi</a:t>
            </a:r>
            <a:r>
              <a:rPr sz="3600" spc="5" dirty="0">
                <a:solidFill>
                  <a:srgbClr val="116B8F"/>
                </a:solidFill>
                <a:latin typeface="Arial"/>
                <a:cs typeface="Arial"/>
              </a:rPr>
              <a:t>n</a:t>
            </a:r>
            <a:r>
              <a:rPr sz="3600" spc="0" dirty="0">
                <a:solidFill>
                  <a:srgbClr val="116B8F"/>
                </a:solidFill>
                <a:latin typeface="Arial"/>
                <a:cs typeface="Arial"/>
              </a:rPr>
              <a:t>g</a:t>
            </a:r>
            <a:r>
              <a:rPr sz="3600" spc="-15" dirty="0">
                <a:solidFill>
                  <a:srgbClr val="116B8F"/>
                </a:solidFill>
                <a:latin typeface="Arial"/>
                <a:cs typeface="Arial"/>
              </a:rPr>
              <a:t> </a:t>
            </a:r>
            <a:r>
              <a:rPr sz="3600" spc="0" dirty="0">
                <a:solidFill>
                  <a:srgbClr val="116B8F"/>
                </a:solidFill>
                <a:latin typeface="Arial"/>
                <a:cs typeface="Arial"/>
              </a:rPr>
              <a:t>network</a:t>
            </a:r>
            <a:endParaRPr sz="3600">
              <a:latin typeface="Arial"/>
              <a:cs typeface="Arial"/>
            </a:endParaRPr>
          </a:p>
        </p:txBody>
      </p:sp>
      <p:sp>
        <p:nvSpPr>
          <p:cNvPr id="3" name="object 3"/>
          <p:cNvSpPr txBox="1"/>
          <p:nvPr/>
        </p:nvSpPr>
        <p:spPr>
          <a:xfrm>
            <a:off x="1222044" y="2172334"/>
            <a:ext cx="6435090" cy="2131695"/>
          </a:xfrm>
          <a:prstGeom prst="rect">
            <a:avLst/>
          </a:prstGeom>
        </p:spPr>
        <p:txBody>
          <a:bodyPr vert="horz" wrap="square" lIns="0" tIns="0" rIns="0" bIns="0" rtlCol="0">
            <a:noAutofit/>
          </a:bodyPr>
          <a:lstStyle/>
          <a:p>
            <a:pPr marL="299085" indent="-287020">
              <a:lnSpc>
                <a:spcPct val="100000"/>
              </a:lnSpc>
              <a:buFont typeface="Arial"/>
              <a:buChar char="•"/>
              <a:tabLst>
                <a:tab pos="299085" algn="l"/>
              </a:tabLst>
            </a:pPr>
            <a:r>
              <a:rPr sz="2400" dirty="0">
                <a:latin typeface="Arial"/>
                <a:cs typeface="Arial"/>
              </a:rPr>
              <a:t>Data Rates too slow</a:t>
            </a:r>
            <a:r>
              <a:rPr sz="2400" spc="-15" dirty="0">
                <a:latin typeface="Arial"/>
                <a:cs typeface="Arial"/>
              </a:rPr>
              <a:t> </a:t>
            </a:r>
            <a:r>
              <a:rPr sz="2400" spc="0" dirty="0">
                <a:latin typeface="Arial"/>
                <a:cs typeface="Arial"/>
              </a:rPr>
              <a:t>– about</a:t>
            </a:r>
            <a:r>
              <a:rPr sz="2400" spc="-10" dirty="0">
                <a:latin typeface="Arial"/>
                <a:cs typeface="Arial"/>
              </a:rPr>
              <a:t> </a:t>
            </a:r>
            <a:r>
              <a:rPr sz="2400" spc="0" dirty="0">
                <a:latin typeface="Arial"/>
                <a:cs typeface="Arial"/>
              </a:rPr>
              <a:t>9.6</a:t>
            </a:r>
            <a:r>
              <a:rPr sz="2400" spc="-10" dirty="0">
                <a:latin typeface="Arial"/>
                <a:cs typeface="Arial"/>
              </a:rPr>
              <a:t> </a:t>
            </a:r>
            <a:r>
              <a:rPr sz="2400" spc="0" dirty="0">
                <a:latin typeface="Arial"/>
                <a:cs typeface="Arial"/>
              </a:rPr>
              <a:t>kbps</a:t>
            </a:r>
            <a:endParaRPr sz="2400">
              <a:latin typeface="Arial"/>
              <a:cs typeface="Arial"/>
            </a:endParaRPr>
          </a:p>
          <a:p>
            <a:pPr>
              <a:lnSpc>
                <a:spcPts val="550"/>
              </a:lnSpc>
              <a:spcBef>
                <a:spcPts val="25"/>
              </a:spcBef>
              <a:buFont typeface="Arial"/>
              <a:buChar char="•"/>
            </a:pPr>
            <a:endParaRPr sz="550"/>
          </a:p>
          <a:p>
            <a:pPr marL="299085" indent="-287020">
              <a:lnSpc>
                <a:spcPct val="100000"/>
              </a:lnSpc>
              <a:buFont typeface="Arial"/>
              <a:buChar char="•"/>
              <a:tabLst>
                <a:tab pos="299085" algn="l"/>
              </a:tabLst>
            </a:pPr>
            <a:r>
              <a:rPr sz="2400" dirty="0">
                <a:latin typeface="Arial"/>
                <a:cs typeface="Arial"/>
              </a:rPr>
              <a:t>Connection</a:t>
            </a:r>
            <a:r>
              <a:rPr sz="2400" spc="35" dirty="0">
                <a:latin typeface="Arial"/>
                <a:cs typeface="Arial"/>
              </a:rPr>
              <a:t> </a:t>
            </a:r>
            <a:r>
              <a:rPr sz="2400" spc="0" dirty="0">
                <a:latin typeface="Arial"/>
                <a:cs typeface="Arial"/>
              </a:rPr>
              <a:t>setup</a:t>
            </a:r>
            <a:r>
              <a:rPr sz="2400" spc="5" dirty="0">
                <a:latin typeface="Arial"/>
                <a:cs typeface="Arial"/>
              </a:rPr>
              <a:t> </a:t>
            </a:r>
            <a:r>
              <a:rPr sz="2400" spc="0" dirty="0">
                <a:latin typeface="Arial"/>
                <a:cs typeface="Arial"/>
              </a:rPr>
              <a:t>time</a:t>
            </a:r>
            <a:r>
              <a:rPr sz="2400" spc="-10" dirty="0">
                <a:latin typeface="Arial"/>
                <a:cs typeface="Arial"/>
              </a:rPr>
              <a:t> </a:t>
            </a:r>
            <a:r>
              <a:rPr sz="2400" spc="0" dirty="0">
                <a:latin typeface="Arial"/>
                <a:cs typeface="Arial"/>
              </a:rPr>
              <a:t>too </a:t>
            </a:r>
            <a:r>
              <a:rPr sz="2400" spc="-10" dirty="0">
                <a:latin typeface="Arial"/>
                <a:cs typeface="Arial"/>
              </a:rPr>
              <a:t>l</a:t>
            </a:r>
            <a:r>
              <a:rPr sz="2400" spc="0" dirty="0">
                <a:latin typeface="Arial"/>
                <a:cs typeface="Arial"/>
              </a:rPr>
              <a:t>ong</a:t>
            </a:r>
            <a:endParaRPr sz="2400">
              <a:latin typeface="Arial"/>
              <a:cs typeface="Arial"/>
            </a:endParaRPr>
          </a:p>
          <a:p>
            <a:pPr>
              <a:lnSpc>
                <a:spcPts val="550"/>
              </a:lnSpc>
              <a:spcBef>
                <a:spcPts val="26"/>
              </a:spcBef>
              <a:buFont typeface="Arial"/>
              <a:buChar char="•"/>
            </a:pPr>
            <a:endParaRPr sz="550"/>
          </a:p>
          <a:p>
            <a:pPr marL="299085" indent="-287020">
              <a:lnSpc>
                <a:spcPct val="100000"/>
              </a:lnSpc>
              <a:buFont typeface="Arial"/>
              <a:buChar char="•"/>
              <a:tabLst>
                <a:tab pos="299085" algn="l"/>
              </a:tabLst>
            </a:pPr>
            <a:r>
              <a:rPr sz="2400" dirty="0">
                <a:latin typeface="Arial"/>
                <a:cs typeface="Arial"/>
              </a:rPr>
              <a:t>Ine</a:t>
            </a:r>
            <a:r>
              <a:rPr sz="2400" spc="5" dirty="0">
                <a:latin typeface="Arial"/>
                <a:cs typeface="Arial"/>
              </a:rPr>
              <a:t>f</a:t>
            </a:r>
            <a:r>
              <a:rPr sz="2400" spc="0" dirty="0">
                <a:latin typeface="Arial"/>
                <a:cs typeface="Arial"/>
              </a:rPr>
              <a:t>ficient resource</a:t>
            </a:r>
            <a:r>
              <a:rPr sz="2400" spc="15" dirty="0">
                <a:latin typeface="Arial"/>
                <a:cs typeface="Arial"/>
              </a:rPr>
              <a:t> </a:t>
            </a:r>
            <a:r>
              <a:rPr sz="2400" spc="0" dirty="0">
                <a:latin typeface="Arial"/>
                <a:cs typeface="Arial"/>
              </a:rPr>
              <a:t>util</a:t>
            </a:r>
            <a:r>
              <a:rPr sz="2400" spc="-10" dirty="0">
                <a:latin typeface="Arial"/>
                <a:cs typeface="Arial"/>
              </a:rPr>
              <a:t>i</a:t>
            </a:r>
            <a:r>
              <a:rPr sz="2400" spc="0" dirty="0">
                <a:latin typeface="Arial"/>
                <a:cs typeface="Arial"/>
              </a:rPr>
              <a:t>zation</a:t>
            </a:r>
            <a:r>
              <a:rPr sz="2400" spc="25"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b</a:t>
            </a:r>
            <a:r>
              <a:rPr sz="2400" spc="0" dirty="0">
                <a:latin typeface="Arial"/>
                <a:cs typeface="Arial"/>
              </a:rPr>
              <a:t>ursty traffic</a:t>
            </a:r>
            <a:endParaRPr sz="2400">
              <a:latin typeface="Arial"/>
              <a:cs typeface="Arial"/>
            </a:endParaRPr>
          </a:p>
          <a:p>
            <a:pPr>
              <a:lnSpc>
                <a:spcPts val="550"/>
              </a:lnSpc>
              <a:spcBef>
                <a:spcPts val="25"/>
              </a:spcBef>
              <a:buFont typeface="Arial"/>
              <a:buChar char="•"/>
            </a:pPr>
            <a:endParaRPr sz="550"/>
          </a:p>
          <a:p>
            <a:pPr marL="299085" indent="-287020">
              <a:lnSpc>
                <a:spcPct val="100000"/>
              </a:lnSpc>
              <a:buFont typeface="Arial"/>
              <a:buChar char="•"/>
              <a:tabLst>
                <a:tab pos="299085" algn="l"/>
              </a:tabLst>
            </a:pPr>
            <a:r>
              <a:rPr sz="2400" dirty="0">
                <a:latin typeface="Arial"/>
                <a:cs typeface="Arial"/>
              </a:rPr>
              <a:t>Proves expens</a:t>
            </a:r>
            <a:r>
              <a:rPr sz="2400" spc="-10" dirty="0">
                <a:latin typeface="Arial"/>
                <a:cs typeface="Arial"/>
              </a:rPr>
              <a:t>i</a:t>
            </a:r>
            <a:r>
              <a:rPr sz="2400" spc="0" dirty="0">
                <a:latin typeface="Arial"/>
                <a:cs typeface="Arial"/>
              </a:rPr>
              <a:t>ve</a:t>
            </a:r>
            <a:r>
              <a:rPr sz="2400" spc="40"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b</a:t>
            </a:r>
            <a:r>
              <a:rPr sz="2400" spc="0" dirty="0">
                <a:latin typeface="Arial"/>
                <a:cs typeface="Arial"/>
              </a:rPr>
              <a:t>ursty traffic</a:t>
            </a:r>
            <a:r>
              <a:rPr sz="2400" spc="-20" dirty="0">
                <a:latin typeface="Arial"/>
                <a:cs typeface="Arial"/>
              </a:rPr>
              <a:t> </a:t>
            </a:r>
            <a:r>
              <a:rPr sz="2400" spc="0" dirty="0">
                <a:latin typeface="Arial"/>
                <a:cs typeface="Arial"/>
              </a:rPr>
              <a:t>util</a:t>
            </a:r>
            <a:r>
              <a:rPr sz="2400" spc="-10" dirty="0">
                <a:latin typeface="Arial"/>
                <a:cs typeface="Arial"/>
              </a:rPr>
              <a:t>i</a:t>
            </a:r>
            <a:r>
              <a:rPr sz="2400" spc="0" dirty="0">
                <a:latin typeface="Arial"/>
                <a:cs typeface="Arial"/>
              </a:rPr>
              <a:t>zation</a:t>
            </a:r>
            <a:endParaRPr sz="2400">
              <a:latin typeface="Arial"/>
              <a:cs typeface="Arial"/>
            </a:endParaRPr>
          </a:p>
          <a:p>
            <a:pPr>
              <a:lnSpc>
                <a:spcPts val="550"/>
              </a:lnSpc>
              <a:spcBef>
                <a:spcPts val="28"/>
              </a:spcBef>
              <a:buFont typeface="Arial"/>
              <a:buChar char="•"/>
            </a:pPr>
            <a:endParaRPr sz="550"/>
          </a:p>
          <a:p>
            <a:pPr marL="299085" indent="-287020">
              <a:lnSpc>
                <a:spcPct val="100000"/>
              </a:lnSpc>
              <a:buFont typeface="Arial"/>
              <a:buChar char="•"/>
              <a:tabLst>
                <a:tab pos="299085" algn="l"/>
              </a:tabLst>
            </a:pPr>
            <a:r>
              <a:rPr sz="2400" dirty="0">
                <a:latin typeface="Arial"/>
                <a:cs typeface="Arial"/>
              </a:rPr>
              <a:t>No efficient method</a:t>
            </a:r>
            <a:r>
              <a:rPr sz="2400" spc="5"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p</a:t>
            </a:r>
            <a:r>
              <a:rPr sz="2400" spc="0" dirty="0">
                <a:latin typeface="Arial"/>
                <a:cs typeface="Arial"/>
              </a:rPr>
              <a:t>acket</a:t>
            </a:r>
            <a:r>
              <a:rPr sz="2400" spc="5" dirty="0">
                <a:latin typeface="Arial"/>
                <a:cs typeface="Arial"/>
              </a:rPr>
              <a:t> t</a:t>
            </a:r>
            <a:r>
              <a:rPr sz="2400" spc="0" dirty="0">
                <a:latin typeface="Arial"/>
                <a:cs typeface="Arial"/>
              </a:rPr>
              <a:t>ransfe</a:t>
            </a:r>
            <a:r>
              <a:rPr sz="2400" spc="5" dirty="0">
                <a:latin typeface="Arial"/>
                <a:cs typeface="Arial"/>
              </a:rPr>
              <a:t>r</a:t>
            </a:r>
            <a:r>
              <a:rPr sz="2400" spc="0" dirty="0">
                <a:latin typeface="Arial"/>
                <a:cs typeface="Arial"/>
              </a:rPr>
              <a:t>s</a:t>
            </a:r>
            <a:endParaRPr sz="2400">
              <a:latin typeface="Arial"/>
              <a:cs typeface="Arial"/>
            </a:endParaRPr>
          </a:p>
        </p:txBody>
      </p:sp>
      <p:sp>
        <p:nvSpPr>
          <p:cNvPr id="6" name="Footer Placeholder 5">
            <a:extLst>
              <a:ext uri="{FF2B5EF4-FFF2-40B4-BE49-F238E27FC236}">
                <a16:creationId xmlns:a16="http://schemas.microsoft.com/office/drawing/2014/main" id="{13232D86-12A4-44B3-9363-DD8D15C578FF}"/>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8D5B9706-7818-4A0D-8981-91C013F4B8CF}"/>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24</a:t>
            </a:fld>
            <a:endParaRPr lang="en-US" sz="14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9180" y="284988"/>
            <a:ext cx="6019165" cy="556895"/>
          </a:xfrm>
          <a:prstGeom prst="rect">
            <a:avLst/>
          </a:prstGeom>
        </p:spPr>
        <p:txBody>
          <a:bodyPr vert="horz" wrap="square" lIns="0" tIns="0" rIns="0" bIns="0" rtlCol="0">
            <a:noAutofit/>
          </a:bodyPr>
          <a:lstStyle/>
          <a:p>
            <a:pPr marL="12700">
              <a:lnSpc>
                <a:spcPct val="100000"/>
              </a:lnSpc>
              <a:tabLst>
                <a:tab pos="3110865" algn="l"/>
                <a:tab pos="4277995" algn="l"/>
                <a:tab pos="4709795" algn="l"/>
              </a:tabLst>
            </a:pPr>
            <a:r>
              <a:rPr sz="3600" dirty="0">
                <a:solidFill>
                  <a:srgbClr val="116B8F"/>
                </a:solidFill>
                <a:latin typeface="Arial"/>
                <a:cs typeface="Arial"/>
              </a:rPr>
              <a:t>Com</a:t>
            </a:r>
            <a:r>
              <a:rPr sz="3600" spc="5" dirty="0">
                <a:solidFill>
                  <a:srgbClr val="116B8F"/>
                </a:solidFill>
                <a:latin typeface="Arial"/>
                <a:cs typeface="Arial"/>
              </a:rPr>
              <a:t>p</a:t>
            </a:r>
            <a:r>
              <a:rPr sz="3600" spc="0" dirty="0">
                <a:solidFill>
                  <a:srgbClr val="116B8F"/>
                </a:solidFill>
                <a:latin typeface="Arial"/>
                <a:cs typeface="Arial"/>
              </a:rPr>
              <a:t>aris</a:t>
            </a:r>
            <a:r>
              <a:rPr sz="3600" spc="5" dirty="0">
                <a:solidFill>
                  <a:srgbClr val="116B8F"/>
                </a:solidFill>
                <a:latin typeface="Arial"/>
                <a:cs typeface="Arial"/>
              </a:rPr>
              <a:t>o</a:t>
            </a:r>
            <a:r>
              <a:rPr sz="3600" spc="0" dirty="0">
                <a:solidFill>
                  <a:srgbClr val="116B8F"/>
                </a:solidFill>
                <a:latin typeface="Arial"/>
                <a:cs typeface="Arial"/>
              </a:rPr>
              <a:t>n</a:t>
            </a:r>
            <a:r>
              <a:rPr sz="3600" spc="-30" dirty="0">
                <a:solidFill>
                  <a:srgbClr val="116B8F"/>
                </a:solidFill>
                <a:latin typeface="Arial"/>
                <a:cs typeface="Arial"/>
              </a:rPr>
              <a:t> </a:t>
            </a:r>
            <a:r>
              <a:rPr sz="3600" spc="0" dirty="0">
                <a:solidFill>
                  <a:srgbClr val="116B8F"/>
                </a:solidFill>
                <a:latin typeface="Arial"/>
                <a:cs typeface="Arial"/>
              </a:rPr>
              <a:t>of	</a:t>
            </a:r>
            <a:r>
              <a:rPr sz="3600" spc="-15" dirty="0">
                <a:solidFill>
                  <a:srgbClr val="116B8F"/>
                </a:solidFill>
                <a:latin typeface="Arial"/>
                <a:cs typeface="Arial"/>
              </a:rPr>
              <a:t>G</a:t>
            </a:r>
            <a:r>
              <a:rPr sz="3600" spc="0" dirty="0">
                <a:solidFill>
                  <a:srgbClr val="116B8F"/>
                </a:solidFill>
                <a:latin typeface="Arial"/>
                <a:cs typeface="Arial"/>
              </a:rPr>
              <a:t>SM	&amp;	GPRS</a:t>
            </a:r>
            <a:endParaRPr sz="3600">
              <a:latin typeface="Arial"/>
              <a:cs typeface="Arial"/>
            </a:endParaRPr>
          </a:p>
        </p:txBody>
      </p:sp>
      <p:graphicFrame>
        <p:nvGraphicFramePr>
          <p:cNvPr id="3" name="object 3"/>
          <p:cNvGraphicFramePr>
            <a:graphicFrameLocks noGrp="1"/>
          </p:cNvGraphicFramePr>
          <p:nvPr/>
        </p:nvGraphicFramePr>
        <p:xfrm>
          <a:off x="366712" y="1204912"/>
          <a:ext cx="8382000" cy="5181916"/>
        </p:xfrm>
        <a:graphic>
          <a:graphicData uri="http://schemas.openxmlformats.org/drawingml/2006/table">
            <a:tbl>
              <a:tblPr firstRow="1" bandRow="1">
                <a:tableStyleId>{2D5ABB26-0587-4C30-8999-92F81FD0307C}</a:tableStyleId>
              </a:tblPr>
              <a:tblGrid>
                <a:gridCol w="2867025">
                  <a:extLst>
                    <a:ext uri="{9D8B030D-6E8A-4147-A177-3AD203B41FA5}">
                      <a16:colId xmlns:a16="http://schemas.microsoft.com/office/drawing/2014/main" val="20000"/>
                    </a:ext>
                  </a:extLst>
                </a:gridCol>
                <a:gridCol w="3151251">
                  <a:extLst>
                    <a:ext uri="{9D8B030D-6E8A-4147-A177-3AD203B41FA5}">
                      <a16:colId xmlns:a16="http://schemas.microsoft.com/office/drawing/2014/main" val="20001"/>
                    </a:ext>
                  </a:extLst>
                </a:gridCol>
                <a:gridCol w="2363724">
                  <a:extLst>
                    <a:ext uri="{9D8B030D-6E8A-4147-A177-3AD203B41FA5}">
                      <a16:colId xmlns:a16="http://schemas.microsoft.com/office/drawing/2014/main" val="20002"/>
                    </a:ext>
                  </a:extLst>
                </a:gridCol>
              </a:tblGrid>
              <a:tr h="548640">
                <a:tc>
                  <a:txBody>
                    <a:bodyPr/>
                    <a:lstStyle/>
                    <a:p>
                      <a:endParaRPr sz="3600">
                        <a:latin typeface="Arial"/>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pPr>
                      <a:r>
                        <a:rPr sz="2800" dirty="0">
                          <a:latin typeface="Times New Roman"/>
                          <a:cs typeface="Times New Roman"/>
                        </a:rPr>
                        <a:t>GSM</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731520">
                        <a:lnSpc>
                          <a:spcPct val="100000"/>
                        </a:lnSpc>
                      </a:pPr>
                      <a:r>
                        <a:rPr sz="2800" dirty="0">
                          <a:latin typeface="Times New Roman"/>
                          <a:cs typeface="Times New Roman"/>
                        </a:rPr>
                        <a:t>GPRS</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945006">
                <a:tc>
                  <a:txBody>
                    <a:bodyPr/>
                    <a:lstStyle/>
                    <a:p>
                      <a:pPr marL="76835">
                        <a:lnSpc>
                          <a:spcPct val="100000"/>
                        </a:lnSpc>
                      </a:pPr>
                      <a:r>
                        <a:rPr sz="2800" dirty="0">
                          <a:latin typeface="Times New Roman"/>
                          <a:cs typeface="Times New Roman"/>
                        </a:rPr>
                        <a:t>D</a:t>
                      </a:r>
                      <a:r>
                        <a:rPr sz="2800" spc="-15" dirty="0">
                          <a:latin typeface="Times New Roman"/>
                          <a:cs typeface="Times New Roman"/>
                        </a:rPr>
                        <a:t>a</a:t>
                      </a:r>
                      <a:r>
                        <a:rPr sz="2800" spc="0" dirty="0">
                          <a:latin typeface="Times New Roman"/>
                          <a:cs typeface="Times New Roman"/>
                        </a:rPr>
                        <a:t>ta</a:t>
                      </a:r>
                      <a:r>
                        <a:rPr sz="2800" spc="-5" dirty="0">
                          <a:latin typeface="Times New Roman"/>
                          <a:cs typeface="Times New Roman"/>
                        </a:rPr>
                        <a:t> </a:t>
                      </a:r>
                      <a:r>
                        <a:rPr sz="2800" spc="0" dirty="0">
                          <a:latin typeface="Times New Roman"/>
                          <a:cs typeface="Times New Roman"/>
                        </a:rPr>
                        <a:t>R</a:t>
                      </a:r>
                      <a:r>
                        <a:rPr sz="2800" spc="-10" dirty="0">
                          <a:latin typeface="Times New Roman"/>
                          <a:cs typeface="Times New Roman"/>
                        </a:rPr>
                        <a:t>a</a:t>
                      </a:r>
                      <a:r>
                        <a:rPr sz="2800" spc="0" dirty="0">
                          <a:latin typeface="Times New Roman"/>
                          <a:cs typeface="Times New Roman"/>
                        </a:rPr>
                        <a:t>tes</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7100">
                        <a:lnSpc>
                          <a:spcPct val="100000"/>
                        </a:lnSpc>
                      </a:pPr>
                      <a:r>
                        <a:rPr sz="2800" dirty="0">
                          <a:latin typeface="Times New Roman"/>
                          <a:cs typeface="Times New Roman"/>
                        </a:rPr>
                        <a:t>9.6</a:t>
                      </a:r>
                      <a:r>
                        <a:rPr sz="2800" spc="-5" dirty="0">
                          <a:latin typeface="Times New Roman"/>
                          <a:cs typeface="Times New Roman"/>
                        </a:rPr>
                        <a:t> </a:t>
                      </a:r>
                      <a:r>
                        <a:rPr sz="2800" spc="0" dirty="0">
                          <a:latin typeface="Times New Roman"/>
                          <a:cs typeface="Times New Roman"/>
                        </a:rPr>
                        <a:t>Kbps</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 algn="ctr">
                        <a:lnSpc>
                          <a:spcPct val="100000"/>
                        </a:lnSpc>
                      </a:pPr>
                      <a:r>
                        <a:rPr sz="2800" dirty="0">
                          <a:latin typeface="Times New Roman"/>
                          <a:cs typeface="Times New Roman"/>
                        </a:rPr>
                        <a:t>1</a:t>
                      </a:r>
                      <a:r>
                        <a:rPr sz="2800" spc="5" dirty="0">
                          <a:latin typeface="Times New Roman"/>
                          <a:cs typeface="Times New Roman"/>
                        </a:rPr>
                        <a:t>4</a:t>
                      </a:r>
                      <a:r>
                        <a:rPr sz="2800" spc="0" dirty="0">
                          <a:latin typeface="Times New Roman"/>
                          <a:cs typeface="Times New Roman"/>
                        </a:rPr>
                        <a:t>.4</a:t>
                      </a:r>
                      <a:r>
                        <a:rPr sz="2800" spc="-5" dirty="0">
                          <a:latin typeface="Times New Roman"/>
                          <a:cs typeface="Times New Roman"/>
                        </a:rPr>
                        <a:t> </a:t>
                      </a:r>
                      <a:r>
                        <a:rPr sz="2800" spc="0" dirty="0">
                          <a:latin typeface="Times New Roman"/>
                          <a:cs typeface="Times New Roman"/>
                        </a:rPr>
                        <a:t>to</a:t>
                      </a:r>
                      <a:r>
                        <a:rPr sz="2800" spc="-15" dirty="0">
                          <a:latin typeface="Times New Roman"/>
                          <a:cs typeface="Times New Roman"/>
                        </a:rPr>
                        <a:t> </a:t>
                      </a:r>
                      <a:r>
                        <a:rPr sz="2800" spc="-105" dirty="0">
                          <a:latin typeface="Times New Roman"/>
                          <a:cs typeface="Times New Roman"/>
                        </a:rPr>
                        <a:t>1</a:t>
                      </a:r>
                      <a:r>
                        <a:rPr sz="2800" spc="0" dirty="0">
                          <a:latin typeface="Times New Roman"/>
                          <a:cs typeface="Times New Roman"/>
                        </a:rPr>
                        <a:t>1</a:t>
                      </a:r>
                      <a:r>
                        <a:rPr sz="2800" spc="5" dirty="0">
                          <a:latin typeface="Times New Roman"/>
                          <a:cs typeface="Times New Roman"/>
                        </a:rPr>
                        <a:t>5</a:t>
                      </a:r>
                      <a:r>
                        <a:rPr sz="2800" spc="0" dirty="0">
                          <a:latin typeface="Times New Roman"/>
                          <a:cs typeface="Times New Roman"/>
                        </a:rPr>
                        <a:t>.2</a:t>
                      </a:r>
                      <a:endParaRPr sz="2800">
                        <a:latin typeface="Times New Roman"/>
                        <a:cs typeface="Times New Roman"/>
                      </a:endParaRPr>
                    </a:p>
                    <a:p>
                      <a:pPr marL="6985" algn="ctr">
                        <a:lnSpc>
                          <a:spcPct val="100000"/>
                        </a:lnSpc>
                      </a:pPr>
                      <a:r>
                        <a:rPr sz="2800" dirty="0">
                          <a:latin typeface="Times New Roman"/>
                          <a:cs typeface="Times New Roman"/>
                        </a:rPr>
                        <a:t>Kb</a:t>
                      </a:r>
                      <a:r>
                        <a:rPr sz="2800" spc="5" dirty="0">
                          <a:latin typeface="Times New Roman"/>
                          <a:cs typeface="Times New Roman"/>
                        </a:rPr>
                        <a:t>p</a:t>
                      </a:r>
                      <a:r>
                        <a:rPr sz="2800" spc="0" dirty="0">
                          <a:latin typeface="Times New Roman"/>
                          <a:cs typeface="Times New Roman"/>
                        </a:rPr>
                        <a:t>s</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44880">
                <a:tc>
                  <a:txBody>
                    <a:bodyPr/>
                    <a:lstStyle/>
                    <a:p>
                      <a:pPr marL="76835">
                        <a:lnSpc>
                          <a:spcPct val="100000"/>
                        </a:lnSpc>
                      </a:pPr>
                      <a:r>
                        <a:rPr sz="2800" dirty="0">
                          <a:latin typeface="Times New Roman"/>
                          <a:cs typeface="Times New Roman"/>
                        </a:rPr>
                        <a:t>Mo</a:t>
                      </a:r>
                      <a:r>
                        <a:rPr sz="2800" spc="10" dirty="0">
                          <a:latin typeface="Times New Roman"/>
                          <a:cs typeface="Times New Roman"/>
                        </a:rPr>
                        <a:t>d</a:t>
                      </a:r>
                      <a:r>
                        <a:rPr sz="2800" spc="0" dirty="0">
                          <a:latin typeface="Times New Roman"/>
                          <a:cs typeface="Times New Roman"/>
                        </a:rPr>
                        <a:t>u</a:t>
                      </a:r>
                      <a:r>
                        <a:rPr sz="2800" spc="5" dirty="0">
                          <a:latin typeface="Times New Roman"/>
                          <a:cs typeface="Times New Roman"/>
                        </a:rPr>
                        <a:t>l</a:t>
                      </a:r>
                      <a:r>
                        <a:rPr sz="2800" spc="0" dirty="0">
                          <a:latin typeface="Times New Roman"/>
                          <a:cs typeface="Times New Roman"/>
                        </a:rPr>
                        <a:t>ation</a:t>
                      </a:r>
                      <a:endParaRPr sz="2800">
                        <a:latin typeface="Times New Roman"/>
                        <a:cs typeface="Times New Roman"/>
                      </a:endParaRPr>
                    </a:p>
                    <a:p>
                      <a:pPr marL="76835">
                        <a:lnSpc>
                          <a:spcPct val="100000"/>
                        </a:lnSpc>
                      </a:pPr>
                      <a:r>
                        <a:rPr sz="2800" spc="-200" dirty="0">
                          <a:latin typeface="Times New Roman"/>
                          <a:cs typeface="Times New Roman"/>
                        </a:rPr>
                        <a:t>T</a:t>
                      </a:r>
                      <a:r>
                        <a:rPr sz="2800" spc="0" dirty="0">
                          <a:latin typeface="Times New Roman"/>
                          <a:cs typeface="Times New Roman"/>
                        </a:rPr>
                        <a:t>e</a:t>
                      </a:r>
                      <a:r>
                        <a:rPr sz="2800" spc="-15" dirty="0">
                          <a:latin typeface="Times New Roman"/>
                          <a:cs typeface="Times New Roman"/>
                        </a:rPr>
                        <a:t>c</a:t>
                      </a:r>
                      <a:r>
                        <a:rPr sz="2800" spc="0" dirty="0">
                          <a:latin typeface="Times New Roman"/>
                          <a:cs typeface="Times New Roman"/>
                        </a:rPr>
                        <a:t>h</a:t>
                      </a:r>
                      <a:r>
                        <a:rPr sz="2800" spc="5" dirty="0">
                          <a:latin typeface="Times New Roman"/>
                          <a:cs typeface="Times New Roman"/>
                        </a:rPr>
                        <a:t>n</a:t>
                      </a:r>
                      <a:r>
                        <a:rPr sz="2800" spc="0" dirty="0">
                          <a:latin typeface="Times New Roman"/>
                          <a:cs typeface="Times New Roman"/>
                        </a:rPr>
                        <a:t>iq</a:t>
                      </a:r>
                      <a:r>
                        <a:rPr sz="2800" spc="5" dirty="0">
                          <a:latin typeface="Times New Roman"/>
                          <a:cs typeface="Times New Roman"/>
                        </a:rPr>
                        <a:t>u</a:t>
                      </a:r>
                      <a:r>
                        <a:rPr sz="2800" spc="0" dirty="0">
                          <a:latin typeface="Times New Roman"/>
                          <a:cs typeface="Times New Roman"/>
                        </a:rPr>
                        <a:t>e</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2800" dirty="0">
                          <a:latin typeface="Times New Roman"/>
                          <a:cs typeface="Times New Roman"/>
                        </a:rPr>
                        <a:t>GMSK</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62940">
                        <a:lnSpc>
                          <a:spcPct val="100000"/>
                        </a:lnSpc>
                      </a:pPr>
                      <a:r>
                        <a:rPr sz="2800" dirty="0">
                          <a:latin typeface="Times New Roman"/>
                          <a:cs typeface="Times New Roman"/>
                        </a:rPr>
                        <a:t>GMSK</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371727">
                <a:tc>
                  <a:txBody>
                    <a:bodyPr/>
                    <a:lstStyle/>
                    <a:p>
                      <a:pPr marL="76835">
                        <a:lnSpc>
                          <a:spcPct val="100000"/>
                        </a:lnSpc>
                      </a:pPr>
                      <a:r>
                        <a:rPr sz="2800" dirty="0">
                          <a:latin typeface="Times New Roman"/>
                          <a:cs typeface="Times New Roman"/>
                        </a:rPr>
                        <a:t>Billi</a:t>
                      </a:r>
                      <a:r>
                        <a:rPr sz="2800" spc="5" dirty="0">
                          <a:latin typeface="Times New Roman"/>
                          <a:cs typeface="Times New Roman"/>
                        </a:rPr>
                        <a:t>n</a:t>
                      </a:r>
                      <a:r>
                        <a:rPr sz="2800" spc="0" dirty="0">
                          <a:latin typeface="Times New Roman"/>
                          <a:cs typeface="Times New Roman"/>
                        </a:rPr>
                        <a:t>g</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88670" marR="746125" indent="-44450">
                        <a:lnSpc>
                          <a:spcPct val="100000"/>
                        </a:lnSpc>
                      </a:pPr>
                      <a:r>
                        <a:rPr sz="2800" dirty="0">
                          <a:latin typeface="Times New Roman"/>
                          <a:cs typeface="Times New Roman"/>
                        </a:rPr>
                        <a:t>Durati</a:t>
                      </a:r>
                      <a:r>
                        <a:rPr sz="2800" spc="10" dirty="0">
                          <a:latin typeface="Times New Roman"/>
                          <a:cs typeface="Times New Roman"/>
                        </a:rPr>
                        <a:t>o</a:t>
                      </a:r>
                      <a:r>
                        <a:rPr sz="2800" spc="0" dirty="0">
                          <a:latin typeface="Times New Roman"/>
                          <a:cs typeface="Times New Roman"/>
                        </a:rPr>
                        <a:t>n</a:t>
                      </a:r>
                      <a:r>
                        <a:rPr sz="2800" spc="-10" dirty="0">
                          <a:latin typeface="Times New Roman"/>
                          <a:cs typeface="Times New Roman"/>
                        </a:rPr>
                        <a:t> </a:t>
                      </a:r>
                      <a:r>
                        <a:rPr sz="2800" spc="0" dirty="0">
                          <a:latin typeface="Times New Roman"/>
                          <a:cs typeface="Times New Roman"/>
                        </a:rPr>
                        <a:t>of con</a:t>
                      </a:r>
                      <a:r>
                        <a:rPr sz="2800" spc="5" dirty="0">
                          <a:latin typeface="Times New Roman"/>
                          <a:cs typeface="Times New Roman"/>
                        </a:rPr>
                        <a:t>n</a:t>
                      </a:r>
                      <a:r>
                        <a:rPr sz="2800" spc="0" dirty="0">
                          <a:latin typeface="Times New Roman"/>
                          <a:cs typeface="Times New Roman"/>
                        </a:rPr>
                        <a:t>e</a:t>
                      </a:r>
                      <a:r>
                        <a:rPr sz="2800" spc="-15" dirty="0">
                          <a:latin typeface="Times New Roman"/>
                          <a:cs typeface="Times New Roman"/>
                        </a:rPr>
                        <a:t>c</a:t>
                      </a:r>
                      <a:r>
                        <a:rPr sz="2800" spc="0" dirty="0">
                          <a:latin typeface="Times New Roman"/>
                          <a:cs typeface="Times New Roman"/>
                        </a:rPr>
                        <a:t>ti</a:t>
                      </a:r>
                      <a:r>
                        <a:rPr sz="2800" spc="5" dirty="0">
                          <a:latin typeface="Times New Roman"/>
                          <a:cs typeface="Times New Roman"/>
                        </a:rPr>
                        <a:t>o</a:t>
                      </a:r>
                      <a:r>
                        <a:rPr sz="2800" spc="0" dirty="0">
                          <a:latin typeface="Times New Roman"/>
                          <a:cs typeface="Times New Roman"/>
                        </a:rPr>
                        <a:t>n</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00685" marR="392430" algn="ctr">
                        <a:lnSpc>
                          <a:spcPct val="100000"/>
                        </a:lnSpc>
                      </a:pPr>
                      <a:r>
                        <a:rPr sz="2800" dirty="0">
                          <a:latin typeface="Times New Roman"/>
                          <a:cs typeface="Times New Roman"/>
                        </a:rPr>
                        <a:t>A</a:t>
                      </a:r>
                      <a:r>
                        <a:rPr sz="2800" spc="-15" dirty="0">
                          <a:latin typeface="Times New Roman"/>
                          <a:cs typeface="Times New Roman"/>
                        </a:rPr>
                        <a:t>m</a:t>
                      </a:r>
                      <a:r>
                        <a:rPr sz="2800" spc="0" dirty="0">
                          <a:latin typeface="Times New Roman"/>
                          <a:cs typeface="Times New Roman"/>
                        </a:rPr>
                        <a:t>o</a:t>
                      </a:r>
                      <a:r>
                        <a:rPr sz="2800" spc="5" dirty="0">
                          <a:latin typeface="Times New Roman"/>
                          <a:cs typeface="Times New Roman"/>
                        </a:rPr>
                        <a:t>u</a:t>
                      </a:r>
                      <a:r>
                        <a:rPr sz="2800" spc="0" dirty="0">
                          <a:latin typeface="Times New Roman"/>
                          <a:cs typeface="Times New Roman"/>
                        </a:rPr>
                        <a:t>nt</a:t>
                      </a:r>
                      <a:r>
                        <a:rPr sz="2800" spc="10" dirty="0">
                          <a:latin typeface="Times New Roman"/>
                          <a:cs typeface="Times New Roman"/>
                        </a:rPr>
                        <a:t> </a:t>
                      </a:r>
                      <a:r>
                        <a:rPr sz="2800" spc="0" dirty="0">
                          <a:latin typeface="Times New Roman"/>
                          <a:cs typeface="Times New Roman"/>
                        </a:rPr>
                        <a:t>of data tran</a:t>
                      </a:r>
                      <a:r>
                        <a:rPr sz="2800" spc="5" dirty="0">
                          <a:latin typeface="Times New Roman"/>
                          <a:cs typeface="Times New Roman"/>
                        </a:rPr>
                        <a:t>s</a:t>
                      </a:r>
                      <a:r>
                        <a:rPr sz="2800" spc="0" dirty="0">
                          <a:latin typeface="Times New Roman"/>
                          <a:cs typeface="Times New Roman"/>
                        </a:rPr>
                        <a:t>fer</a:t>
                      </a:r>
                      <a:r>
                        <a:rPr sz="2800" spc="5" dirty="0">
                          <a:latin typeface="Times New Roman"/>
                          <a:cs typeface="Times New Roman"/>
                        </a:rPr>
                        <a:t>r</a:t>
                      </a:r>
                      <a:r>
                        <a:rPr sz="2800" spc="0" dirty="0">
                          <a:latin typeface="Times New Roman"/>
                          <a:cs typeface="Times New Roman"/>
                        </a:rPr>
                        <a:t>ed</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371663">
                <a:tc>
                  <a:txBody>
                    <a:bodyPr/>
                    <a:lstStyle/>
                    <a:p>
                      <a:pPr marL="76835">
                        <a:lnSpc>
                          <a:spcPct val="100000"/>
                        </a:lnSpc>
                      </a:pPr>
                      <a:r>
                        <a:rPr sz="2800" spc="-200" dirty="0">
                          <a:latin typeface="Times New Roman"/>
                          <a:cs typeface="Times New Roman"/>
                        </a:rPr>
                        <a:t>T</a:t>
                      </a:r>
                      <a:r>
                        <a:rPr sz="2800" spc="0" dirty="0">
                          <a:latin typeface="Times New Roman"/>
                          <a:cs typeface="Times New Roman"/>
                        </a:rPr>
                        <a:t>y</a:t>
                      </a:r>
                      <a:r>
                        <a:rPr sz="2800" spc="5" dirty="0">
                          <a:latin typeface="Times New Roman"/>
                          <a:cs typeface="Times New Roman"/>
                        </a:rPr>
                        <a:t>p</a:t>
                      </a:r>
                      <a:r>
                        <a:rPr sz="2800" spc="0" dirty="0">
                          <a:latin typeface="Times New Roman"/>
                          <a:cs typeface="Times New Roman"/>
                        </a:rPr>
                        <a:t>e</a:t>
                      </a:r>
                      <a:r>
                        <a:rPr sz="2800" spc="-10" dirty="0">
                          <a:latin typeface="Times New Roman"/>
                          <a:cs typeface="Times New Roman"/>
                        </a:rPr>
                        <a:t> </a:t>
                      </a:r>
                      <a:r>
                        <a:rPr sz="2800" spc="0" dirty="0">
                          <a:latin typeface="Times New Roman"/>
                          <a:cs typeface="Times New Roman"/>
                        </a:rPr>
                        <a:t>of</a:t>
                      </a:r>
                      <a:endParaRPr sz="2800">
                        <a:latin typeface="Times New Roman"/>
                        <a:cs typeface="Times New Roman"/>
                      </a:endParaRPr>
                    </a:p>
                    <a:p>
                      <a:pPr marL="76835">
                        <a:lnSpc>
                          <a:spcPct val="100000"/>
                        </a:lnSpc>
                      </a:pPr>
                      <a:r>
                        <a:rPr sz="2800" dirty="0">
                          <a:latin typeface="Times New Roman"/>
                          <a:cs typeface="Times New Roman"/>
                        </a:rPr>
                        <a:t>Connection</a:t>
                      </a:r>
                      <a:endParaRPr sz="2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0" algn="ctr">
                        <a:lnSpc>
                          <a:spcPct val="100000"/>
                        </a:lnSpc>
                      </a:pPr>
                      <a:r>
                        <a:rPr sz="2800" dirty="0">
                          <a:latin typeface="Times New Roman"/>
                          <a:cs typeface="Times New Roman"/>
                        </a:rPr>
                        <a:t>Circuit</a:t>
                      </a:r>
                      <a:r>
                        <a:rPr sz="2800" spc="-10" dirty="0">
                          <a:latin typeface="Times New Roman"/>
                          <a:cs typeface="Times New Roman"/>
                        </a:rPr>
                        <a:t> </a:t>
                      </a:r>
                      <a:r>
                        <a:rPr sz="2800" spc="0" dirty="0">
                          <a:latin typeface="Times New Roman"/>
                          <a:cs typeface="Times New Roman"/>
                        </a:rPr>
                        <a:t>– Switc</a:t>
                      </a:r>
                      <a:r>
                        <a:rPr sz="2800" spc="5" dirty="0">
                          <a:latin typeface="Times New Roman"/>
                          <a:cs typeface="Times New Roman"/>
                        </a:rPr>
                        <a:t>h</a:t>
                      </a:r>
                      <a:r>
                        <a:rPr sz="2800" spc="0" dirty="0">
                          <a:latin typeface="Times New Roman"/>
                          <a:cs typeface="Times New Roman"/>
                        </a:rPr>
                        <a:t>ed</a:t>
                      </a:r>
                      <a:endParaRPr sz="2800">
                        <a:latin typeface="Times New Roman"/>
                        <a:cs typeface="Times New Roman"/>
                      </a:endParaRPr>
                    </a:p>
                    <a:p>
                      <a:pPr marR="635" algn="ctr">
                        <a:lnSpc>
                          <a:spcPct val="100000"/>
                        </a:lnSpc>
                      </a:pPr>
                      <a:r>
                        <a:rPr sz="2800" spc="-200" dirty="0">
                          <a:latin typeface="Times New Roman"/>
                          <a:cs typeface="Times New Roman"/>
                        </a:rPr>
                        <a:t>T</a:t>
                      </a:r>
                      <a:r>
                        <a:rPr sz="2800" spc="0" dirty="0">
                          <a:latin typeface="Times New Roman"/>
                          <a:cs typeface="Times New Roman"/>
                        </a:rPr>
                        <a:t>e</a:t>
                      </a:r>
                      <a:r>
                        <a:rPr sz="2800" spc="-15" dirty="0">
                          <a:latin typeface="Times New Roman"/>
                          <a:cs typeface="Times New Roman"/>
                        </a:rPr>
                        <a:t>c</a:t>
                      </a:r>
                      <a:r>
                        <a:rPr sz="2800" spc="0" dirty="0">
                          <a:latin typeface="Times New Roman"/>
                          <a:cs typeface="Times New Roman"/>
                        </a:rPr>
                        <a:t>h</a:t>
                      </a:r>
                      <a:r>
                        <a:rPr sz="2800" spc="5" dirty="0">
                          <a:latin typeface="Times New Roman"/>
                          <a:cs typeface="Times New Roman"/>
                        </a:rPr>
                        <a:t>n</a:t>
                      </a:r>
                      <a:r>
                        <a:rPr sz="2800" spc="0" dirty="0">
                          <a:latin typeface="Times New Roman"/>
                          <a:cs typeface="Times New Roman"/>
                        </a:rPr>
                        <a:t>ol</a:t>
                      </a:r>
                      <a:r>
                        <a:rPr sz="2800" spc="5" dirty="0">
                          <a:latin typeface="Times New Roman"/>
                          <a:cs typeface="Times New Roman"/>
                        </a:rPr>
                        <a:t>o</a:t>
                      </a:r>
                      <a:r>
                        <a:rPr sz="2800" spc="0" dirty="0">
                          <a:latin typeface="Times New Roman"/>
                          <a:cs typeface="Times New Roman"/>
                        </a:rPr>
                        <a:t>gy</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337820" marR="332105" indent="1905" algn="ctr">
                        <a:lnSpc>
                          <a:spcPct val="100000"/>
                        </a:lnSpc>
                      </a:pPr>
                      <a:r>
                        <a:rPr sz="2800" dirty="0">
                          <a:latin typeface="Times New Roman"/>
                          <a:cs typeface="Times New Roman"/>
                        </a:rPr>
                        <a:t>Packet</a:t>
                      </a:r>
                      <a:r>
                        <a:rPr sz="2800" spc="-10" dirty="0">
                          <a:latin typeface="Times New Roman"/>
                          <a:cs typeface="Times New Roman"/>
                        </a:rPr>
                        <a:t> </a:t>
                      </a:r>
                      <a:r>
                        <a:rPr sz="2800" spc="0" dirty="0">
                          <a:latin typeface="Times New Roman"/>
                          <a:cs typeface="Times New Roman"/>
                        </a:rPr>
                        <a:t>- Switched </a:t>
                      </a:r>
                      <a:r>
                        <a:rPr sz="2800" spc="-200" dirty="0">
                          <a:latin typeface="Times New Roman"/>
                          <a:cs typeface="Times New Roman"/>
                        </a:rPr>
                        <a:t>T</a:t>
                      </a:r>
                      <a:r>
                        <a:rPr sz="2800" spc="0" dirty="0">
                          <a:latin typeface="Times New Roman"/>
                          <a:cs typeface="Times New Roman"/>
                        </a:rPr>
                        <a:t>e</a:t>
                      </a:r>
                      <a:r>
                        <a:rPr sz="2800" spc="-15" dirty="0">
                          <a:latin typeface="Times New Roman"/>
                          <a:cs typeface="Times New Roman"/>
                        </a:rPr>
                        <a:t>c</a:t>
                      </a:r>
                      <a:r>
                        <a:rPr sz="2800" spc="0" dirty="0">
                          <a:latin typeface="Times New Roman"/>
                          <a:cs typeface="Times New Roman"/>
                        </a:rPr>
                        <a:t>h</a:t>
                      </a:r>
                      <a:r>
                        <a:rPr sz="2800" spc="5" dirty="0">
                          <a:latin typeface="Times New Roman"/>
                          <a:cs typeface="Times New Roman"/>
                        </a:rPr>
                        <a:t>n</a:t>
                      </a:r>
                      <a:r>
                        <a:rPr sz="2800" spc="0" dirty="0">
                          <a:latin typeface="Times New Roman"/>
                          <a:cs typeface="Times New Roman"/>
                        </a:rPr>
                        <a:t>o</a:t>
                      </a:r>
                      <a:r>
                        <a:rPr sz="2800" spc="5" dirty="0">
                          <a:latin typeface="Times New Roman"/>
                          <a:cs typeface="Times New Roman"/>
                        </a:rPr>
                        <a:t>l</a:t>
                      </a:r>
                      <a:r>
                        <a:rPr sz="2800" spc="0" dirty="0">
                          <a:latin typeface="Times New Roman"/>
                          <a:cs typeface="Times New Roman"/>
                        </a:rPr>
                        <a:t>o</a:t>
                      </a:r>
                      <a:r>
                        <a:rPr sz="2800" spc="5" dirty="0">
                          <a:latin typeface="Times New Roman"/>
                          <a:cs typeface="Times New Roman"/>
                        </a:rPr>
                        <a:t>g</a:t>
                      </a:r>
                      <a:r>
                        <a:rPr sz="2800" spc="0" dirty="0">
                          <a:latin typeface="Times New Roman"/>
                          <a:cs typeface="Times New Roman"/>
                        </a:rPr>
                        <a:t>y</a:t>
                      </a:r>
                      <a:endParaRPr sz="2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Footer Placeholder 5">
            <a:extLst>
              <a:ext uri="{FF2B5EF4-FFF2-40B4-BE49-F238E27FC236}">
                <a16:creationId xmlns:a16="http://schemas.microsoft.com/office/drawing/2014/main" id="{96829C90-4F02-4700-81A4-876339B59670}"/>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EECE5E0F-2A4D-48ED-BD9C-15B6C6F76BE9}"/>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25</a:t>
            </a:fld>
            <a:endParaRPr lang="en-US" sz="14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63648" y="742441"/>
            <a:ext cx="5614035" cy="556895"/>
          </a:xfrm>
          <a:prstGeom prst="rect">
            <a:avLst/>
          </a:prstGeom>
        </p:spPr>
        <p:txBody>
          <a:bodyPr vert="horz" wrap="square" lIns="0" tIns="0" rIns="0" bIns="0" rtlCol="0">
            <a:noAutofit/>
          </a:bodyPr>
          <a:lstStyle/>
          <a:p>
            <a:pPr marL="12700">
              <a:lnSpc>
                <a:spcPct val="100000"/>
              </a:lnSpc>
              <a:tabLst>
                <a:tab pos="2527300" algn="l"/>
                <a:tab pos="3694429" algn="l"/>
              </a:tabLst>
            </a:pPr>
            <a:r>
              <a:rPr sz="3600" dirty="0">
                <a:solidFill>
                  <a:srgbClr val="116B8F"/>
                </a:solidFill>
                <a:latin typeface="Arial"/>
                <a:cs typeface="Arial"/>
              </a:rPr>
              <a:t>Evoluti</a:t>
            </a:r>
            <a:r>
              <a:rPr sz="3600" spc="5" dirty="0">
                <a:solidFill>
                  <a:srgbClr val="116B8F"/>
                </a:solidFill>
                <a:latin typeface="Arial"/>
                <a:cs typeface="Arial"/>
              </a:rPr>
              <a:t>o</a:t>
            </a:r>
            <a:r>
              <a:rPr sz="3600" spc="0" dirty="0">
                <a:solidFill>
                  <a:srgbClr val="116B8F"/>
                </a:solidFill>
                <a:latin typeface="Arial"/>
                <a:cs typeface="Arial"/>
              </a:rPr>
              <a:t>n</a:t>
            </a:r>
            <a:r>
              <a:rPr sz="3600" spc="-15" dirty="0">
                <a:solidFill>
                  <a:srgbClr val="116B8F"/>
                </a:solidFill>
                <a:latin typeface="Arial"/>
                <a:cs typeface="Arial"/>
              </a:rPr>
              <a:t> </a:t>
            </a:r>
            <a:r>
              <a:rPr sz="3600" spc="0" dirty="0">
                <a:solidFill>
                  <a:srgbClr val="116B8F"/>
                </a:solidFill>
                <a:latin typeface="Arial"/>
                <a:cs typeface="Arial"/>
              </a:rPr>
              <a:t>of	</a:t>
            </a:r>
            <a:r>
              <a:rPr sz="3600" spc="-15" dirty="0">
                <a:solidFill>
                  <a:srgbClr val="116B8F"/>
                </a:solidFill>
                <a:latin typeface="Arial"/>
                <a:cs typeface="Arial"/>
              </a:rPr>
              <a:t>G</a:t>
            </a:r>
            <a:r>
              <a:rPr sz="3600" spc="0" dirty="0">
                <a:solidFill>
                  <a:srgbClr val="116B8F"/>
                </a:solidFill>
                <a:latin typeface="Arial"/>
                <a:cs typeface="Arial"/>
              </a:rPr>
              <a:t>SM	</a:t>
            </a:r>
            <a:r>
              <a:rPr sz="3600" spc="5" dirty="0">
                <a:solidFill>
                  <a:srgbClr val="116B8F"/>
                </a:solidFill>
                <a:latin typeface="Arial"/>
                <a:cs typeface="Arial"/>
              </a:rPr>
              <a:t>N</a:t>
            </a:r>
            <a:r>
              <a:rPr sz="3600" spc="0" dirty="0">
                <a:solidFill>
                  <a:srgbClr val="116B8F"/>
                </a:solidFill>
                <a:latin typeface="Arial"/>
                <a:cs typeface="Arial"/>
              </a:rPr>
              <a:t>etworks</a:t>
            </a:r>
            <a:endParaRPr sz="3600">
              <a:latin typeface="Arial"/>
              <a:cs typeface="Arial"/>
            </a:endParaRPr>
          </a:p>
        </p:txBody>
      </p:sp>
      <p:sp>
        <p:nvSpPr>
          <p:cNvPr id="3" name="object 3"/>
          <p:cNvSpPr/>
          <p:nvPr/>
        </p:nvSpPr>
        <p:spPr>
          <a:xfrm>
            <a:off x="468312" y="2205101"/>
            <a:ext cx="8218424" cy="3897249"/>
          </a:xfrm>
          <a:prstGeom prst="rect">
            <a:avLst/>
          </a:prstGeom>
          <a:blipFill>
            <a:blip r:embed="rId2" cstate="print"/>
            <a:stretch>
              <a:fillRect/>
            </a:stretch>
          </a:blipFill>
        </p:spPr>
        <p:txBody>
          <a:bodyPr wrap="square" lIns="0" tIns="0" rIns="0" bIns="0" rtlCol="0">
            <a:noAutofit/>
          </a:bodyPr>
          <a:lstStyle/>
          <a:p>
            <a:endParaRPr/>
          </a:p>
        </p:txBody>
      </p:sp>
      <p:sp>
        <p:nvSpPr>
          <p:cNvPr id="7" name="Footer Placeholder 6">
            <a:extLst>
              <a:ext uri="{FF2B5EF4-FFF2-40B4-BE49-F238E27FC236}">
                <a16:creationId xmlns:a16="http://schemas.microsoft.com/office/drawing/2014/main" id="{1319140E-1FDB-4827-8C80-20D01583D975}"/>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7573BCAC-B705-425B-9E39-0E1F73CA0B65}"/>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26</a:t>
            </a:fld>
            <a:endParaRPr lang="en-US" sz="14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5461" y="742441"/>
            <a:ext cx="2514600" cy="544195"/>
          </a:xfrm>
          <a:prstGeom prst="rect">
            <a:avLst/>
          </a:prstGeom>
        </p:spPr>
        <p:txBody>
          <a:bodyPr vert="horz" wrap="square" lIns="0" tIns="0" rIns="0" bIns="0" rtlCol="0">
            <a:noAutofit/>
          </a:bodyPr>
          <a:lstStyle/>
          <a:p>
            <a:pPr marL="12700">
              <a:lnSpc>
                <a:spcPts val="4285"/>
              </a:lnSpc>
              <a:tabLst>
                <a:tab pos="749935" algn="l"/>
              </a:tabLst>
            </a:pPr>
            <a:r>
              <a:rPr sz="3600" dirty="0">
                <a:solidFill>
                  <a:srgbClr val="116B8F"/>
                </a:solidFill>
                <a:latin typeface="Arial"/>
                <a:cs typeface="Arial"/>
              </a:rPr>
              <a:t>3G	</a:t>
            </a:r>
            <a:r>
              <a:rPr sz="3600" spc="-15" dirty="0">
                <a:solidFill>
                  <a:srgbClr val="116B8F"/>
                </a:solidFill>
                <a:latin typeface="Arial"/>
                <a:cs typeface="Arial"/>
              </a:rPr>
              <a:t>S</a:t>
            </a:r>
            <a:r>
              <a:rPr sz="3600" spc="0" dirty="0">
                <a:solidFill>
                  <a:srgbClr val="116B8F"/>
                </a:solidFill>
                <a:latin typeface="Arial"/>
                <a:cs typeface="Arial"/>
              </a:rPr>
              <a:t>ystems</a:t>
            </a:r>
            <a:endParaRPr sz="3600">
              <a:latin typeface="Arial"/>
              <a:cs typeface="Arial"/>
            </a:endParaRPr>
          </a:p>
        </p:txBody>
      </p:sp>
      <p:sp>
        <p:nvSpPr>
          <p:cNvPr id="3" name="object 3"/>
          <p:cNvSpPr txBox="1"/>
          <p:nvPr/>
        </p:nvSpPr>
        <p:spPr>
          <a:xfrm>
            <a:off x="764540" y="1601978"/>
            <a:ext cx="7531734" cy="4570095"/>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spc="-5" dirty="0">
                <a:latin typeface="Arial"/>
                <a:cs typeface="Arial"/>
              </a:rPr>
              <a:t>3</a:t>
            </a:r>
            <a:r>
              <a:rPr sz="2400" spc="0" dirty="0">
                <a:latin typeface="Arial"/>
                <a:cs typeface="Arial"/>
              </a:rPr>
              <a:t>G has been</a:t>
            </a:r>
            <a:r>
              <a:rPr sz="2400" spc="2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gestation since</a:t>
            </a:r>
            <a:r>
              <a:rPr sz="2400" spc="-15" dirty="0">
                <a:latin typeface="Arial"/>
                <a:cs typeface="Arial"/>
              </a:rPr>
              <a:t> </a:t>
            </a:r>
            <a:r>
              <a:rPr sz="2400" spc="0" dirty="0">
                <a:latin typeface="Arial"/>
                <a:cs typeface="Arial"/>
              </a:rPr>
              <a:t>1992</a:t>
            </a:r>
            <a:endParaRPr sz="2400">
              <a:latin typeface="Arial"/>
              <a:cs typeface="Arial"/>
            </a:endParaRPr>
          </a:p>
          <a:p>
            <a:pPr marL="355600" indent="-343535">
              <a:lnSpc>
                <a:spcPct val="100000"/>
              </a:lnSpc>
              <a:spcBef>
                <a:spcPts val="290"/>
              </a:spcBef>
              <a:buFont typeface="Arial"/>
              <a:buChar char="•"/>
              <a:tabLst>
                <a:tab pos="355600" algn="l"/>
              </a:tabLst>
            </a:pPr>
            <a:r>
              <a:rPr sz="2400" dirty="0">
                <a:latin typeface="Arial"/>
                <a:cs typeface="Arial"/>
              </a:rPr>
              <a:t>Inte</a:t>
            </a:r>
            <a:r>
              <a:rPr sz="2400" spc="5" dirty="0">
                <a:latin typeface="Arial"/>
                <a:cs typeface="Arial"/>
              </a:rPr>
              <a:t>r</a:t>
            </a:r>
            <a:r>
              <a:rPr sz="2400" spc="0" dirty="0">
                <a:latin typeface="Arial"/>
                <a:cs typeface="Arial"/>
              </a:rPr>
              <a:t>nation</a:t>
            </a:r>
            <a:r>
              <a:rPr sz="2400" spc="-10" dirty="0">
                <a:latin typeface="Arial"/>
                <a:cs typeface="Arial"/>
              </a:rPr>
              <a:t>a</a:t>
            </a:r>
            <a:r>
              <a:rPr sz="2400" spc="0" dirty="0">
                <a:latin typeface="Arial"/>
                <a:cs typeface="Arial"/>
              </a:rPr>
              <a:t>l</a:t>
            </a:r>
            <a:r>
              <a:rPr sz="2400" spc="5" dirty="0">
                <a:latin typeface="Arial"/>
                <a:cs typeface="Arial"/>
              </a:rPr>
              <a:t> </a:t>
            </a:r>
            <a:r>
              <a:rPr sz="2400" spc="0" dirty="0">
                <a:latin typeface="Arial"/>
                <a:cs typeface="Arial"/>
              </a:rPr>
              <a:t>Te</a:t>
            </a:r>
            <a:r>
              <a:rPr sz="2400" spc="-10" dirty="0">
                <a:latin typeface="Arial"/>
                <a:cs typeface="Arial"/>
              </a:rPr>
              <a:t>l</a:t>
            </a:r>
            <a:r>
              <a:rPr sz="2400" spc="0" dirty="0">
                <a:latin typeface="Arial"/>
                <a:cs typeface="Arial"/>
              </a:rPr>
              <a:t>ecom</a:t>
            </a:r>
            <a:r>
              <a:rPr sz="2400" spc="5" dirty="0">
                <a:latin typeface="Arial"/>
                <a:cs typeface="Arial"/>
              </a:rPr>
              <a:t>m</a:t>
            </a:r>
            <a:r>
              <a:rPr sz="2400" spc="0" dirty="0">
                <a:latin typeface="Arial"/>
                <a:cs typeface="Arial"/>
              </a:rPr>
              <a:t>un</a:t>
            </a:r>
            <a:r>
              <a:rPr sz="2400" spc="-10" dirty="0">
                <a:latin typeface="Arial"/>
                <a:cs typeface="Arial"/>
              </a:rPr>
              <a:t>i</a:t>
            </a:r>
            <a:r>
              <a:rPr sz="2400" spc="0" dirty="0">
                <a:latin typeface="Arial"/>
                <a:cs typeface="Arial"/>
              </a:rPr>
              <a:t>cations</a:t>
            </a:r>
            <a:r>
              <a:rPr sz="2400" spc="45" dirty="0">
                <a:latin typeface="Arial"/>
                <a:cs typeface="Arial"/>
              </a:rPr>
              <a:t> </a:t>
            </a:r>
            <a:r>
              <a:rPr sz="2400" spc="0" dirty="0">
                <a:latin typeface="Arial"/>
                <a:cs typeface="Arial"/>
              </a:rPr>
              <a:t>Un</a:t>
            </a:r>
            <a:r>
              <a:rPr sz="2400" spc="-10" dirty="0">
                <a:latin typeface="Arial"/>
                <a:cs typeface="Arial"/>
              </a:rPr>
              <a:t>i</a:t>
            </a:r>
            <a:r>
              <a:rPr sz="2400" spc="0" dirty="0">
                <a:latin typeface="Arial"/>
                <a:cs typeface="Arial"/>
              </a:rPr>
              <a:t>on</a:t>
            </a:r>
            <a:r>
              <a:rPr sz="2400" spc="20" dirty="0">
                <a:latin typeface="Arial"/>
                <a:cs typeface="Arial"/>
              </a:rPr>
              <a:t> </a:t>
            </a:r>
            <a:r>
              <a:rPr sz="2400" spc="0" dirty="0">
                <a:latin typeface="Arial"/>
                <a:cs typeface="Arial"/>
              </a:rPr>
              <a:t>(ITU)</a:t>
            </a:r>
            <a:r>
              <a:rPr sz="2400" spc="-10" dirty="0">
                <a:latin typeface="Arial"/>
                <a:cs typeface="Arial"/>
              </a:rPr>
              <a:t> </a:t>
            </a:r>
            <a:r>
              <a:rPr sz="2400" spc="0" dirty="0">
                <a:latin typeface="Arial"/>
                <a:cs typeface="Arial"/>
              </a:rPr>
              <a:t>began</a:t>
            </a:r>
            <a:endParaRPr sz="2400">
              <a:latin typeface="Arial"/>
              <a:cs typeface="Arial"/>
            </a:endParaRPr>
          </a:p>
          <a:p>
            <a:pPr marL="355600">
              <a:lnSpc>
                <a:spcPts val="2590"/>
              </a:lnSpc>
            </a:pPr>
            <a:r>
              <a:rPr sz="2400" dirty="0">
                <a:latin typeface="Arial"/>
                <a:cs typeface="Arial"/>
              </a:rPr>
              <a:t>work</a:t>
            </a:r>
            <a:r>
              <a:rPr sz="2400" spc="5" dirty="0">
                <a:latin typeface="Arial"/>
                <a:cs typeface="Arial"/>
              </a:rPr>
              <a:t> </a:t>
            </a:r>
            <a:r>
              <a:rPr sz="2400" spc="0" dirty="0">
                <a:latin typeface="Arial"/>
                <a:cs typeface="Arial"/>
              </a:rPr>
              <a:t>on a</a:t>
            </a:r>
            <a:r>
              <a:rPr sz="2400" spc="5" dirty="0">
                <a:latin typeface="Arial"/>
                <a:cs typeface="Arial"/>
              </a:rPr>
              <a:t> </a:t>
            </a:r>
            <a:r>
              <a:rPr sz="2400" spc="0" dirty="0">
                <a:latin typeface="Arial"/>
                <a:cs typeface="Arial"/>
              </a:rPr>
              <a:t>standa</a:t>
            </a:r>
            <a:r>
              <a:rPr sz="2400" spc="5" dirty="0">
                <a:latin typeface="Arial"/>
                <a:cs typeface="Arial"/>
              </a:rPr>
              <a:t>r</a:t>
            </a:r>
            <a:r>
              <a:rPr sz="2400" spc="0" dirty="0">
                <a:latin typeface="Arial"/>
                <a:cs typeface="Arial"/>
              </a:rPr>
              <a:t>d cal</a:t>
            </a:r>
            <a:r>
              <a:rPr sz="2400" spc="-10" dirty="0">
                <a:latin typeface="Arial"/>
                <a:cs typeface="Arial"/>
              </a:rPr>
              <a:t>l</a:t>
            </a:r>
            <a:r>
              <a:rPr sz="2400" spc="0" dirty="0">
                <a:latin typeface="Arial"/>
                <a:cs typeface="Arial"/>
              </a:rPr>
              <a:t>ed</a:t>
            </a:r>
            <a:r>
              <a:rPr sz="2400" spc="25" dirty="0">
                <a:latin typeface="Arial"/>
                <a:cs typeface="Arial"/>
              </a:rPr>
              <a:t> </a:t>
            </a:r>
            <a:r>
              <a:rPr sz="2400" spc="0" dirty="0">
                <a:latin typeface="Arial"/>
                <a:cs typeface="Arial"/>
              </a:rPr>
              <a:t>I</a:t>
            </a:r>
            <a:r>
              <a:rPr sz="2400" spc="5" dirty="0">
                <a:latin typeface="Arial"/>
                <a:cs typeface="Arial"/>
              </a:rPr>
              <a:t>M</a:t>
            </a:r>
            <a:r>
              <a:rPr sz="2400" spc="-25" dirty="0">
                <a:latin typeface="Arial"/>
                <a:cs typeface="Arial"/>
              </a:rPr>
              <a:t>T</a:t>
            </a:r>
            <a:r>
              <a:rPr sz="2400" spc="0" dirty="0">
                <a:latin typeface="Arial"/>
                <a:cs typeface="Arial"/>
              </a:rPr>
              <a:t>-200</a:t>
            </a:r>
            <a:r>
              <a:rPr sz="2400" spc="-10" dirty="0">
                <a:latin typeface="Arial"/>
                <a:cs typeface="Arial"/>
              </a:rPr>
              <a:t>0</a:t>
            </a:r>
            <a:r>
              <a:rPr sz="2400" spc="0" dirty="0">
                <a:latin typeface="Arial"/>
                <a:cs typeface="Arial"/>
              </a:rPr>
              <a:t>.</a:t>
            </a:r>
            <a:endParaRPr sz="2400">
              <a:latin typeface="Arial"/>
              <a:cs typeface="Arial"/>
            </a:endParaRPr>
          </a:p>
          <a:p>
            <a:pPr>
              <a:lnSpc>
                <a:spcPts val="600"/>
              </a:lnSpc>
              <a:spcBef>
                <a:spcPts val="16"/>
              </a:spcBef>
            </a:pPr>
            <a:endParaRPr sz="600"/>
          </a:p>
          <a:p>
            <a:pPr marL="355600" marR="2480945" indent="-343535">
              <a:lnSpc>
                <a:spcPts val="2590"/>
              </a:lnSpc>
              <a:buFont typeface="Arial"/>
              <a:buChar char="•"/>
              <a:tabLst>
                <a:tab pos="355600" algn="l"/>
              </a:tabLst>
            </a:pPr>
            <a:r>
              <a:rPr sz="2400" dirty="0">
                <a:latin typeface="Arial"/>
                <a:cs typeface="Arial"/>
              </a:rPr>
              <a:t>I</a:t>
            </a:r>
            <a:r>
              <a:rPr sz="2400" spc="5" dirty="0">
                <a:latin typeface="Arial"/>
                <a:cs typeface="Arial"/>
              </a:rPr>
              <a:t>M</a:t>
            </a:r>
            <a:r>
              <a:rPr sz="2400" spc="0" dirty="0">
                <a:latin typeface="Arial"/>
                <a:cs typeface="Arial"/>
              </a:rPr>
              <a:t>T</a:t>
            </a:r>
            <a:r>
              <a:rPr sz="2400" spc="-20" dirty="0">
                <a:latin typeface="Arial"/>
                <a:cs typeface="Arial"/>
              </a:rPr>
              <a:t> </a:t>
            </a:r>
            <a:r>
              <a:rPr sz="2400" spc="0" dirty="0">
                <a:latin typeface="Arial"/>
                <a:cs typeface="Arial"/>
              </a:rPr>
              <a:t>stands</a:t>
            </a:r>
            <a:r>
              <a:rPr sz="2400" spc="5" dirty="0">
                <a:latin typeface="Arial"/>
                <a:cs typeface="Arial"/>
              </a:rPr>
              <a:t> f</a:t>
            </a:r>
            <a:r>
              <a:rPr sz="2400" spc="0" dirty="0">
                <a:latin typeface="Arial"/>
                <a:cs typeface="Arial"/>
              </a:rPr>
              <a:t>or</a:t>
            </a:r>
            <a:r>
              <a:rPr sz="2400" spc="-15" dirty="0">
                <a:latin typeface="Arial"/>
                <a:cs typeface="Arial"/>
              </a:rPr>
              <a:t> </a:t>
            </a:r>
            <a:r>
              <a:rPr sz="2400" spc="0" dirty="0">
                <a:latin typeface="Arial"/>
                <a:cs typeface="Arial"/>
              </a:rPr>
              <a:t>In</a:t>
            </a:r>
            <a:r>
              <a:rPr sz="2400" spc="5" dirty="0">
                <a:latin typeface="Arial"/>
                <a:cs typeface="Arial"/>
              </a:rPr>
              <a:t>t</a:t>
            </a:r>
            <a:r>
              <a:rPr sz="2400" spc="0" dirty="0">
                <a:latin typeface="Arial"/>
                <a:cs typeface="Arial"/>
              </a:rPr>
              <a:t>erna</a:t>
            </a:r>
            <a:r>
              <a:rPr sz="2400" spc="5" dirty="0">
                <a:latin typeface="Arial"/>
                <a:cs typeface="Arial"/>
              </a:rPr>
              <a:t>t</a:t>
            </a:r>
            <a:r>
              <a:rPr sz="2400" spc="0" dirty="0">
                <a:latin typeface="Arial"/>
                <a:cs typeface="Arial"/>
              </a:rPr>
              <a:t>ional</a:t>
            </a:r>
            <a:r>
              <a:rPr sz="2400" spc="15"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 Telecom</a:t>
            </a:r>
            <a:r>
              <a:rPr sz="2400" spc="5" dirty="0">
                <a:latin typeface="Arial"/>
                <a:cs typeface="Arial"/>
              </a:rPr>
              <a:t>m</a:t>
            </a:r>
            <a:r>
              <a:rPr sz="2400" spc="0" dirty="0">
                <a:latin typeface="Arial"/>
                <a:cs typeface="Arial"/>
              </a:rPr>
              <a:t>unications</a:t>
            </a:r>
            <a:endParaRPr sz="2400">
              <a:latin typeface="Arial"/>
              <a:cs typeface="Arial"/>
            </a:endParaRPr>
          </a:p>
          <a:p>
            <a:pPr marL="355600" indent="-343535">
              <a:lnSpc>
                <a:spcPct val="100000"/>
              </a:lnSpc>
              <a:spcBef>
                <a:spcPts val="250"/>
              </a:spcBef>
              <a:buFont typeface="Arial"/>
              <a:buChar char="•"/>
              <a:tabLst>
                <a:tab pos="355600" algn="l"/>
              </a:tabLst>
            </a:pPr>
            <a:r>
              <a:rPr sz="2400" dirty="0">
                <a:latin typeface="Arial"/>
                <a:cs typeface="Arial"/>
              </a:rPr>
              <a:t>The nu</a:t>
            </a:r>
            <a:r>
              <a:rPr sz="2400" spc="5" dirty="0">
                <a:latin typeface="Arial"/>
                <a:cs typeface="Arial"/>
              </a:rPr>
              <a:t>m</a:t>
            </a:r>
            <a:r>
              <a:rPr sz="2400" spc="0" dirty="0">
                <a:latin typeface="Arial"/>
                <a:cs typeface="Arial"/>
              </a:rPr>
              <a:t>ber</a:t>
            </a:r>
            <a:r>
              <a:rPr sz="2400" spc="-5" dirty="0">
                <a:latin typeface="Arial"/>
                <a:cs typeface="Arial"/>
              </a:rPr>
              <a:t> </a:t>
            </a:r>
            <a:r>
              <a:rPr sz="2400" spc="0" dirty="0">
                <a:latin typeface="Arial"/>
                <a:cs typeface="Arial"/>
              </a:rPr>
              <a:t>2000</a:t>
            </a:r>
            <a:r>
              <a:rPr sz="2400" spc="5" dirty="0">
                <a:latin typeface="Arial"/>
                <a:cs typeface="Arial"/>
              </a:rPr>
              <a:t> </a:t>
            </a:r>
            <a:r>
              <a:rPr sz="2400" spc="0" dirty="0">
                <a:latin typeface="Arial"/>
                <a:cs typeface="Arial"/>
              </a:rPr>
              <a:t>in</a:t>
            </a:r>
            <a:r>
              <a:rPr sz="2400" spc="-10" dirty="0">
                <a:latin typeface="Arial"/>
                <a:cs typeface="Arial"/>
              </a:rPr>
              <a:t>i</a:t>
            </a:r>
            <a:r>
              <a:rPr sz="2400" spc="0" dirty="0">
                <a:latin typeface="Arial"/>
                <a:cs typeface="Arial"/>
              </a:rPr>
              <a:t>tial</a:t>
            </a:r>
            <a:r>
              <a:rPr sz="2400" spc="-10" dirty="0">
                <a:latin typeface="Arial"/>
                <a:cs typeface="Arial"/>
              </a:rPr>
              <a:t>l</a:t>
            </a:r>
            <a:r>
              <a:rPr sz="2400" spc="0" dirty="0">
                <a:latin typeface="Arial"/>
                <a:cs typeface="Arial"/>
              </a:rPr>
              <a:t>y</a:t>
            </a:r>
            <a:r>
              <a:rPr sz="2400" spc="50" dirty="0">
                <a:latin typeface="Arial"/>
                <a:cs typeface="Arial"/>
              </a:rPr>
              <a:t> </a:t>
            </a:r>
            <a:r>
              <a:rPr sz="2400" spc="0" dirty="0">
                <a:latin typeface="Arial"/>
                <a:cs typeface="Arial"/>
              </a:rPr>
              <a:t>had </a:t>
            </a:r>
            <a:r>
              <a:rPr sz="2400" spc="5" dirty="0">
                <a:latin typeface="Arial"/>
                <a:cs typeface="Arial"/>
              </a:rPr>
              <a:t>t</a:t>
            </a:r>
            <a:r>
              <a:rPr sz="2400" spc="0" dirty="0">
                <a:latin typeface="Arial"/>
                <a:cs typeface="Arial"/>
              </a:rPr>
              <a:t>hree</a:t>
            </a:r>
            <a:r>
              <a:rPr sz="2400" spc="5" dirty="0">
                <a:latin typeface="Arial"/>
                <a:cs typeface="Arial"/>
              </a:rPr>
              <a:t> </a:t>
            </a:r>
            <a:r>
              <a:rPr sz="2400" spc="0" dirty="0">
                <a:latin typeface="Arial"/>
                <a:cs typeface="Arial"/>
              </a:rPr>
              <a:t>meanings</a:t>
            </a:r>
            <a:endParaRPr sz="2400">
              <a:latin typeface="Arial"/>
              <a:cs typeface="Arial"/>
            </a:endParaRPr>
          </a:p>
          <a:p>
            <a:pPr marL="756285" lvl="1" indent="-287020">
              <a:lnSpc>
                <a:spcPct val="100000"/>
              </a:lnSpc>
              <a:spcBef>
                <a:spcPts val="290"/>
              </a:spcBef>
              <a:buFont typeface="Arial"/>
              <a:buChar char="–"/>
              <a:tabLst>
                <a:tab pos="756285" algn="l"/>
              </a:tabLst>
            </a:pPr>
            <a:r>
              <a:rPr sz="2400" spc="0" dirty="0">
                <a:latin typeface="Arial"/>
                <a:cs typeface="Arial"/>
              </a:rPr>
              <a:t>The year</a:t>
            </a:r>
            <a:r>
              <a:rPr sz="2400" spc="5" dirty="0">
                <a:latin typeface="Arial"/>
                <a:cs typeface="Arial"/>
              </a:rPr>
              <a:t> </a:t>
            </a:r>
            <a:r>
              <a:rPr sz="2400" spc="0" dirty="0">
                <a:latin typeface="Arial"/>
                <a:cs typeface="Arial"/>
              </a:rPr>
              <a:t>that</a:t>
            </a:r>
            <a:r>
              <a:rPr sz="2400" spc="-15" dirty="0">
                <a:latin typeface="Arial"/>
                <a:cs typeface="Arial"/>
              </a:rPr>
              <a:t> </a:t>
            </a:r>
            <a:r>
              <a:rPr sz="2400" spc="0" dirty="0">
                <a:latin typeface="Arial"/>
                <a:cs typeface="Arial"/>
              </a:rPr>
              <a:t>services</a:t>
            </a:r>
            <a:r>
              <a:rPr sz="2400" spc="15" dirty="0">
                <a:latin typeface="Arial"/>
                <a:cs typeface="Arial"/>
              </a:rPr>
              <a:t> </a:t>
            </a:r>
            <a:r>
              <a:rPr sz="2400" spc="0" dirty="0">
                <a:latin typeface="Arial"/>
                <a:cs typeface="Arial"/>
              </a:rPr>
              <a:t>should</a:t>
            </a:r>
            <a:r>
              <a:rPr sz="2400" spc="20" dirty="0">
                <a:latin typeface="Arial"/>
                <a:cs typeface="Arial"/>
              </a:rPr>
              <a:t> </a:t>
            </a:r>
            <a:r>
              <a:rPr sz="2400" spc="0" dirty="0">
                <a:latin typeface="Arial"/>
                <a:cs typeface="Arial"/>
              </a:rPr>
              <a:t>beco</a:t>
            </a:r>
            <a:r>
              <a:rPr sz="2400" spc="5" dirty="0">
                <a:latin typeface="Arial"/>
                <a:cs typeface="Arial"/>
              </a:rPr>
              <a:t>m</a:t>
            </a:r>
            <a:r>
              <a:rPr sz="2400" spc="0" dirty="0">
                <a:latin typeface="Arial"/>
                <a:cs typeface="Arial"/>
              </a:rPr>
              <a:t>e avai</a:t>
            </a:r>
            <a:r>
              <a:rPr sz="2400" spc="-10" dirty="0">
                <a:latin typeface="Arial"/>
                <a:cs typeface="Arial"/>
              </a:rPr>
              <a:t>l</a:t>
            </a:r>
            <a:r>
              <a:rPr sz="2400" spc="0" dirty="0">
                <a:latin typeface="Arial"/>
                <a:cs typeface="Arial"/>
              </a:rPr>
              <a:t>able</a:t>
            </a:r>
            <a:endParaRPr sz="2400">
              <a:latin typeface="Arial"/>
              <a:cs typeface="Arial"/>
            </a:endParaRPr>
          </a:p>
          <a:p>
            <a:pPr marL="756285" lvl="1" indent="-287020">
              <a:lnSpc>
                <a:spcPct val="100000"/>
              </a:lnSpc>
              <a:spcBef>
                <a:spcPts val="285"/>
              </a:spcBef>
              <a:buFont typeface="Arial"/>
              <a:buChar char="–"/>
              <a:tabLst>
                <a:tab pos="756285" algn="l"/>
              </a:tabLst>
            </a:pPr>
            <a:r>
              <a:rPr sz="2400" spc="0" dirty="0">
                <a:latin typeface="Arial"/>
                <a:cs typeface="Arial"/>
              </a:rPr>
              <a:t>The </a:t>
            </a:r>
            <a:r>
              <a:rPr sz="2400" spc="5" dirty="0">
                <a:latin typeface="Arial"/>
                <a:cs typeface="Arial"/>
              </a:rPr>
              <a:t>f</a:t>
            </a:r>
            <a:r>
              <a:rPr sz="2400" spc="0" dirty="0">
                <a:latin typeface="Arial"/>
                <a:cs typeface="Arial"/>
              </a:rPr>
              <a:t>requency </a:t>
            </a:r>
            <a:r>
              <a:rPr sz="2400" spc="5" dirty="0">
                <a:latin typeface="Arial"/>
                <a:cs typeface="Arial"/>
              </a:rPr>
              <a:t>r</a:t>
            </a:r>
            <a:r>
              <a:rPr sz="2400" spc="0" dirty="0">
                <a:latin typeface="Arial"/>
                <a:cs typeface="Arial"/>
              </a:rPr>
              <a:t>ange</a:t>
            </a:r>
            <a:r>
              <a:rPr sz="2400" spc="1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MHz that </a:t>
            </a:r>
            <a:r>
              <a:rPr sz="2400" spc="-10" dirty="0">
                <a:latin typeface="Arial"/>
                <a:cs typeface="Arial"/>
              </a:rPr>
              <a:t>w</a:t>
            </a:r>
            <a:r>
              <a:rPr sz="2400" spc="0" dirty="0">
                <a:latin typeface="Arial"/>
                <a:cs typeface="Arial"/>
              </a:rPr>
              <a:t>ould</a:t>
            </a:r>
            <a:r>
              <a:rPr sz="2400" spc="20" dirty="0">
                <a:latin typeface="Arial"/>
                <a:cs typeface="Arial"/>
              </a:rPr>
              <a:t> </a:t>
            </a:r>
            <a:r>
              <a:rPr sz="2400" spc="0" dirty="0">
                <a:latin typeface="Arial"/>
                <a:cs typeface="Arial"/>
              </a:rPr>
              <a:t>be used</a:t>
            </a:r>
            <a:endParaRPr sz="2400">
              <a:latin typeface="Arial"/>
              <a:cs typeface="Arial"/>
            </a:endParaRPr>
          </a:p>
          <a:p>
            <a:pPr marL="756285" lvl="1" indent="-287020">
              <a:lnSpc>
                <a:spcPct val="100000"/>
              </a:lnSpc>
              <a:spcBef>
                <a:spcPts val="285"/>
              </a:spcBef>
              <a:buFont typeface="Arial"/>
              <a:buChar char="–"/>
              <a:tabLst>
                <a:tab pos="756285" algn="l"/>
              </a:tabLst>
            </a:pPr>
            <a:r>
              <a:rPr sz="2400" spc="0" dirty="0">
                <a:latin typeface="Arial"/>
                <a:cs typeface="Arial"/>
              </a:rPr>
              <a:t>and</a:t>
            </a:r>
            <a:r>
              <a:rPr sz="2400" spc="10" dirty="0">
                <a:latin typeface="Arial"/>
                <a:cs typeface="Arial"/>
              </a:rPr>
              <a:t> </a:t>
            </a:r>
            <a:r>
              <a:rPr sz="2400" spc="0" dirty="0">
                <a:latin typeface="Arial"/>
                <a:cs typeface="Arial"/>
              </a:rPr>
              <a:t>the data </a:t>
            </a:r>
            <a:r>
              <a:rPr sz="2400" spc="5" dirty="0">
                <a:latin typeface="Arial"/>
                <a:cs typeface="Arial"/>
              </a:rPr>
              <a:t>r</a:t>
            </a:r>
            <a:r>
              <a:rPr sz="2400" spc="0" dirty="0">
                <a:latin typeface="Arial"/>
                <a:cs typeface="Arial"/>
              </a:rPr>
              <a:t>ate </a:t>
            </a:r>
            <a:r>
              <a:rPr sz="2400" spc="-10" dirty="0">
                <a:latin typeface="Arial"/>
                <a:cs typeface="Arial"/>
              </a:rPr>
              <a:t>i</a:t>
            </a:r>
            <a:r>
              <a:rPr sz="2400" spc="0" dirty="0">
                <a:latin typeface="Arial"/>
                <a:cs typeface="Arial"/>
              </a:rPr>
              <a:t>n Kbits</a:t>
            </a:r>
            <a:r>
              <a:rPr sz="2400" spc="5" dirty="0">
                <a:latin typeface="Arial"/>
                <a:cs typeface="Arial"/>
              </a:rPr>
              <a:t>/</a:t>
            </a:r>
            <a:r>
              <a:rPr sz="2400" spc="0" dirty="0">
                <a:latin typeface="Arial"/>
                <a:cs typeface="Arial"/>
              </a:rPr>
              <a:t>sec</a:t>
            </a:r>
            <a:endParaRPr sz="2400">
              <a:latin typeface="Arial"/>
              <a:cs typeface="Arial"/>
            </a:endParaRPr>
          </a:p>
          <a:p>
            <a:pPr marL="439420" indent="-427355">
              <a:lnSpc>
                <a:spcPct val="100000"/>
              </a:lnSpc>
              <a:spcBef>
                <a:spcPts val="290"/>
              </a:spcBef>
              <a:buFont typeface="Arial"/>
              <a:buChar char="•"/>
              <a:tabLst>
                <a:tab pos="439420" algn="l"/>
              </a:tabLst>
            </a:pPr>
            <a:r>
              <a:rPr sz="2400" dirty="0">
                <a:latin typeface="Arial"/>
                <a:cs typeface="Arial"/>
              </a:rPr>
              <a:t>Reg</a:t>
            </a:r>
            <a:r>
              <a:rPr sz="2400" spc="-10" dirty="0">
                <a:latin typeface="Arial"/>
                <a:cs typeface="Arial"/>
              </a:rPr>
              <a:t>u</a:t>
            </a:r>
            <a:r>
              <a:rPr sz="2400" spc="0" dirty="0">
                <a:latin typeface="Arial"/>
                <a:cs typeface="Arial"/>
              </a:rPr>
              <a:t>lators,</a:t>
            </a:r>
            <a:r>
              <a:rPr sz="2400" spc="15" dirty="0">
                <a:latin typeface="Arial"/>
                <a:cs typeface="Arial"/>
              </a:rPr>
              <a:t> </a:t>
            </a:r>
            <a:r>
              <a:rPr sz="2400" spc="0" dirty="0">
                <a:latin typeface="Arial"/>
                <a:cs typeface="Arial"/>
              </a:rPr>
              <a:t>vendors</a:t>
            </a:r>
            <a:r>
              <a:rPr sz="2400" spc="15"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carriers could</a:t>
            </a:r>
            <a:r>
              <a:rPr sz="2400" spc="5" dirty="0">
                <a:latin typeface="Arial"/>
                <a:cs typeface="Arial"/>
              </a:rPr>
              <a:t> </a:t>
            </a:r>
            <a:r>
              <a:rPr sz="2400" spc="0" dirty="0">
                <a:latin typeface="Arial"/>
                <a:cs typeface="Arial"/>
              </a:rPr>
              <a:t>not </a:t>
            </a:r>
            <a:r>
              <a:rPr sz="2400" spc="-10" dirty="0">
                <a:latin typeface="Arial"/>
                <a:cs typeface="Arial"/>
              </a:rPr>
              <a:t>a</a:t>
            </a:r>
            <a:r>
              <a:rPr sz="2400" spc="0" dirty="0">
                <a:latin typeface="Arial"/>
                <a:cs typeface="Arial"/>
              </a:rPr>
              <a:t>gree</a:t>
            </a:r>
            <a:endParaRPr sz="2400">
              <a:latin typeface="Arial"/>
              <a:cs typeface="Arial"/>
            </a:endParaRPr>
          </a:p>
          <a:p>
            <a:pPr>
              <a:lnSpc>
                <a:spcPts val="600"/>
              </a:lnSpc>
              <a:spcBef>
                <a:spcPts val="15"/>
              </a:spcBef>
              <a:buFont typeface="Arial"/>
              <a:buChar char="•"/>
            </a:pPr>
            <a:endParaRPr sz="600"/>
          </a:p>
          <a:p>
            <a:pPr marL="355600" marR="204470" indent="-343535">
              <a:lnSpc>
                <a:spcPts val="2590"/>
              </a:lnSpc>
              <a:buFont typeface="Arial"/>
              <a:buChar char="•"/>
              <a:tabLst>
                <a:tab pos="355600" algn="l"/>
              </a:tabLst>
            </a:pPr>
            <a:r>
              <a:rPr sz="2400" dirty="0">
                <a:latin typeface="Arial"/>
                <a:cs typeface="Arial"/>
              </a:rPr>
              <a:t>The pa</a:t>
            </a:r>
            <a:r>
              <a:rPr sz="2400" spc="5" dirty="0">
                <a:latin typeface="Arial"/>
                <a:cs typeface="Arial"/>
              </a:rPr>
              <a:t>t</a:t>
            </a:r>
            <a:r>
              <a:rPr sz="2400" spc="0" dirty="0">
                <a:latin typeface="Arial"/>
                <a:cs typeface="Arial"/>
              </a:rPr>
              <a:t>h </a:t>
            </a:r>
            <a:r>
              <a:rPr sz="2400" spc="5" dirty="0">
                <a:latin typeface="Arial"/>
                <a:cs typeface="Arial"/>
              </a:rPr>
              <a:t>t</a:t>
            </a:r>
            <a:r>
              <a:rPr sz="2400" spc="0" dirty="0">
                <a:latin typeface="Arial"/>
                <a:cs typeface="Arial"/>
              </a:rPr>
              <a:t>o</a:t>
            </a:r>
            <a:r>
              <a:rPr sz="2400" spc="-20" dirty="0">
                <a:latin typeface="Arial"/>
                <a:cs typeface="Arial"/>
              </a:rPr>
              <a:t> </a:t>
            </a:r>
            <a:r>
              <a:rPr sz="2400" spc="-5" dirty="0">
                <a:latin typeface="Arial"/>
                <a:cs typeface="Arial"/>
              </a:rPr>
              <a:t>3</a:t>
            </a:r>
            <a:r>
              <a:rPr sz="2400" spc="0" dirty="0">
                <a:latin typeface="Arial"/>
                <a:cs typeface="Arial"/>
              </a:rPr>
              <a:t>G wi</a:t>
            </a:r>
            <a:r>
              <a:rPr sz="2400" spc="-15" dirty="0">
                <a:latin typeface="Arial"/>
                <a:cs typeface="Arial"/>
              </a:rPr>
              <a:t>l</a:t>
            </a:r>
            <a:r>
              <a:rPr sz="2400" spc="0" dirty="0">
                <a:latin typeface="Arial"/>
                <a:cs typeface="Arial"/>
              </a:rPr>
              <a:t>l</a:t>
            </a:r>
            <a:r>
              <a:rPr sz="2400" spc="20" dirty="0">
                <a:latin typeface="Arial"/>
                <a:cs typeface="Arial"/>
              </a:rPr>
              <a:t> </a:t>
            </a:r>
            <a:r>
              <a:rPr sz="2400" spc="0" dirty="0">
                <a:latin typeface="Arial"/>
                <a:cs typeface="Arial"/>
              </a:rPr>
              <a:t>be g</a:t>
            </a:r>
            <a:r>
              <a:rPr sz="2400" spc="5" dirty="0">
                <a:latin typeface="Arial"/>
                <a:cs typeface="Arial"/>
              </a:rPr>
              <a:t>r</a:t>
            </a:r>
            <a:r>
              <a:rPr sz="2400" spc="0" dirty="0">
                <a:latin typeface="Arial"/>
                <a:cs typeface="Arial"/>
              </a:rPr>
              <a:t>adual,</a:t>
            </a:r>
            <a:r>
              <a:rPr sz="2400" spc="1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everyone</a:t>
            </a:r>
            <a:r>
              <a:rPr sz="2400" spc="15" dirty="0">
                <a:latin typeface="Arial"/>
                <a:cs typeface="Arial"/>
              </a:rPr>
              <a:t> </a:t>
            </a:r>
            <a:r>
              <a:rPr sz="2400" spc="0" dirty="0">
                <a:latin typeface="Arial"/>
                <a:cs typeface="Arial"/>
              </a:rPr>
              <a:t>wants to ensure</a:t>
            </a:r>
            <a:r>
              <a:rPr sz="2400" spc="1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patibi</a:t>
            </a:r>
            <a:r>
              <a:rPr sz="2400" spc="-10" dirty="0">
                <a:latin typeface="Arial"/>
                <a:cs typeface="Arial"/>
              </a:rPr>
              <a:t>l</a:t>
            </a:r>
            <a:r>
              <a:rPr sz="2400" spc="0" dirty="0">
                <a:latin typeface="Arial"/>
                <a:cs typeface="Arial"/>
              </a:rPr>
              <a:t>ity</a:t>
            </a:r>
            <a:r>
              <a:rPr sz="2400" spc="25" dirty="0">
                <a:latin typeface="Arial"/>
                <a:cs typeface="Arial"/>
              </a:rPr>
              <a:t> </a:t>
            </a:r>
            <a:r>
              <a:rPr sz="2400" spc="0" dirty="0">
                <a:latin typeface="Arial"/>
                <a:cs typeface="Arial"/>
              </a:rPr>
              <a:t>with their ex</a:t>
            </a:r>
            <a:r>
              <a:rPr sz="2400" spc="-10" dirty="0">
                <a:latin typeface="Arial"/>
                <a:cs typeface="Arial"/>
              </a:rPr>
              <a:t>i</a:t>
            </a:r>
            <a:r>
              <a:rPr sz="2400" spc="0" dirty="0">
                <a:latin typeface="Arial"/>
                <a:cs typeface="Arial"/>
              </a:rPr>
              <a:t>sting</a:t>
            </a:r>
            <a:r>
              <a:rPr sz="2400" spc="40" dirty="0">
                <a:latin typeface="Arial"/>
                <a:cs typeface="Arial"/>
              </a:rPr>
              <a:t> </a:t>
            </a:r>
            <a:r>
              <a:rPr sz="2400" spc="0" dirty="0">
                <a:latin typeface="Arial"/>
                <a:cs typeface="Arial"/>
              </a:rPr>
              <a:t>syste</a:t>
            </a:r>
            <a:r>
              <a:rPr sz="2400" spc="5" dirty="0">
                <a:latin typeface="Arial"/>
                <a:cs typeface="Arial"/>
              </a:rPr>
              <a:t>m</a:t>
            </a:r>
            <a:r>
              <a:rPr sz="2400" spc="0" dirty="0">
                <a:latin typeface="Arial"/>
                <a:cs typeface="Arial"/>
              </a:rPr>
              <a:t>s</a:t>
            </a:r>
            <a:endParaRPr sz="2400">
              <a:latin typeface="Arial"/>
              <a:cs typeface="Arial"/>
            </a:endParaRPr>
          </a:p>
        </p:txBody>
      </p:sp>
      <p:sp>
        <p:nvSpPr>
          <p:cNvPr id="6" name="Footer Placeholder 5">
            <a:extLst>
              <a:ext uri="{FF2B5EF4-FFF2-40B4-BE49-F238E27FC236}">
                <a16:creationId xmlns:a16="http://schemas.microsoft.com/office/drawing/2014/main" id="{F53EEB96-97AA-4572-9C01-DA9D349EE402}"/>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794E43F3-3B32-40AA-A88A-A46DB7ED6DE3}"/>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27</a:t>
            </a:fld>
            <a:endParaRPr lang="en-US" sz="1400">
              <a:latin typeface="Times New Roman"/>
              <a:cs typeface="Times New Roman"/>
            </a:endParaRPr>
          </a:p>
        </p:txBody>
      </p:sp>
    </p:spTree>
    <p:extLst>
      <p:ext uri="{BB962C8B-B14F-4D97-AF65-F5344CB8AC3E}">
        <p14:creationId xmlns:p14="http://schemas.microsoft.com/office/powerpoint/2010/main" val="2520799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5461" y="742441"/>
            <a:ext cx="2514600" cy="544195"/>
          </a:xfrm>
          <a:prstGeom prst="rect">
            <a:avLst/>
          </a:prstGeom>
        </p:spPr>
        <p:txBody>
          <a:bodyPr vert="horz" wrap="square" lIns="0" tIns="0" rIns="0" bIns="0" rtlCol="0">
            <a:noAutofit/>
          </a:bodyPr>
          <a:lstStyle/>
          <a:p>
            <a:pPr marL="12700">
              <a:lnSpc>
                <a:spcPts val="4285"/>
              </a:lnSpc>
              <a:tabLst>
                <a:tab pos="749935" algn="l"/>
              </a:tabLst>
            </a:pPr>
            <a:r>
              <a:rPr sz="3600" dirty="0">
                <a:solidFill>
                  <a:srgbClr val="116B8F"/>
                </a:solidFill>
                <a:latin typeface="Arial"/>
                <a:cs typeface="Arial"/>
              </a:rPr>
              <a:t>3G	</a:t>
            </a:r>
            <a:r>
              <a:rPr sz="3600" spc="-15" dirty="0">
                <a:solidFill>
                  <a:srgbClr val="116B8F"/>
                </a:solidFill>
                <a:latin typeface="Arial"/>
                <a:cs typeface="Arial"/>
              </a:rPr>
              <a:t>S</a:t>
            </a:r>
            <a:r>
              <a:rPr sz="3600" spc="0" dirty="0">
                <a:solidFill>
                  <a:srgbClr val="116B8F"/>
                </a:solidFill>
                <a:latin typeface="Arial"/>
                <a:cs typeface="Arial"/>
              </a:rPr>
              <a:t>ystems</a:t>
            </a:r>
            <a:endParaRPr sz="3600">
              <a:latin typeface="Arial"/>
              <a:cs typeface="Arial"/>
            </a:endParaRPr>
          </a:p>
        </p:txBody>
      </p:sp>
      <p:sp>
        <p:nvSpPr>
          <p:cNvPr id="3" name="object 3"/>
          <p:cNvSpPr txBox="1"/>
          <p:nvPr/>
        </p:nvSpPr>
        <p:spPr>
          <a:xfrm>
            <a:off x="764540" y="1638553"/>
            <a:ext cx="7171055" cy="4094479"/>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Vo</a:t>
            </a:r>
            <a:r>
              <a:rPr sz="2400" spc="-10" dirty="0">
                <a:latin typeface="Arial"/>
                <a:cs typeface="Arial"/>
              </a:rPr>
              <a:t>i</a:t>
            </a:r>
            <a:r>
              <a:rPr sz="2400" spc="0" dirty="0">
                <a:latin typeface="Arial"/>
                <a:cs typeface="Arial"/>
              </a:rPr>
              <a:t>ce</a:t>
            </a:r>
            <a:r>
              <a:rPr sz="2400" spc="15" dirty="0">
                <a:latin typeface="Arial"/>
                <a:cs typeface="Arial"/>
              </a:rPr>
              <a:t> </a:t>
            </a:r>
            <a:r>
              <a:rPr sz="2400" spc="0" dirty="0">
                <a:latin typeface="Arial"/>
                <a:cs typeface="Arial"/>
              </a:rPr>
              <a:t>qual</a:t>
            </a:r>
            <a:r>
              <a:rPr sz="2400" spc="-10" dirty="0">
                <a:latin typeface="Arial"/>
                <a:cs typeface="Arial"/>
              </a:rPr>
              <a:t>i</a:t>
            </a:r>
            <a:r>
              <a:rPr sz="2400" spc="0" dirty="0">
                <a:latin typeface="Arial"/>
                <a:cs typeface="Arial"/>
              </a:rPr>
              <a:t>ty</a:t>
            </a:r>
            <a:r>
              <a:rPr sz="2400" spc="30"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parable</a:t>
            </a:r>
            <a:r>
              <a:rPr sz="2400" spc="25" dirty="0">
                <a:latin typeface="Arial"/>
                <a:cs typeface="Arial"/>
              </a:rPr>
              <a:t> </a:t>
            </a:r>
            <a:r>
              <a:rPr sz="2400" spc="0" dirty="0">
                <a:latin typeface="Arial"/>
                <a:cs typeface="Arial"/>
              </a:rPr>
              <a:t>to publ</a:t>
            </a:r>
            <a:r>
              <a:rPr sz="2400" spc="-15" dirty="0">
                <a:latin typeface="Arial"/>
                <a:cs typeface="Arial"/>
              </a:rPr>
              <a:t>i</a:t>
            </a:r>
            <a:r>
              <a:rPr sz="2400" spc="0" dirty="0">
                <a:latin typeface="Arial"/>
                <a:cs typeface="Arial"/>
              </a:rPr>
              <a:t>c</a:t>
            </a:r>
            <a:r>
              <a:rPr sz="2400" spc="25" dirty="0">
                <a:latin typeface="Arial"/>
                <a:cs typeface="Arial"/>
              </a:rPr>
              <a:t> </a:t>
            </a:r>
            <a:r>
              <a:rPr sz="2400" spc="0" dirty="0">
                <a:latin typeface="Arial"/>
                <a:cs typeface="Arial"/>
              </a:rPr>
              <a:t>switched</a:t>
            </a:r>
            <a:endParaRPr sz="2400">
              <a:latin typeface="Arial"/>
              <a:cs typeface="Arial"/>
            </a:endParaRPr>
          </a:p>
          <a:p>
            <a:pPr marL="355600">
              <a:lnSpc>
                <a:spcPct val="100000"/>
              </a:lnSpc>
            </a:pPr>
            <a:r>
              <a:rPr sz="2400" dirty="0">
                <a:latin typeface="Arial"/>
                <a:cs typeface="Arial"/>
              </a:rPr>
              <a:t>teleph</a:t>
            </a:r>
            <a:r>
              <a:rPr sz="2400" spc="-10" dirty="0">
                <a:latin typeface="Arial"/>
                <a:cs typeface="Arial"/>
              </a:rPr>
              <a:t>o</a:t>
            </a:r>
            <a:r>
              <a:rPr sz="2400" spc="0" dirty="0">
                <a:latin typeface="Arial"/>
                <a:cs typeface="Arial"/>
              </a:rPr>
              <a:t>ne</a:t>
            </a:r>
            <a:r>
              <a:rPr sz="2400" spc="20" dirty="0">
                <a:latin typeface="Arial"/>
                <a:cs typeface="Arial"/>
              </a:rPr>
              <a:t> </a:t>
            </a:r>
            <a:r>
              <a:rPr sz="2400" spc="0" dirty="0">
                <a:latin typeface="Arial"/>
                <a:cs typeface="Arial"/>
              </a:rPr>
              <a:t>network</a:t>
            </a:r>
            <a:endParaRPr sz="2400">
              <a:latin typeface="Arial"/>
              <a:cs typeface="Arial"/>
            </a:endParaRPr>
          </a:p>
          <a:p>
            <a:pPr>
              <a:lnSpc>
                <a:spcPts val="550"/>
              </a:lnSpc>
              <a:spcBef>
                <a:spcPts val="25"/>
              </a:spcBef>
            </a:pPr>
            <a:endParaRPr sz="550"/>
          </a:p>
          <a:p>
            <a:pPr marL="355600" indent="-343535">
              <a:lnSpc>
                <a:spcPct val="100000"/>
              </a:lnSpc>
              <a:buFont typeface="Arial"/>
              <a:buChar char="•"/>
              <a:tabLst>
                <a:tab pos="355600" algn="l"/>
              </a:tabLst>
            </a:pPr>
            <a:r>
              <a:rPr sz="2400" dirty="0">
                <a:latin typeface="Arial"/>
                <a:cs typeface="Arial"/>
              </a:rPr>
              <a:t>14</a:t>
            </a:r>
            <a:r>
              <a:rPr sz="2400" spc="-10" dirty="0">
                <a:latin typeface="Arial"/>
                <a:cs typeface="Arial"/>
              </a:rPr>
              <a:t>4</a:t>
            </a:r>
            <a:r>
              <a:rPr sz="2400" spc="0" dirty="0">
                <a:latin typeface="Arial"/>
                <a:cs typeface="Arial"/>
              </a:rPr>
              <a:t>kbps</a:t>
            </a:r>
            <a:r>
              <a:rPr sz="2400" spc="15" dirty="0">
                <a:latin typeface="Arial"/>
                <a:cs typeface="Arial"/>
              </a:rPr>
              <a:t> </a:t>
            </a:r>
            <a:r>
              <a:rPr sz="2400" spc="0" dirty="0">
                <a:latin typeface="Arial"/>
                <a:cs typeface="Arial"/>
              </a:rPr>
              <a:t>data</a:t>
            </a:r>
            <a:r>
              <a:rPr sz="2400" spc="5" dirty="0">
                <a:latin typeface="Arial"/>
                <a:cs typeface="Arial"/>
              </a:rPr>
              <a:t> </a:t>
            </a:r>
            <a:r>
              <a:rPr sz="2400" spc="0" dirty="0">
                <a:latin typeface="Arial"/>
                <a:cs typeface="Arial"/>
              </a:rPr>
              <a:t>ra</a:t>
            </a:r>
            <a:r>
              <a:rPr sz="2400" spc="5" dirty="0">
                <a:latin typeface="Arial"/>
                <a:cs typeface="Arial"/>
              </a:rPr>
              <a:t>t</a:t>
            </a:r>
            <a:r>
              <a:rPr sz="2400" spc="0" dirty="0">
                <a:latin typeface="Arial"/>
                <a:cs typeface="Arial"/>
              </a:rPr>
              <a:t>e</a:t>
            </a:r>
            <a:r>
              <a:rPr sz="2400" spc="-10" dirty="0">
                <a:latin typeface="Arial"/>
                <a:cs typeface="Arial"/>
              </a:rPr>
              <a:t> </a:t>
            </a:r>
            <a:r>
              <a:rPr sz="2400" spc="0" dirty="0">
                <a:latin typeface="Arial"/>
                <a:cs typeface="Arial"/>
              </a:rPr>
              <a:t>for</a:t>
            </a:r>
            <a:r>
              <a:rPr sz="2400" spc="5" dirty="0">
                <a:latin typeface="Arial"/>
                <a:cs typeface="Arial"/>
              </a:rPr>
              <a:t> </a:t>
            </a:r>
            <a:r>
              <a:rPr sz="2400" spc="-10" dirty="0">
                <a:latin typeface="Arial"/>
                <a:cs typeface="Arial"/>
              </a:rPr>
              <a:t>u</a:t>
            </a:r>
            <a:r>
              <a:rPr sz="2400" spc="0" dirty="0">
                <a:latin typeface="Arial"/>
                <a:cs typeface="Arial"/>
              </a:rPr>
              <a:t>sers in high</a:t>
            </a:r>
            <a:r>
              <a:rPr sz="2400" spc="5" dirty="0">
                <a:latin typeface="Arial"/>
                <a:cs typeface="Arial"/>
              </a:rPr>
              <a:t> </a:t>
            </a:r>
            <a:r>
              <a:rPr sz="2400" spc="0" dirty="0">
                <a:latin typeface="Arial"/>
                <a:cs typeface="Arial"/>
              </a:rPr>
              <a:t>speed</a:t>
            </a:r>
            <a:r>
              <a:rPr sz="2400" spc="25" dirty="0">
                <a:latin typeface="Arial"/>
                <a:cs typeface="Arial"/>
              </a:rPr>
              <a:t> </a:t>
            </a:r>
            <a:r>
              <a:rPr sz="2400" spc="0" dirty="0">
                <a:latin typeface="Arial"/>
                <a:cs typeface="Arial"/>
              </a:rPr>
              <a:t>vehicles</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38</a:t>
            </a:r>
            <a:r>
              <a:rPr sz="2400" spc="-10" dirty="0">
                <a:latin typeface="Arial"/>
                <a:cs typeface="Arial"/>
              </a:rPr>
              <a:t>4</a:t>
            </a:r>
            <a:r>
              <a:rPr sz="2400" spc="0" dirty="0">
                <a:latin typeface="Arial"/>
                <a:cs typeface="Arial"/>
              </a:rPr>
              <a:t>kbps</a:t>
            </a:r>
            <a:r>
              <a:rPr sz="2400" spc="15" dirty="0">
                <a:latin typeface="Arial"/>
                <a:cs typeface="Arial"/>
              </a:rPr>
              <a:t> </a:t>
            </a:r>
            <a:r>
              <a:rPr sz="2400" spc="0" dirty="0">
                <a:latin typeface="Arial"/>
                <a:cs typeface="Arial"/>
              </a:rPr>
              <a:t>to sta</a:t>
            </a:r>
            <a:r>
              <a:rPr sz="2400" spc="5" dirty="0">
                <a:latin typeface="Arial"/>
                <a:cs typeface="Arial"/>
              </a:rPr>
              <a:t>t</a:t>
            </a:r>
            <a:r>
              <a:rPr sz="2400" spc="0" dirty="0">
                <a:latin typeface="Arial"/>
                <a:cs typeface="Arial"/>
              </a:rPr>
              <a:t>ionary or</a:t>
            </a:r>
            <a:r>
              <a:rPr sz="2400" spc="5" dirty="0">
                <a:latin typeface="Arial"/>
                <a:cs typeface="Arial"/>
              </a:rPr>
              <a:t> </a:t>
            </a:r>
            <a:r>
              <a:rPr sz="2400" spc="0" dirty="0">
                <a:latin typeface="Arial"/>
                <a:cs typeface="Arial"/>
              </a:rPr>
              <a:t>slow</a:t>
            </a:r>
            <a:r>
              <a:rPr sz="2400" spc="5" dirty="0">
                <a:latin typeface="Arial"/>
                <a:cs typeface="Arial"/>
              </a:rPr>
              <a:t> </a:t>
            </a:r>
            <a:r>
              <a:rPr sz="2400" spc="0" dirty="0">
                <a:latin typeface="Arial"/>
                <a:cs typeface="Arial"/>
              </a:rPr>
              <a:t>moving</a:t>
            </a:r>
            <a:r>
              <a:rPr sz="2400" spc="10" dirty="0">
                <a:latin typeface="Arial"/>
                <a:cs typeface="Arial"/>
              </a:rPr>
              <a:t> </a:t>
            </a:r>
            <a:r>
              <a:rPr sz="2400" spc="0" dirty="0">
                <a:latin typeface="Arial"/>
                <a:cs typeface="Arial"/>
              </a:rPr>
              <a:t>users</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Support </a:t>
            </a:r>
            <a:r>
              <a:rPr sz="2400" spc="5" dirty="0">
                <a:latin typeface="Arial"/>
                <a:cs typeface="Arial"/>
              </a:rPr>
              <a:t>f</a:t>
            </a:r>
            <a:r>
              <a:rPr sz="2400" spc="0" dirty="0">
                <a:latin typeface="Arial"/>
                <a:cs typeface="Arial"/>
              </a:rPr>
              <a:t>or</a:t>
            </a:r>
            <a:r>
              <a:rPr sz="2400" spc="-10" dirty="0">
                <a:latin typeface="Arial"/>
                <a:cs typeface="Arial"/>
              </a:rPr>
              <a:t> </a:t>
            </a:r>
            <a:r>
              <a:rPr sz="2400" spc="0" dirty="0">
                <a:latin typeface="Arial"/>
                <a:cs typeface="Arial"/>
              </a:rPr>
              <a:t>2.048 Mbps for</a:t>
            </a:r>
            <a:r>
              <a:rPr sz="2400" spc="-15" dirty="0">
                <a:latin typeface="Arial"/>
                <a:cs typeface="Arial"/>
              </a:rPr>
              <a:t> </a:t>
            </a:r>
            <a:r>
              <a:rPr sz="2400" spc="0" dirty="0">
                <a:latin typeface="Arial"/>
                <a:cs typeface="Arial"/>
              </a:rPr>
              <a:t>of</a:t>
            </a:r>
            <a:r>
              <a:rPr sz="2400" spc="5" dirty="0">
                <a:latin typeface="Arial"/>
                <a:cs typeface="Arial"/>
              </a:rPr>
              <a:t>f</a:t>
            </a:r>
            <a:r>
              <a:rPr sz="2400" spc="0" dirty="0">
                <a:latin typeface="Arial"/>
                <a:cs typeface="Arial"/>
              </a:rPr>
              <a:t>ice use</a:t>
            </a:r>
            <a:endParaRPr sz="2400">
              <a:latin typeface="Arial"/>
              <a:cs typeface="Arial"/>
            </a:endParaRPr>
          </a:p>
          <a:p>
            <a:pPr>
              <a:lnSpc>
                <a:spcPts val="550"/>
              </a:lnSpc>
              <a:spcBef>
                <a:spcPts val="28"/>
              </a:spcBef>
              <a:buFont typeface="Arial"/>
              <a:buChar char="•"/>
            </a:pPr>
            <a:endParaRPr sz="550"/>
          </a:p>
          <a:p>
            <a:pPr marL="355600" indent="-343535">
              <a:lnSpc>
                <a:spcPct val="100000"/>
              </a:lnSpc>
              <a:buFont typeface="Arial"/>
              <a:buChar char="•"/>
              <a:tabLst>
                <a:tab pos="355600" algn="l"/>
              </a:tabLst>
            </a:pPr>
            <a:r>
              <a:rPr sz="2400" dirty="0">
                <a:latin typeface="Arial"/>
                <a:cs typeface="Arial"/>
              </a:rPr>
              <a:t>Symmetrical and</a:t>
            </a:r>
            <a:r>
              <a:rPr sz="2400" spc="10" dirty="0">
                <a:latin typeface="Arial"/>
                <a:cs typeface="Arial"/>
              </a:rPr>
              <a:t> </a:t>
            </a:r>
            <a:r>
              <a:rPr sz="2400" spc="0" dirty="0">
                <a:latin typeface="Arial"/>
                <a:cs typeface="Arial"/>
              </a:rPr>
              <a:t>asym</a:t>
            </a:r>
            <a:r>
              <a:rPr sz="2400" spc="5" dirty="0">
                <a:latin typeface="Arial"/>
                <a:cs typeface="Arial"/>
              </a:rPr>
              <a:t>m</a:t>
            </a:r>
            <a:r>
              <a:rPr sz="2400" spc="0" dirty="0">
                <a:latin typeface="Arial"/>
                <a:cs typeface="Arial"/>
              </a:rPr>
              <a:t>etrical data </a:t>
            </a:r>
            <a:r>
              <a:rPr sz="2400" spc="5" dirty="0">
                <a:latin typeface="Arial"/>
                <a:cs typeface="Arial"/>
              </a:rPr>
              <a:t>t</a:t>
            </a:r>
            <a:r>
              <a:rPr sz="2400" spc="0" dirty="0">
                <a:latin typeface="Arial"/>
                <a:cs typeface="Arial"/>
              </a:rPr>
              <a:t>ransmiss</a:t>
            </a:r>
            <a:r>
              <a:rPr sz="2400" spc="-10" dirty="0">
                <a:latin typeface="Arial"/>
                <a:cs typeface="Arial"/>
              </a:rPr>
              <a:t>i</a:t>
            </a:r>
            <a:r>
              <a:rPr sz="2400" spc="0" dirty="0">
                <a:latin typeface="Arial"/>
                <a:cs typeface="Arial"/>
              </a:rPr>
              <a:t>on</a:t>
            </a:r>
            <a:endParaRPr sz="2400">
              <a:latin typeface="Arial"/>
              <a:cs typeface="Arial"/>
            </a:endParaRPr>
          </a:p>
          <a:p>
            <a:pPr marL="355600">
              <a:lnSpc>
                <a:spcPct val="100000"/>
              </a:lnSpc>
            </a:pPr>
            <a:r>
              <a:rPr sz="2400" dirty="0">
                <a:latin typeface="Arial"/>
                <a:cs typeface="Arial"/>
              </a:rPr>
              <a:t>ra</a:t>
            </a:r>
            <a:r>
              <a:rPr sz="2400" spc="5" dirty="0">
                <a:latin typeface="Arial"/>
                <a:cs typeface="Arial"/>
              </a:rPr>
              <a:t>t</a:t>
            </a:r>
            <a:r>
              <a:rPr sz="2400" spc="0" dirty="0">
                <a:latin typeface="Arial"/>
                <a:cs typeface="Arial"/>
              </a:rPr>
              <a:t>es</a:t>
            </a:r>
            <a:endParaRPr sz="2400">
              <a:latin typeface="Arial"/>
              <a:cs typeface="Arial"/>
            </a:endParaRPr>
          </a:p>
          <a:p>
            <a:pPr>
              <a:lnSpc>
                <a:spcPts val="550"/>
              </a:lnSpc>
              <a:spcBef>
                <a:spcPts val="25"/>
              </a:spcBef>
            </a:pPr>
            <a:endParaRPr sz="550"/>
          </a:p>
          <a:p>
            <a:pPr marL="355600" marR="217170" indent="-343535">
              <a:lnSpc>
                <a:spcPct val="100000"/>
              </a:lnSpc>
              <a:buFont typeface="Arial"/>
              <a:buChar char="•"/>
              <a:tabLst>
                <a:tab pos="355600" algn="l"/>
              </a:tabLst>
            </a:pPr>
            <a:r>
              <a:rPr sz="2400" dirty="0">
                <a:latin typeface="Arial"/>
                <a:cs typeface="Arial"/>
              </a:rPr>
              <a:t>Support </a:t>
            </a:r>
            <a:r>
              <a:rPr sz="2400" spc="5" dirty="0">
                <a:latin typeface="Arial"/>
                <a:cs typeface="Arial"/>
              </a:rPr>
              <a:t>f</a:t>
            </a:r>
            <a:r>
              <a:rPr sz="2400" spc="0" dirty="0">
                <a:latin typeface="Arial"/>
                <a:cs typeface="Arial"/>
              </a:rPr>
              <a:t>or both pa</a:t>
            </a:r>
            <a:r>
              <a:rPr sz="2400" spc="5" dirty="0">
                <a:latin typeface="Arial"/>
                <a:cs typeface="Arial"/>
              </a:rPr>
              <a:t>c</a:t>
            </a:r>
            <a:r>
              <a:rPr sz="2400" spc="0" dirty="0">
                <a:latin typeface="Arial"/>
                <a:cs typeface="Arial"/>
              </a:rPr>
              <a:t>ket and</a:t>
            </a:r>
            <a:r>
              <a:rPr sz="2400" spc="10" dirty="0">
                <a:latin typeface="Arial"/>
                <a:cs typeface="Arial"/>
              </a:rPr>
              <a:t> </a:t>
            </a:r>
            <a:r>
              <a:rPr sz="2400" spc="0" dirty="0">
                <a:latin typeface="Arial"/>
                <a:cs typeface="Arial"/>
              </a:rPr>
              <a:t>circuit</a:t>
            </a:r>
            <a:r>
              <a:rPr sz="2400" spc="5" dirty="0">
                <a:latin typeface="Arial"/>
                <a:cs typeface="Arial"/>
              </a:rPr>
              <a:t> </a:t>
            </a:r>
            <a:r>
              <a:rPr sz="2400" spc="0" dirty="0">
                <a:latin typeface="Arial"/>
                <a:cs typeface="Arial"/>
              </a:rPr>
              <a:t>switched</a:t>
            </a:r>
            <a:r>
              <a:rPr sz="2400" spc="15" dirty="0">
                <a:latin typeface="Arial"/>
                <a:cs typeface="Arial"/>
              </a:rPr>
              <a:t> </a:t>
            </a:r>
            <a:r>
              <a:rPr sz="2400" spc="0" dirty="0">
                <a:latin typeface="Arial"/>
                <a:cs typeface="Arial"/>
              </a:rPr>
              <a:t>data services</a:t>
            </a:r>
            <a:endParaRPr sz="2400">
              <a:latin typeface="Arial"/>
              <a:cs typeface="Arial"/>
            </a:endParaRPr>
          </a:p>
          <a:p>
            <a:pPr>
              <a:lnSpc>
                <a:spcPts val="550"/>
              </a:lnSpc>
              <a:spcBef>
                <a:spcPts val="28"/>
              </a:spcBef>
              <a:buFont typeface="Arial"/>
              <a:buChar char="•"/>
            </a:pPr>
            <a:endParaRPr sz="550"/>
          </a:p>
          <a:p>
            <a:pPr marL="355600" indent="-343535">
              <a:lnSpc>
                <a:spcPts val="2855"/>
              </a:lnSpc>
              <a:buFont typeface="Arial"/>
              <a:buChar char="•"/>
              <a:tabLst>
                <a:tab pos="355600" algn="l"/>
              </a:tabLst>
            </a:pPr>
            <a:r>
              <a:rPr sz="2400" dirty="0">
                <a:latin typeface="Arial"/>
                <a:cs typeface="Arial"/>
              </a:rPr>
              <a:t>More effici</a:t>
            </a:r>
            <a:r>
              <a:rPr sz="2400" spc="-10" dirty="0">
                <a:latin typeface="Arial"/>
                <a:cs typeface="Arial"/>
              </a:rPr>
              <a:t>e</a:t>
            </a:r>
            <a:r>
              <a:rPr sz="2400" spc="0" dirty="0">
                <a:latin typeface="Arial"/>
                <a:cs typeface="Arial"/>
              </a:rPr>
              <a:t>nt</a:t>
            </a:r>
            <a:r>
              <a:rPr sz="2400" spc="5" dirty="0">
                <a:latin typeface="Arial"/>
                <a:cs typeface="Arial"/>
              </a:rPr>
              <a:t> </a:t>
            </a:r>
            <a:r>
              <a:rPr sz="2400" spc="0" dirty="0">
                <a:latin typeface="Arial"/>
                <a:cs typeface="Arial"/>
              </a:rPr>
              <a:t>use of spectrum</a:t>
            </a:r>
            <a:endParaRPr sz="2400">
              <a:latin typeface="Arial"/>
              <a:cs typeface="Arial"/>
            </a:endParaRPr>
          </a:p>
        </p:txBody>
      </p:sp>
      <p:sp>
        <p:nvSpPr>
          <p:cNvPr id="6" name="Footer Placeholder 5">
            <a:extLst>
              <a:ext uri="{FF2B5EF4-FFF2-40B4-BE49-F238E27FC236}">
                <a16:creationId xmlns:a16="http://schemas.microsoft.com/office/drawing/2014/main" id="{80D7097A-A319-462E-A09E-A53EB679F358}"/>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8FD2BA00-D2A6-40E7-91F7-5F0FBAD84690}"/>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28</a:t>
            </a:fld>
            <a:endParaRPr lang="en-US" sz="1400">
              <a:latin typeface="Times New Roman"/>
              <a:cs typeface="Times New Roman"/>
            </a:endParaRPr>
          </a:p>
        </p:txBody>
      </p:sp>
    </p:spTree>
    <p:extLst>
      <p:ext uri="{BB962C8B-B14F-4D97-AF65-F5344CB8AC3E}">
        <p14:creationId xmlns:p14="http://schemas.microsoft.com/office/powerpoint/2010/main" val="3155103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20D80C-7268-4BC0-ABB6-2460D9F70829}"/>
              </a:ext>
            </a:extLst>
          </p:cNvPr>
          <p:cNvPicPr>
            <a:picLocks noChangeAspect="1"/>
          </p:cNvPicPr>
          <p:nvPr/>
        </p:nvPicPr>
        <p:blipFill>
          <a:blip r:embed="rId2"/>
          <a:stretch>
            <a:fillRect/>
          </a:stretch>
        </p:blipFill>
        <p:spPr>
          <a:xfrm>
            <a:off x="786574" y="676275"/>
            <a:ext cx="7570853" cy="6113463"/>
          </a:xfrm>
          <a:prstGeom prst="rect">
            <a:avLst/>
          </a:prstGeom>
          <a:noFill/>
        </p:spPr>
      </p:pic>
      <p:sp>
        <p:nvSpPr>
          <p:cNvPr id="6" name="Title 1">
            <a:extLst>
              <a:ext uri="{FF2B5EF4-FFF2-40B4-BE49-F238E27FC236}">
                <a16:creationId xmlns:a16="http://schemas.microsoft.com/office/drawing/2014/main" id="{4B436654-28EC-485C-BDBB-2F09AF56CC92}"/>
              </a:ext>
            </a:extLst>
          </p:cNvPr>
          <p:cNvSpPr>
            <a:spLocks noGrp="1"/>
          </p:cNvSpPr>
          <p:nvPr>
            <p:ph type="title"/>
          </p:nvPr>
        </p:nvSpPr>
        <p:spPr>
          <a:xfrm>
            <a:off x="152400" y="140987"/>
            <a:ext cx="5921501" cy="543924"/>
          </a:xfrm>
        </p:spPr>
        <p:txBody>
          <a:bodyPr/>
          <a:lstStyle/>
          <a:p>
            <a:r>
              <a:rPr lang="en-US" sz="2400" dirty="0">
                <a:solidFill>
                  <a:srgbClr val="116B8F"/>
                </a:solidFill>
                <a:latin typeface="Arial"/>
                <a:cs typeface="Arial"/>
              </a:rPr>
              <a:t>3</a:t>
            </a:r>
            <a:r>
              <a:rPr lang="en-US" sz="2400" baseline="30000" dirty="0">
                <a:solidFill>
                  <a:srgbClr val="116B8F"/>
                </a:solidFill>
                <a:latin typeface="Arial"/>
                <a:cs typeface="Arial"/>
              </a:rPr>
              <a:t>rd</a:t>
            </a:r>
            <a:r>
              <a:rPr lang="en-US" sz="2400" dirty="0">
                <a:solidFill>
                  <a:srgbClr val="116B8F"/>
                </a:solidFill>
                <a:latin typeface="Arial"/>
                <a:cs typeface="Arial"/>
              </a:rPr>
              <a:t> Generation Partnership Project till 2020</a:t>
            </a:r>
          </a:p>
        </p:txBody>
      </p:sp>
      <p:sp>
        <p:nvSpPr>
          <p:cNvPr id="7" name="Slide Number Placeholder 6">
            <a:extLst>
              <a:ext uri="{FF2B5EF4-FFF2-40B4-BE49-F238E27FC236}">
                <a16:creationId xmlns:a16="http://schemas.microsoft.com/office/drawing/2014/main" id="{F3EB0095-2E28-49D3-A7C8-ABCCBD800626}"/>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29</a:t>
            </a:fld>
            <a:endParaRPr lang="en-US" sz="1400">
              <a:latin typeface="Times New Roman"/>
              <a:cs typeface="Times New Roman"/>
            </a:endParaRPr>
          </a:p>
        </p:txBody>
      </p:sp>
    </p:spTree>
    <p:extLst>
      <p:ext uri="{BB962C8B-B14F-4D97-AF65-F5344CB8AC3E}">
        <p14:creationId xmlns:p14="http://schemas.microsoft.com/office/powerpoint/2010/main" val="397438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7280" y="742441"/>
            <a:ext cx="5409565" cy="544195"/>
          </a:xfrm>
          <a:prstGeom prst="rect">
            <a:avLst/>
          </a:prstGeom>
        </p:spPr>
        <p:txBody>
          <a:bodyPr vert="horz" wrap="square" lIns="0" tIns="0" rIns="0" bIns="0" rtlCol="0">
            <a:noAutofit/>
          </a:bodyPr>
          <a:lstStyle/>
          <a:p>
            <a:pPr marL="12700">
              <a:lnSpc>
                <a:spcPts val="4285"/>
              </a:lnSpc>
              <a:tabLst>
                <a:tab pos="1562100" algn="l"/>
                <a:tab pos="2070100" algn="l"/>
              </a:tabLst>
            </a:pPr>
            <a:r>
              <a:rPr sz="3600" dirty="0">
                <a:solidFill>
                  <a:srgbClr val="116B8F"/>
                </a:solidFill>
                <a:latin typeface="Arial"/>
                <a:cs typeface="Arial"/>
              </a:rPr>
              <a:t>History	of	cell</a:t>
            </a:r>
            <a:r>
              <a:rPr sz="3600" spc="5" dirty="0">
                <a:solidFill>
                  <a:srgbClr val="116B8F"/>
                </a:solidFill>
                <a:latin typeface="Arial"/>
                <a:cs typeface="Arial"/>
              </a:rPr>
              <a:t>u</a:t>
            </a:r>
            <a:r>
              <a:rPr sz="3600" spc="0" dirty="0">
                <a:solidFill>
                  <a:srgbClr val="116B8F"/>
                </a:solidFill>
                <a:latin typeface="Arial"/>
                <a:cs typeface="Arial"/>
              </a:rPr>
              <a:t>lar</a:t>
            </a:r>
            <a:r>
              <a:rPr sz="3600" spc="-25" dirty="0">
                <a:solidFill>
                  <a:srgbClr val="116B8F"/>
                </a:solidFill>
                <a:latin typeface="Arial"/>
                <a:cs typeface="Arial"/>
              </a:rPr>
              <a:t> </a:t>
            </a:r>
            <a:r>
              <a:rPr sz="3600" spc="0" dirty="0">
                <a:solidFill>
                  <a:srgbClr val="116B8F"/>
                </a:solidFill>
                <a:latin typeface="Arial"/>
                <a:cs typeface="Arial"/>
              </a:rPr>
              <a:t>Systems</a:t>
            </a:r>
            <a:endParaRPr sz="3600">
              <a:latin typeface="Arial"/>
              <a:cs typeface="Arial"/>
            </a:endParaRPr>
          </a:p>
        </p:txBody>
      </p:sp>
      <p:sp>
        <p:nvSpPr>
          <p:cNvPr id="3" name="object 3"/>
          <p:cNvSpPr txBox="1"/>
          <p:nvPr/>
        </p:nvSpPr>
        <p:spPr>
          <a:xfrm>
            <a:off x="764540" y="1638553"/>
            <a:ext cx="7560309" cy="3728720"/>
          </a:xfrm>
          <a:prstGeom prst="rect">
            <a:avLst/>
          </a:prstGeom>
        </p:spPr>
        <p:txBody>
          <a:bodyPr vert="horz" wrap="square" lIns="0" tIns="0" rIns="0" bIns="0" rtlCol="0">
            <a:noAutofit/>
          </a:bodyPr>
          <a:lstStyle/>
          <a:p>
            <a:pPr marL="355600" indent="-343535">
              <a:lnSpc>
                <a:spcPct val="100000"/>
              </a:lnSpc>
              <a:buFont typeface="Arial"/>
              <a:buChar char="•"/>
              <a:tabLst>
                <a:tab pos="355600" algn="l"/>
              </a:tabLst>
            </a:pPr>
            <a:r>
              <a:rPr sz="2400" dirty="0">
                <a:latin typeface="Arial"/>
                <a:cs typeface="Arial"/>
              </a:rPr>
              <a:t>Initial</a:t>
            </a:r>
            <a:r>
              <a:rPr sz="2400" spc="5"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networks</a:t>
            </a:r>
            <a:r>
              <a:rPr sz="2400" spc="5" dirty="0">
                <a:latin typeface="Arial"/>
                <a:cs typeface="Arial"/>
              </a:rPr>
              <a:t> </a:t>
            </a:r>
            <a:r>
              <a:rPr sz="2400" spc="0" dirty="0">
                <a:latin typeface="Arial"/>
                <a:cs typeface="Arial"/>
              </a:rPr>
              <a:t>were</a:t>
            </a:r>
            <a:r>
              <a:rPr sz="2400" spc="15" dirty="0">
                <a:latin typeface="Arial"/>
                <a:cs typeface="Arial"/>
              </a:rPr>
              <a:t> </a:t>
            </a:r>
            <a:r>
              <a:rPr sz="2400" spc="0" dirty="0">
                <a:latin typeface="Arial"/>
                <a:cs typeface="Arial"/>
              </a:rPr>
              <a:t>cal</a:t>
            </a:r>
            <a:r>
              <a:rPr sz="2400" spc="-10" dirty="0">
                <a:latin typeface="Arial"/>
                <a:cs typeface="Arial"/>
              </a:rPr>
              <a:t>l</a:t>
            </a:r>
            <a:r>
              <a:rPr sz="2400" spc="0" dirty="0">
                <a:latin typeface="Arial"/>
                <a:cs typeface="Arial"/>
              </a:rPr>
              <a:t>ed</a:t>
            </a:r>
            <a:r>
              <a:rPr sz="2400" spc="25" dirty="0">
                <a:latin typeface="Arial"/>
                <a:cs typeface="Arial"/>
              </a:rPr>
              <a:t> </a:t>
            </a:r>
            <a:r>
              <a:rPr sz="2400" spc="0" dirty="0">
                <a:latin typeface="Arial"/>
                <a:cs typeface="Arial"/>
              </a:rPr>
              <a:t>1G </a:t>
            </a:r>
            <a:r>
              <a:rPr sz="2400" spc="-10" dirty="0">
                <a:latin typeface="Arial"/>
                <a:cs typeface="Arial"/>
              </a:rPr>
              <a:t>a</a:t>
            </a:r>
            <a:r>
              <a:rPr sz="2400" spc="0" dirty="0">
                <a:latin typeface="Arial"/>
                <a:cs typeface="Arial"/>
              </a:rPr>
              <a:t>nd were</a:t>
            </a:r>
            <a:endParaRPr sz="2400">
              <a:latin typeface="Arial"/>
              <a:cs typeface="Arial"/>
            </a:endParaRPr>
          </a:p>
          <a:p>
            <a:pPr marL="355600">
              <a:lnSpc>
                <a:spcPct val="100000"/>
              </a:lnSpc>
            </a:pPr>
            <a:r>
              <a:rPr sz="2400" dirty="0">
                <a:latin typeface="Arial"/>
                <a:cs typeface="Arial"/>
              </a:rPr>
              <a:t>based</a:t>
            </a:r>
            <a:r>
              <a:rPr sz="2400" spc="10" dirty="0">
                <a:latin typeface="Arial"/>
                <a:cs typeface="Arial"/>
              </a:rPr>
              <a:t> </a:t>
            </a:r>
            <a:r>
              <a:rPr sz="2400" spc="0" dirty="0">
                <a:latin typeface="Arial"/>
                <a:cs typeface="Arial"/>
              </a:rPr>
              <a:t>on ana</a:t>
            </a:r>
            <a:r>
              <a:rPr sz="2400" spc="-10" dirty="0">
                <a:latin typeface="Arial"/>
                <a:cs typeface="Arial"/>
              </a:rPr>
              <a:t>l</a:t>
            </a:r>
            <a:r>
              <a:rPr sz="2400" spc="0" dirty="0">
                <a:latin typeface="Arial"/>
                <a:cs typeface="Arial"/>
              </a:rPr>
              <a:t>og</a:t>
            </a:r>
            <a:r>
              <a:rPr sz="2400" spc="20" dirty="0">
                <a:latin typeface="Arial"/>
                <a:cs typeface="Arial"/>
              </a:rPr>
              <a:t> </a:t>
            </a:r>
            <a:r>
              <a:rPr sz="2400" spc="0" dirty="0">
                <a:latin typeface="Arial"/>
                <a:cs typeface="Arial"/>
              </a:rPr>
              <a:t>com</a:t>
            </a:r>
            <a:r>
              <a:rPr sz="2400" spc="5" dirty="0">
                <a:latin typeface="Arial"/>
                <a:cs typeface="Arial"/>
              </a:rPr>
              <a:t>m</a:t>
            </a:r>
            <a:r>
              <a:rPr sz="2400" spc="0" dirty="0">
                <a:latin typeface="Arial"/>
                <a:cs typeface="Arial"/>
              </a:rPr>
              <a:t>un</a:t>
            </a:r>
            <a:r>
              <a:rPr sz="2400" spc="-10" dirty="0">
                <a:latin typeface="Arial"/>
                <a:cs typeface="Arial"/>
              </a:rPr>
              <a:t>i</a:t>
            </a:r>
            <a:r>
              <a:rPr sz="2400" spc="0" dirty="0">
                <a:latin typeface="Arial"/>
                <a:cs typeface="Arial"/>
              </a:rPr>
              <a:t>cation</a:t>
            </a:r>
            <a:r>
              <a:rPr sz="2400" spc="30" dirty="0">
                <a:latin typeface="Arial"/>
                <a:cs typeface="Arial"/>
              </a:rPr>
              <a:t> </a:t>
            </a:r>
            <a:r>
              <a:rPr sz="2400" spc="0" dirty="0">
                <a:latin typeface="Arial"/>
                <a:cs typeface="Arial"/>
              </a:rPr>
              <a:t>in radio</a:t>
            </a:r>
            <a:r>
              <a:rPr sz="2400" spc="5" dirty="0">
                <a:latin typeface="Arial"/>
                <a:cs typeface="Arial"/>
              </a:rPr>
              <a:t> </a:t>
            </a:r>
            <a:r>
              <a:rPr sz="2400" spc="0" dirty="0">
                <a:latin typeface="Arial"/>
                <a:cs typeface="Arial"/>
              </a:rPr>
              <a:t>paths.</a:t>
            </a:r>
            <a:endParaRPr sz="2400">
              <a:latin typeface="Arial"/>
              <a:cs typeface="Arial"/>
            </a:endParaRPr>
          </a:p>
          <a:p>
            <a:pPr>
              <a:lnSpc>
                <a:spcPts val="550"/>
              </a:lnSpc>
              <a:spcBef>
                <a:spcPts val="25"/>
              </a:spcBef>
            </a:pPr>
            <a:endParaRPr sz="550"/>
          </a:p>
          <a:p>
            <a:pPr marL="355600" marR="12700" indent="-343535">
              <a:lnSpc>
                <a:spcPct val="100000"/>
              </a:lnSpc>
              <a:buFont typeface="Arial"/>
              <a:buChar char="•"/>
              <a:tabLst>
                <a:tab pos="355600" algn="l"/>
              </a:tabLst>
            </a:pPr>
            <a:r>
              <a:rPr sz="2400" dirty="0">
                <a:latin typeface="Arial"/>
                <a:cs typeface="Arial"/>
              </a:rPr>
              <a:t>The ea</a:t>
            </a:r>
            <a:r>
              <a:rPr sz="2400" spc="5" dirty="0">
                <a:latin typeface="Arial"/>
                <a:cs typeface="Arial"/>
              </a:rPr>
              <a:t>r</a:t>
            </a:r>
            <a:r>
              <a:rPr sz="2400" spc="0" dirty="0">
                <a:latin typeface="Arial"/>
                <a:cs typeface="Arial"/>
              </a:rPr>
              <a:t>ly</a:t>
            </a:r>
            <a:r>
              <a:rPr sz="2400" spc="10" dirty="0">
                <a:latin typeface="Arial"/>
                <a:cs typeface="Arial"/>
              </a:rPr>
              <a:t> </a:t>
            </a:r>
            <a:r>
              <a:rPr sz="2400" spc="0" dirty="0">
                <a:latin typeface="Arial"/>
                <a:cs typeface="Arial"/>
              </a:rPr>
              <a:t>1990</a:t>
            </a:r>
            <a:r>
              <a:rPr sz="2400" spc="10" dirty="0">
                <a:latin typeface="Arial"/>
                <a:cs typeface="Arial"/>
              </a:rPr>
              <a:t> </a:t>
            </a:r>
            <a:r>
              <a:rPr sz="2400" spc="0" dirty="0">
                <a:latin typeface="Arial"/>
                <a:cs typeface="Arial"/>
              </a:rPr>
              <a:t>saw </a:t>
            </a:r>
            <a:r>
              <a:rPr sz="2400" spc="5" dirty="0">
                <a:latin typeface="Arial"/>
                <a:cs typeface="Arial"/>
              </a:rPr>
              <a:t>r</a:t>
            </a:r>
            <a:r>
              <a:rPr sz="2400" spc="0" dirty="0">
                <a:latin typeface="Arial"/>
                <a:cs typeface="Arial"/>
              </a:rPr>
              <a:t>eplacement</a:t>
            </a:r>
            <a:r>
              <a:rPr sz="2400" spc="20" dirty="0">
                <a:latin typeface="Arial"/>
                <a:cs typeface="Arial"/>
              </a:rPr>
              <a:t> </a:t>
            </a:r>
            <a:r>
              <a:rPr sz="2400" spc="0" dirty="0">
                <a:latin typeface="Arial"/>
                <a:cs typeface="Arial"/>
              </a:rPr>
              <a:t>of 1G networks</a:t>
            </a:r>
            <a:r>
              <a:rPr sz="2400" spc="5" dirty="0">
                <a:latin typeface="Arial"/>
                <a:cs typeface="Arial"/>
              </a:rPr>
              <a:t> </a:t>
            </a:r>
            <a:r>
              <a:rPr sz="2400" spc="0" dirty="0">
                <a:latin typeface="Arial"/>
                <a:cs typeface="Arial"/>
              </a:rPr>
              <a:t>with 2G </a:t>
            </a:r>
            <a:r>
              <a:rPr sz="2400" spc="-10" dirty="0">
                <a:latin typeface="Arial"/>
                <a:cs typeface="Arial"/>
              </a:rPr>
              <a:t>w</a:t>
            </a:r>
            <a:r>
              <a:rPr sz="2400" spc="0" dirty="0">
                <a:latin typeface="Arial"/>
                <a:cs typeface="Arial"/>
              </a:rPr>
              <a:t>hich</a:t>
            </a:r>
            <a:r>
              <a:rPr sz="2400" spc="20" dirty="0">
                <a:latin typeface="Arial"/>
                <a:cs typeface="Arial"/>
              </a:rPr>
              <a:t> </a:t>
            </a:r>
            <a:r>
              <a:rPr sz="2400" spc="0" dirty="0">
                <a:latin typeface="Arial"/>
                <a:cs typeface="Arial"/>
              </a:rPr>
              <a:t>used dig</a:t>
            </a:r>
            <a:r>
              <a:rPr sz="2400" spc="-10" dirty="0">
                <a:latin typeface="Arial"/>
                <a:cs typeface="Arial"/>
              </a:rPr>
              <a:t>i</a:t>
            </a:r>
            <a:r>
              <a:rPr sz="2400" spc="0" dirty="0">
                <a:latin typeface="Arial"/>
                <a:cs typeface="Arial"/>
              </a:rPr>
              <a:t>tal</a:t>
            </a:r>
            <a:r>
              <a:rPr sz="2400" spc="2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munication</a:t>
            </a:r>
            <a:r>
              <a:rPr sz="2400" spc="2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radio</a:t>
            </a:r>
            <a:r>
              <a:rPr sz="2400" spc="10" dirty="0">
                <a:latin typeface="Arial"/>
                <a:cs typeface="Arial"/>
              </a:rPr>
              <a:t> </a:t>
            </a:r>
            <a:r>
              <a:rPr sz="2400" spc="0" dirty="0">
                <a:latin typeface="Arial"/>
                <a:cs typeface="Arial"/>
              </a:rPr>
              <a:t>paths.</a:t>
            </a:r>
            <a:endParaRPr sz="2400">
              <a:latin typeface="Arial"/>
              <a:cs typeface="Arial"/>
            </a:endParaRPr>
          </a:p>
          <a:p>
            <a:pPr>
              <a:lnSpc>
                <a:spcPts val="550"/>
              </a:lnSpc>
              <a:spcBef>
                <a:spcPts val="25"/>
              </a:spcBef>
              <a:buFont typeface="Arial"/>
              <a:buChar char="•"/>
            </a:pPr>
            <a:endParaRPr sz="550"/>
          </a:p>
          <a:p>
            <a:pPr marL="355600" indent="-343535">
              <a:lnSpc>
                <a:spcPct val="100000"/>
              </a:lnSpc>
              <a:buFont typeface="Arial"/>
              <a:buChar char="•"/>
              <a:tabLst>
                <a:tab pos="355600" algn="l"/>
              </a:tabLst>
            </a:pPr>
            <a:r>
              <a:rPr sz="2400" dirty="0">
                <a:latin typeface="Arial"/>
                <a:cs typeface="Arial"/>
              </a:rPr>
              <a:t>Four</a:t>
            </a:r>
            <a:r>
              <a:rPr sz="2400" spc="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peting</a:t>
            </a:r>
            <a:r>
              <a:rPr sz="2400" spc="10" dirty="0">
                <a:latin typeface="Arial"/>
                <a:cs typeface="Arial"/>
              </a:rPr>
              <a:t> </a:t>
            </a:r>
            <a:r>
              <a:rPr sz="2400" spc="0" dirty="0">
                <a:latin typeface="Arial"/>
                <a:cs typeface="Arial"/>
              </a:rPr>
              <a:t>technolog</a:t>
            </a:r>
            <a:r>
              <a:rPr sz="2400" spc="-10" dirty="0">
                <a:latin typeface="Arial"/>
                <a:cs typeface="Arial"/>
              </a:rPr>
              <a:t>i</a:t>
            </a:r>
            <a:r>
              <a:rPr sz="2400" spc="0" dirty="0">
                <a:latin typeface="Arial"/>
                <a:cs typeface="Arial"/>
              </a:rPr>
              <a:t>es</a:t>
            </a:r>
            <a:r>
              <a:rPr sz="2400" spc="40" dirty="0">
                <a:latin typeface="Arial"/>
                <a:cs typeface="Arial"/>
              </a:rPr>
              <a:t> </a:t>
            </a:r>
            <a:r>
              <a:rPr sz="2400" spc="0" dirty="0">
                <a:latin typeface="Arial"/>
                <a:cs typeface="Arial"/>
              </a:rPr>
              <a:t>were</a:t>
            </a:r>
            <a:r>
              <a:rPr sz="2400" spc="15" dirty="0">
                <a:latin typeface="Arial"/>
                <a:cs typeface="Arial"/>
              </a:rPr>
              <a:t> </a:t>
            </a:r>
            <a:r>
              <a:rPr sz="2400" spc="0" dirty="0">
                <a:latin typeface="Arial"/>
                <a:cs typeface="Arial"/>
              </a:rPr>
              <a:t>deployed:</a:t>
            </a:r>
            <a:endParaRPr sz="2400">
              <a:latin typeface="Arial"/>
              <a:cs typeface="Arial"/>
            </a:endParaRPr>
          </a:p>
          <a:p>
            <a:pPr>
              <a:lnSpc>
                <a:spcPts val="550"/>
              </a:lnSpc>
              <a:spcBef>
                <a:spcPts val="28"/>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GSM</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0" dirty="0">
                <a:latin typeface="Arial"/>
                <a:cs typeface="Arial"/>
              </a:rPr>
              <a:t>I</a:t>
            </a:r>
            <a:r>
              <a:rPr sz="2400" spc="-5" dirty="0">
                <a:latin typeface="Arial"/>
                <a:cs typeface="Arial"/>
              </a:rPr>
              <a:t>S</a:t>
            </a:r>
            <a:r>
              <a:rPr sz="2400" spc="0" dirty="0">
                <a:latin typeface="Arial"/>
                <a:cs typeface="Arial"/>
              </a:rPr>
              <a:t>-95</a:t>
            </a:r>
            <a:endParaRPr sz="2400">
              <a:latin typeface="Arial"/>
              <a:cs typeface="Arial"/>
            </a:endParaRPr>
          </a:p>
          <a:p>
            <a:pPr lvl="1">
              <a:lnSpc>
                <a:spcPts val="550"/>
              </a:lnSpc>
              <a:spcBef>
                <a:spcPts val="25"/>
              </a:spcBef>
              <a:buFont typeface="Arial"/>
              <a:buChar char="–"/>
            </a:pPr>
            <a:endParaRPr sz="550"/>
          </a:p>
          <a:p>
            <a:pPr marL="756285" lvl="1" indent="-287020">
              <a:lnSpc>
                <a:spcPct val="100000"/>
              </a:lnSpc>
              <a:buFont typeface="Arial"/>
              <a:buChar char="–"/>
              <a:tabLst>
                <a:tab pos="756285" algn="l"/>
              </a:tabLst>
            </a:pPr>
            <a:r>
              <a:rPr sz="2400" spc="-5" dirty="0">
                <a:latin typeface="Arial"/>
                <a:cs typeface="Arial"/>
              </a:rPr>
              <a:t>PDC</a:t>
            </a:r>
            <a:endParaRPr sz="2400">
              <a:latin typeface="Arial"/>
              <a:cs typeface="Arial"/>
            </a:endParaRPr>
          </a:p>
          <a:p>
            <a:pPr lvl="1">
              <a:lnSpc>
                <a:spcPts val="550"/>
              </a:lnSpc>
              <a:spcBef>
                <a:spcPts val="25"/>
              </a:spcBef>
              <a:buFont typeface="Arial"/>
              <a:buChar char="–"/>
            </a:pPr>
            <a:endParaRPr sz="550"/>
          </a:p>
          <a:p>
            <a:pPr marL="756285" lvl="1" indent="-287020">
              <a:lnSpc>
                <a:spcPts val="2855"/>
              </a:lnSpc>
              <a:buFont typeface="Arial"/>
              <a:buChar char="–"/>
              <a:tabLst>
                <a:tab pos="756285" algn="l"/>
              </a:tabLst>
            </a:pPr>
            <a:r>
              <a:rPr sz="2400" spc="-5" dirty="0">
                <a:latin typeface="Arial"/>
                <a:cs typeface="Arial"/>
              </a:rPr>
              <a:t>U</a:t>
            </a:r>
            <a:r>
              <a:rPr sz="2400" spc="-10" dirty="0">
                <a:latin typeface="Arial"/>
                <a:cs typeface="Arial"/>
              </a:rPr>
              <a:t>S</a:t>
            </a:r>
            <a:r>
              <a:rPr sz="2400" spc="0" dirty="0">
                <a:latin typeface="Arial"/>
                <a:cs typeface="Arial"/>
              </a:rPr>
              <a:t>-TDMA(or</a:t>
            </a:r>
            <a:r>
              <a:rPr sz="2400" spc="5" dirty="0">
                <a:latin typeface="Arial"/>
                <a:cs typeface="Arial"/>
              </a:rPr>
              <a:t> </a:t>
            </a:r>
            <a:r>
              <a:rPr sz="2400" spc="-10" dirty="0">
                <a:latin typeface="Arial"/>
                <a:cs typeface="Arial"/>
              </a:rPr>
              <a:t>D</a:t>
            </a:r>
            <a:r>
              <a:rPr sz="2400" spc="0" dirty="0">
                <a:latin typeface="Arial"/>
                <a:cs typeface="Arial"/>
              </a:rPr>
              <a:t>-AMPS)</a:t>
            </a:r>
            <a:endParaRPr sz="2400">
              <a:latin typeface="Arial"/>
              <a:cs typeface="Arial"/>
            </a:endParaRPr>
          </a:p>
        </p:txBody>
      </p:sp>
      <p:sp>
        <p:nvSpPr>
          <p:cNvPr id="7" name="Footer Placeholder 6">
            <a:extLst>
              <a:ext uri="{FF2B5EF4-FFF2-40B4-BE49-F238E27FC236}">
                <a16:creationId xmlns:a16="http://schemas.microsoft.com/office/drawing/2014/main" id="{FCB4DE0A-6E6F-4F77-B015-B046C8FFF025}"/>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BA330E73-557D-4492-9630-F3F00D92326F}"/>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a:t>
            </a:fld>
            <a:endParaRPr lang="en-US" sz="14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z="3600" dirty="0">
                <a:solidFill>
                  <a:srgbClr val="116B8F"/>
                </a:solidFill>
                <a:latin typeface="Arial"/>
                <a:cs typeface="Arial"/>
              </a:rPr>
              <a:t>4G (LTE)</a:t>
            </a:r>
            <a:endParaRPr lang="en-IN" sz="3600" dirty="0">
              <a:solidFill>
                <a:srgbClr val="116B8F"/>
              </a:solidFill>
              <a:latin typeface="Arial"/>
              <a:cs typeface="Arial"/>
            </a:endParaRPr>
          </a:p>
        </p:txBody>
      </p:sp>
      <p:sp>
        <p:nvSpPr>
          <p:cNvPr id="4" name="内容占位符 2"/>
          <p:cNvSpPr txBox="1">
            <a:spLocks/>
          </p:cNvSpPr>
          <p:nvPr/>
        </p:nvSpPr>
        <p:spPr>
          <a:xfrm>
            <a:off x="457200" y="1600200"/>
            <a:ext cx="8229600" cy="4525963"/>
          </a:xfrm>
          <a:prstGeom prst="rect">
            <a:avLst/>
          </a:prstGeom>
        </p:spPr>
        <p:txBody>
          <a:bodyPr wrap="square" lIns="0" tIns="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LTE stands for Long Term Evolution</a:t>
            </a:r>
          </a:p>
          <a:p>
            <a:r>
              <a:rPr lang="en-US" altLang="zh-CN" dirty="0"/>
              <a:t>Next Generation mobile broadband technology</a:t>
            </a:r>
          </a:p>
          <a:p>
            <a:r>
              <a:rPr lang="en-US" altLang="zh-CN" dirty="0"/>
              <a:t>Promises data transfer rates of 100 Mbps</a:t>
            </a:r>
          </a:p>
          <a:p>
            <a:r>
              <a:rPr lang="en-US" altLang="zh-CN" dirty="0"/>
              <a:t>Based on UMTS 3G technology</a:t>
            </a:r>
          </a:p>
          <a:p>
            <a:r>
              <a:rPr lang="en-US" altLang="zh-CN" dirty="0"/>
              <a:t>Optimized for All-IP traffic</a:t>
            </a:r>
            <a:endParaRPr lang="zh-CN" altLang="en-US" dirty="0"/>
          </a:p>
        </p:txBody>
      </p:sp>
      <p:sp>
        <p:nvSpPr>
          <p:cNvPr id="6" name="Footer Placeholder 5">
            <a:extLst>
              <a:ext uri="{FF2B5EF4-FFF2-40B4-BE49-F238E27FC236}">
                <a16:creationId xmlns:a16="http://schemas.microsoft.com/office/drawing/2014/main" id="{B0EF3B50-43EB-4FB3-8246-CD4E321BCD79}"/>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F491ED66-D057-4FE5-BC1B-861EFE2F075F}"/>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30</a:t>
            </a:fld>
            <a:endParaRPr lang="en-US" sz="1400">
              <a:latin typeface="Times New Roman"/>
              <a:cs typeface="Times New Roman"/>
            </a:endParaRPr>
          </a:p>
        </p:txBody>
      </p:sp>
    </p:spTree>
    <p:extLst>
      <p:ext uri="{BB962C8B-B14F-4D97-AF65-F5344CB8AC3E}">
        <p14:creationId xmlns:p14="http://schemas.microsoft.com/office/powerpoint/2010/main" val="3241290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B139-79C6-4F1B-A802-8277D83CE958}"/>
              </a:ext>
            </a:extLst>
          </p:cNvPr>
          <p:cNvSpPr>
            <a:spLocks noGrp="1"/>
          </p:cNvSpPr>
          <p:nvPr>
            <p:ph type="title"/>
          </p:nvPr>
        </p:nvSpPr>
        <p:spPr>
          <a:xfrm>
            <a:off x="762000" y="304800"/>
            <a:ext cx="5921501" cy="543924"/>
          </a:xfrm>
        </p:spPr>
        <p:txBody>
          <a:bodyPr/>
          <a:lstStyle/>
          <a:p>
            <a:r>
              <a:rPr lang="en-US" dirty="0"/>
              <a:t>Facts about 4G/LTE</a:t>
            </a:r>
          </a:p>
        </p:txBody>
      </p:sp>
      <p:sp>
        <p:nvSpPr>
          <p:cNvPr id="3" name="Text Placeholder 2">
            <a:extLst>
              <a:ext uri="{FF2B5EF4-FFF2-40B4-BE49-F238E27FC236}">
                <a16:creationId xmlns:a16="http://schemas.microsoft.com/office/drawing/2014/main" id="{68DEAD14-30E3-4545-8E2E-3BC5A468B89B}"/>
              </a:ext>
            </a:extLst>
          </p:cNvPr>
          <p:cNvSpPr>
            <a:spLocks noGrp="1"/>
          </p:cNvSpPr>
          <p:nvPr>
            <p:ph type="body" idx="1"/>
          </p:nvPr>
        </p:nvSpPr>
        <p:spPr>
          <a:xfrm>
            <a:off x="381000" y="1066800"/>
            <a:ext cx="7922259" cy="4386941"/>
          </a:xfrm>
        </p:spPr>
        <p:txBody>
          <a:bodyPr/>
          <a:lstStyle/>
          <a:p>
            <a:r>
              <a:rPr lang="en-US" dirty="0"/>
              <a:t> LTE is the successor technology not only of UMTS but also of CDMA 2000.</a:t>
            </a:r>
          </a:p>
          <a:p>
            <a:r>
              <a:rPr lang="en-US" dirty="0"/>
              <a:t> LTE is important because it will bring up to 50 times performance improvement and much better spectral efficiency to cellular networks.</a:t>
            </a:r>
          </a:p>
          <a:p>
            <a:r>
              <a:rPr lang="en-US" dirty="0"/>
              <a:t> LTE introduced to get higher data rates, 300Mbps peak downlink and 75 Mbps peak uplink. In a 20MHz carrier, data rates beyond 300Mbps can be achieved under very good signal conditions.</a:t>
            </a:r>
          </a:p>
          <a:p>
            <a:r>
              <a:rPr lang="en-US" dirty="0"/>
              <a:t> LTE is an ideal technology to support high date rates for the services such as voice over IP VOIP , streaming multimedia, videoconferencing or even a high-speed cellular modem.</a:t>
            </a:r>
          </a:p>
        </p:txBody>
      </p:sp>
      <p:sp>
        <p:nvSpPr>
          <p:cNvPr id="6" name="Footer Placeholder 5">
            <a:extLst>
              <a:ext uri="{FF2B5EF4-FFF2-40B4-BE49-F238E27FC236}">
                <a16:creationId xmlns:a16="http://schemas.microsoft.com/office/drawing/2014/main" id="{9AE988C6-A4CF-435E-BF0F-C8FC1FEECEFE}"/>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D35D388F-1CFE-407B-89E8-0B5159F7A2A5}"/>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31</a:t>
            </a:fld>
            <a:endParaRPr lang="en-US" sz="1400">
              <a:latin typeface="Times New Roman"/>
              <a:cs typeface="Times New Roman"/>
            </a:endParaRPr>
          </a:p>
        </p:txBody>
      </p:sp>
    </p:spTree>
    <p:extLst>
      <p:ext uri="{BB962C8B-B14F-4D97-AF65-F5344CB8AC3E}">
        <p14:creationId xmlns:p14="http://schemas.microsoft.com/office/powerpoint/2010/main" val="47207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B3B8-9016-405B-92B9-83960D431447}"/>
              </a:ext>
            </a:extLst>
          </p:cNvPr>
          <p:cNvSpPr>
            <a:spLocks noGrp="1"/>
          </p:cNvSpPr>
          <p:nvPr>
            <p:ph type="title"/>
          </p:nvPr>
        </p:nvSpPr>
        <p:spPr>
          <a:xfrm>
            <a:off x="381000" y="152400"/>
            <a:ext cx="5921501" cy="543924"/>
          </a:xfrm>
        </p:spPr>
        <p:txBody>
          <a:bodyPr/>
          <a:lstStyle/>
          <a:p>
            <a:r>
              <a:rPr lang="en-US" dirty="0"/>
              <a:t>Cont..</a:t>
            </a:r>
          </a:p>
        </p:txBody>
      </p:sp>
      <p:sp>
        <p:nvSpPr>
          <p:cNvPr id="3" name="Text Placeholder 2">
            <a:extLst>
              <a:ext uri="{FF2B5EF4-FFF2-40B4-BE49-F238E27FC236}">
                <a16:creationId xmlns:a16="http://schemas.microsoft.com/office/drawing/2014/main" id="{ED6676BB-523F-4BA8-A5CA-F42E3465E2FB}"/>
              </a:ext>
            </a:extLst>
          </p:cNvPr>
          <p:cNvSpPr>
            <a:spLocks noGrp="1"/>
          </p:cNvSpPr>
          <p:nvPr>
            <p:ph type="body" idx="1"/>
          </p:nvPr>
        </p:nvSpPr>
        <p:spPr>
          <a:xfrm>
            <a:off x="381000" y="914400"/>
            <a:ext cx="8610600" cy="4386941"/>
          </a:xfrm>
        </p:spPr>
        <p:txBody>
          <a:bodyPr/>
          <a:lstStyle/>
          <a:p>
            <a:r>
              <a:rPr lang="en-US" dirty="0"/>
              <a:t> LTE uses both Time Division Duplex TDD and Frequency Division Duplex FDD mode.</a:t>
            </a:r>
          </a:p>
          <a:p>
            <a:r>
              <a:rPr lang="en-US" dirty="0"/>
              <a:t> All LTE devices must support MIMO Multiple Input Multiple Output transmissions, which allow the base station to transmit several data streams over the same carrier simultaneously.</a:t>
            </a:r>
          </a:p>
          <a:p>
            <a:r>
              <a:rPr lang="en-US" dirty="0"/>
              <a:t> All interfaces between network nodes in LTE are now IP based, including the backhaul connection to the radio base stations. </a:t>
            </a:r>
          </a:p>
          <a:p>
            <a:r>
              <a:rPr lang="en-US" dirty="0"/>
              <a:t> Quality of Service QoS mechanism have been standardized on all interfaces to ensure that the requirement of voice calls for a constant delay and bandwidth, can still be met when capacity limits are reached.</a:t>
            </a:r>
          </a:p>
          <a:p>
            <a:pPr marL="0" indent="0">
              <a:buNone/>
            </a:pPr>
            <a:endParaRPr lang="en-US" dirty="0"/>
          </a:p>
        </p:txBody>
      </p:sp>
      <p:sp>
        <p:nvSpPr>
          <p:cNvPr id="6" name="Footer Placeholder 5">
            <a:extLst>
              <a:ext uri="{FF2B5EF4-FFF2-40B4-BE49-F238E27FC236}">
                <a16:creationId xmlns:a16="http://schemas.microsoft.com/office/drawing/2014/main" id="{B6C28A56-BA83-4437-B88B-0A1D3DA78489}"/>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7B4A03A2-6BD9-4AB7-808C-B4D22818C611}"/>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32</a:t>
            </a:fld>
            <a:endParaRPr lang="en-US" sz="1400">
              <a:latin typeface="Times New Roman"/>
              <a:cs typeface="Times New Roman"/>
            </a:endParaRPr>
          </a:p>
        </p:txBody>
      </p:sp>
    </p:spTree>
    <p:extLst>
      <p:ext uri="{BB962C8B-B14F-4D97-AF65-F5344CB8AC3E}">
        <p14:creationId xmlns:p14="http://schemas.microsoft.com/office/powerpoint/2010/main" val="1789587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703E-E6B9-4BDD-A357-D34FDFD92850}"/>
              </a:ext>
            </a:extLst>
          </p:cNvPr>
          <p:cNvSpPr>
            <a:spLocks noGrp="1"/>
          </p:cNvSpPr>
          <p:nvPr>
            <p:ph type="title"/>
          </p:nvPr>
        </p:nvSpPr>
        <p:spPr>
          <a:xfrm>
            <a:off x="304800" y="152400"/>
            <a:ext cx="6477000" cy="543924"/>
          </a:xfrm>
        </p:spPr>
        <p:txBody>
          <a:bodyPr/>
          <a:lstStyle/>
          <a:p>
            <a:r>
              <a:rPr lang="en-US" dirty="0"/>
              <a:t>4G-LTE</a:t>
            </a:r>
            <a:r>
              <a:rPr lang="en-US" sz="1800" b="1" i="0" u="none" strike="noStrike" baseline="0" dirty="0">
                <a:latin typeface="Arial-BoldMT"/>
              </a:rPr>
              <a:t> </a:t>
            </a:r>
            <a:r>
              <a:rPr lang="en-US" dirty="0"/>
              <a:t>spectrum</a:t>
            </a:r>
            <a:r>
              <a:rPr lang="en-US" sz="1800" b="1" i="0" u="none" strike="noStrike" baseline="0" dirty="0">
                <a:latin typeface="Arial-BoldMT"/>
              </a:rPr>
              <a:t> </a:t>
            </a:r>
            <a:r>
              <a:rPr lang="en-US" dirty="0"/>
              <a:t>allocation</a:t>
            </a:r>
            <a:r>
              <a:rPr lang="en-US" sz="1800" b="1" i="0" u="none" strike="noStrike" baseline="0" dirty="0">
                <a:latin typeface="Arial-BoldMT"/>
              </a:rPr>
              <a:t> </a:t>
            </a:r>
            <a:r>
              <a:rPr lang="en-US" dirty="0"/>
              <a:t>and</a:t>
            </a:r>
            <a:r>
              <a:rPr lang="en-US" sz="1800" b="1" i="0" u="none" strike="noStrike" baseline="0" dirty="0">
                <a:latin typeface="Arial-BoldMT"/>
              </a:rPr>
              <a:t> </a:t>
            </a:r>
            <a:r>
              <a:rPr lang="en-US" dirty="0"/>
              <a:t>bands</a:t>
            </a:r>
          </a:p>
        </p:txBody>
      </p:sp>
      <p:sp>
        <p:nvSpPr>
          <p:cNvPr id="3" name="Text Placeholder 2">
            <a:extLst>
              <a:ext uri="{FF2B5EF4-FFF2-40B4-BE49-F238E27FC236}">
                <a16:creationId xmlns:a16="http://schemas.microsoft.com/office/drawing/2014/main" id="{58996401-E793-4BAA-B31A-1CD22560BB31}"/>
              </a:ext>
            </a:extLst>
          </p:cNvPr>
          <p:cNvSpPr>
            <a:spLocks noGrp="1"/>
          </p:cNvSpPr>
          <p:nvPr>
            <p:ph type="body" idx="1"/>
          </p:nvPr>
        </p:nvSpPr>
        <p:spPr>
          <a:xfrm>
            <a:off x="304800" y="1601978"/>
            <a:ext cx="8534400" cy="4386941"/>
          </a:xfrm>
        </p:spPr>
        <p:txBody>
          <a:bodyPr/>
          <a:lstStyle/>
          <a:p>
            <a:pPr marL="0" indent="0" algn="l">
              <a:buNone/>
            </a:pPr>
            <a:r>
              <a:rPr lang="en-US" sz="2400" b="0" i="0" u="none" strike="noStrike" baseline="0" dirty="0"/>
              <a:t>There are 55 LTE bands in existence, partly due to spectrum fragmentation and market strategies. LTE is also split into two categories that are not compatible:</a:t>
            </a:r>
          </a:p>
          <a:p>
            <a:pPr algn="l"/>
            <a:r>
              <a:rPr lang="en-US" sz="2400" b="1" i="0" u="none" strike="noStrike" baseline="0" dirty="0"/>
              <a:t>Time Division Duplex (TDD): </a:t>
            </a:r>
            <a:r>
              <a:rPr lang="en-US" sz="2400" b="0" i="0" u="none" strike="noStrike" baseline="0" dirty="0"/>
              <a:t>TDD uses a single frequency space for uplink and downlink data. The transmission direction is controlled via time slots.</a:t>
            </a:r>
          </a:p>
          <a:p>
            <a:pPr algn="l"/>
            <a:r>
              <a:rPr lang="en-US" sz="2400" b="1" i="0" u="none" strike="noStrike" baseline="0" dirty="0"/>
              <a:t>Frequency Division Duplex (FDD): </a:t>
            </a:r>
            <a:r>
              <a:rPr lang="en-US" sz="2400" b="0" i="0" u="none" strike="noStrike" baseline="0" dirty="0"/>
              <a:t>In an FDD configuration, the base station (</a:t>
            </a:r>
            <a:r>
              <a:rPr lang="en-US" sz="2400" b="0" i="0" u="none" strike="noStrike" baseline="0" dirty="0" err="1"/>
              <a:t>eNodeB</a:t>
            </a:r>
            <a:r>
              <a:rPr lang="en-US" sz="2400" b="0" i="0" u="none" strike="noStrike" baseline="0" dirty="0"/>
              <a:t>) and the </a:t>
            </a:r>
            <a:r>
              <a:rPr lang="en-US" sz="2400" b="1" i="0" u="none" strike="noStrike" baseline="0" dirty="0"/>
              <a:t>user equipment </a:t>
            </a:r>
            <a:r>
              <a:rPr lang="en-US" sz="2400" b="0" i="0" u="none" strike="noStrike" baseline="0" dirty="0"/>
              <a:t>(</a:t>
            </a:r>
            <a:r>
              <a:rPr lang="en-US" sz="2400" b="1" i="0" u="none" strike="noStrike" baseline="0" dirty="0"/>
              <a:t>UE</a:t>
            </a:r>
            <a:r>
              <a:rPr lang="en-US" sz="2400" b="0" i="0" u="none" strike="noStrike" baseline="0" dirty="0"/>
              <a:t>) will open a pair of frequency spaces for uplink and downlink data. An example may be LTE band-13, which has an uplink range of 777 to 787 MHz and a downlink range of 746 to 756 </a:t>
            </a:r>
            <a:r>
              <a:rPr lang="en-US" sz="2400" b="0" i="0" u="none" strike="noStrike" baseline="0" dirty="0" err="1"/>
              <a:t>MHz.</a:t>
            </a:r>
            <a:r>
              <a:rPr lang="en-US" sz="2400" b="0" i="0" u="none" strike="noStrike" baseline="0" dirty="0"/>
              <a:t> Data can be sent simultaneously to both the uplink and downlink.</a:t>
            </a:r>
            <a:endParaRPr lang="en-US" sz="3600" dirty="0"/>
          </a:p>
        </p:txBody>
      </p:sp>
      <p:sp>
        <p:nvSpPr>
          <p:cNvPr id="6" name="Footer Placeholder 5">
            <a:extLst>
              <a:ext uri="{FF2B5EF4-FFF2-40B4-BE49-F238E27FC236}">
                <a16:creationId xmlns:a16="http://schemas.microsoft.com/office/drawing/2014/main" id="{DB2143DC-B483-4D8E-BE3A-60C2F9DA66E9}"/>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32E8AD0E-7EA9-4773-A310-73B7EEAFE68A}"/>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33</a:t>
            </a:fld>
            <a:endParaRPr lang="en-US" sz="1400">
              <a:latin typeface="Times New Roman"/>
              <a:cs typeface="Times New Roman"/>
            </a:endParaRPr>
          </a:p>
        </p:txBody>
      </p:sp>
    </p:spTree>
    <p:extLst>
      <p:ext uri="{BB962C8B-B14F-4D97-AF65-F5344CB8AC3E}">
        <p14:creationId xmlns:p14="http://schemas.microsoft.com/office/powerpoint/2010/main" val="3088794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EF6A-39AB-4728-90D2-E7D9CDE71223}"/>
              </a:ext>
            </a:extLst>
          </p:cNvPr>
          <p:cNvSpPr>
            <a:spLocks noGrp="1"/>
          </p:cNvSpPr>
          <p:nvPr>
            <p:ph type="title"/>
          </p:nvPr>
        </p:nvSpPr>
        <p:spPr>
          <a:xfrm>
            <a:off x="152400" y="152400"/>
            <a:ext cx="6768210" cy="543924"/>
          </a:xfrm>
        </p:spPr>
        <p:txBody>
          <a:bodyPr/>
          <a:lstStyle/>
          <a:p>
            <a:r>
              <a:rPr lang="en-US" sz="3200" i="0" u="none" strike="noStrike" baseline="0" dirty="0">
                <a:latin typeface="Arial" panose="020B0604020202020204" pitchFamily="34" charset="0"/>
                <a:cs typeface="Arial" panose="020B0604020202020204" pitchFamily="34" charset="0"/>
              </a:rPr>
              <a:t>4G-LTE topology and architecture</a:t>
            </a:r>
            <a:endParaRPr lang="en-US" sz="54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A3F2CFE-F351-402F-AD3E-87797BB8F9F4}"/>
              </a:ext>
            </a:extLst>
          </p:cNvPr>
          <p:cNvSpPr>
            <a:spLocks noGrp="1"/>
          </p:cNvSpPr>
          <p:nvPr>
            <p:ph type="body" idx="1"/>
          </p:nvPr>
        </p:nvSpPr>
        <p:spPr>
          <a:xfrm>
            <a:off x="381000" y="914400"/>
            <a:ext cx="8534400" cy="5791200"/>
          </a:xfrm>
        </p:spPr>
        <p:txBody>
          <a:bodyPr/>
          <a:lstStyle/>
          <a:p>
            <a:pPr algn="l"/>
            <a:r>
              <a:rPr lang="en-US" sz="2400" b="1" i="0" u="none" strike="noStrike" baseline="0" dirty="0"/>
              <a:t>Evolved Universal Terrestrial Radio Access Network (E-UTRAN)</a:t>
            </a:r>
            <a:r>
              <a:rPr lang="en-US" sz="2400" b="0" i="0" u="none" strike="noStrike" baseline="0" dirty="0"/>
              <a:t>: This is 4GLTE air interface to LTE UE devices. E-UTRAN uses OFDMA for the downlink portion and SC-FDMA for the uplink.</a:t>
            </a:r>
          </a:p>
          <a:p>
            <a:pPr algn="l"/>
            <a:r>
              <a:rPr lang="en-US" sz="2400" b="1" i="0" u="none" strike="noStrike" baseline="0" dirty="0" err="1"/>
              <a:t>eNodeB</a:t>
            </a:r>
            <a:r>
              <a:rPr lang="en-US" sz="2400" b="1" i="0" u="none" strike="noStrike" baseline="0" dirty="0"/>
              <a:t>: </a:t>
            </a:r>
            <a:r>
              <a:rPr lang="en-US" sz="2400" b="0" i="0" u="none" strike="noStrike" baseline="0" dirty="0"/>
              <a:t>This is the core of the radio network. It handles communications between the UE and the core (EPC).</a:t>
            </a:r>
          </a:p>
          <a:p>
            <a:pPr algn="l"/>
            <a:r>
              <a:rPr lang="en-US" sz="2400" b="1" i="0" u="none" strike="noStrike" baseline="0" dirty="0"/>
              <a:t>User Equipment (UE): </a:t>
            </a:r>
            <a:r>
              <a:rPr lang="en-US" sz="2400" b="0" i="0" u="none" strike="noStrike" baseline="0" dirty="0"/>
              <a:t>This is the client hardware and is composed of </a:t>
            </a:r>
            <a:r>
              <a:rPr lang="en-US" sz="2400" b="1" i="0" u="none" strike="noStrike" baseline="0" dirty="0"/>
              <a:t>Mobile Terminations </a:t>
            </a:r>
            <a:r>
              <a:rPr lang="en-US" sz="2400" b="0" i="0" u="none" strike="noStrike" baseline="0" dirty="0"/>
              <a:t>(</a:t>
            </a:r>
            <a:r>
              <a:rPr lang="en-US" sz="2400" b="1" i="0" u="none" strike="noStrike" baseline="0" dirty="0"/>
              <a:t>MT</a:t>
            </a:r>
            <a:r>
              <a:rPr lang="en-US" sz="2400" b="0" i="0" u="none" strike="noStrike" baseline="0" dirty="0"/>
              <a:t>), which perform all the communication functions, </a:t>
            </a:r>
            <a:r>
              <a:rPr lang="en-US" sz="2400" b="1" i="0" u="none" strike="noStrike" baseline="0" dirty="0"/>
              <a:t>Terminal Equipment </a:t>
            </a:r>
            <a:r>
              <a:rPr lang="en-US" sz="2400" b="0" i="0" u="none" strike="noStrike" baseline="0" dirty="0"/>
              <a:t>(</a:t>
            </a:r>
            <a:r>
              <a:rPr lang="en-US" sz="2400" b="1" i="0" u="none" strike="noStrike" baseline="0" dirty="0"/>
              <a:t>TE</a:t>
            </a:r>
            <a:r>
              <a:rPr lang="en-US" sz="2400" b="0" i="0" u="none" strike="noStrike" baseline="0" dirty="0"/>
              <a:t>), which manages terminating data streams, and the </a:t>
            </a:r>
            <a:r>
              <a:rPr lang="en-US" sz="2400" b="1" i="0" u="none" strike="noStrike" baseline="0" dirty="0"/>
              <a:t>Universal Integrated Circuit Card </a:t>
            </a:r>
            <a:r>
              <a:rPr lang="en-US" sz="2400" b="0" i="0" u="none" strike="noStrike" baseline="0" dirty="0"/>
              <a:t>(</a:t>
            </a:r>
            <a:r>
              <a:rPr lang="en-US" sz="2400" b="1" i="0" u="none" strike="noStrike" baseline="0" dirty="0"/>
              <a:t>UICC</a:t>
            </a:r>
            <a:r>
              <a:rPr lang="en-US" sz="2400" b="0" i="0" u="none" strike="noStrike" baseline="0" dirty="0"/>
              <a:t>), which is the SIM card for identity management.</a:t>
            </a:r>
          </a:p>
          <a:p>
            <a:pPr algn="l"/>
            <a:r>
              <a:rPr lang="en-US" sz="2400" b="1" i="0" u="none" strike="noStrike" baseline="0" dirty="0"/>
              <a:t>Evolved Packet Core (EPC): </a:t>
            </a:r>
            <a:r>
              <a:rPr lang="en-US" sz="2400" b="0" i="0" u="none" strike="noStrike" baseline="0" dirty="0"/>
              <a:t>In the design of LTE, the 3GPP decided to build a flat architecture, and separate user data (called the </a:t>
            </a:r>
            <a:r>
              <a:rPr lang="en-US" sz="2400" b="1" i="1" u="sng" strike="noStrike" baseline="0" dirty="0"/>
              <a:t>user plane</a:t>
            </a:r>
            <a:r>
              <a:rPr lang="en-US" sz="2400" b="0" i="0" u="none" strike="noStrike" baseline="0" dirty="0"/>
              <a:t>) and control data (called the </a:t>
            </a:r>
            <a:r>
              <a:rPr lang="en-US" sz="2400" b="1" i="1" u="sng" strike="noStrike" baseline="0" dirty="0"/>
              <a:t>control plane</a:t>
            </a:r>
            <a:r>
              <a:rPr lang="en-US" sz="2400" b="0" i="0" u="none" strike="noStrike" baseline="0" dirty="0"/>
              <a:t>).</a:t>
            </a:r>
            <a:endParaRPr lang="en-US" sz="3600" dirty="0"/>
          </a:p>
        </p:txBody>
      </p:sp>
      <p:sp>
        <p:nvSpPr>
          <p:cNvPr id="6" name="Footer Placeholder 5">
            <a:extLst>
              <a:ext uri="{FF2B5EF4-FFF2-40B4-BE49-F238E27FC236}">
                <a16:creationId xmlns:a16="http://schemas.microsoft.com/office/drawing/2014/main" id="{4A07DA5C-37C0-43BB-90E2-4FA2BC8A9408}"/>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B6013CE8-71E7-4619-BDEE-B7FA429F54AF}"/>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34</a:t>
            </a:fld>
            <a:endParaRPr lang="en-US" sz="1400">
              <a:latin typeface="Times New Roman"/>
              <a:cs typeface="Times New Roman"/>
            </a:endParaRPr>
          </a:p>
        </p:txBody>
      </p:sp>
    </p:spTree>
    <p:extLst>
      <p:ext uri="{BB962C8B-B14F-4D97-AF65-F5344CB8AC3E}">
        <p14:creationId xmlns:p14="http://schemas.microsoft.com/office/powerpoint/2010/main" val="2095650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D43E-4AB6-40CC-A8F4-342515AE6164}"/>
              </a:ext>
            </a:extLst>
          </p:cNvPr>
          <p:cNvSpPr>
            <a:spLocks noGrp="1"/>
          </p:cNvSpPr>
          <p:nvPr>
            <p:ph type="title"/>
          </p:nvPr>
        </p:nvSpPr>
        <p:spPr>
          <a:xfrm>
            <a:off x="767853" y="325157"/>
            <a:ext cx="5921501" cy="543924"/>
          </a:xfrm>
        </p:spPr>
        <p:txBody>
          <a:bodyPr/>
          <a:lstStyle/>
          <a:p>
            <a:r>
              <a:rPr lang="en-US" dirty="0"/>
              <a:t>Evolved Packet Core</a:t>
            </a:r>
          </a:p>
        </p:txBody>
      </p:sp>
      <p:sp>
        <p:nvSpPr>
          <p:cNvPr id="3" name="Text Placeholder 2">
            <a:extLst>
              <a:ext uri="{FF2B5EF4-FFF2-40B4-BE49-F238E27FC236}">
                <a16:creationId xmlns:a16="http://schemas.microsoft.com/office/drawing/2014/main" id="{789DCF1D-8F23-498D-8C27-89C28432B012}"/>
              </a:ext>
            </a:extLst>
          </p:cNvPr>
          <p:cNvSpPr>
            <a:spLocks noGrp="1"/>
          </p:cNvSpPr>
          <p:nvPr>
            <p:ph type="body" idx="1"/>
          </p:nvPr>
        </p:nvSpPr>
        <p:spPr>
          <a:xfrm>
            <a:off x="533400" y="1295400"/>
            <a:ext cx="7846059" cy="4386941"/>
          </a:xfrm>
        </p:spPr>
        <p:txBody>
          <a:bodyPr/>
          <a:lstStyle/>
          <a:p>
            <a:pPr algn="l"/>
            <a:r>
              <a:rPr lang="en-US" sz="2400" b="0" i="0" u="none" strike="noStrike" baseline="0" dirty="0"/>
              <a:t>The EPC has five basic components listed here:</a:t>
            </a:r>
          </a:p>
          <a:p>
            <a:pPr algn="l"/>
            <a:r>
              <a:rPr lang="en-US" sz="2400" b="1" i="0" u="none" strike="noStrike" baseline="0" dirty="0"/>
              <a:t>Mobility Management Equipment (MME): </a:t>
            </a:r>
            <a:r>
              <a:rPr lang="en-US" sz="2400" b="0" i="0" u="none" strike="noStrike" baseline="0" dirty="0"/>
              <a:t>Responsible for control plane traffic, authentication and security, location and tracking, and mobility issue handlers. The MME also needs to recognize mobility in IDLE mode. </a:t>
            </a:r>
          </a:p>
          <a:p>
            <a:pPr algn="l"/>
            <a:r>
              <a:rPr lang="en-US" sz="2400" b="1" i="0" u="none" strike="noStrike" baseline="0" dirty="0"/>
              <a:t>Home Subscriber Server (HSS): </a:t>
            </a:r>
            <a:r>
              <a:rPr lang="en-US" sz="2400" b="0" i="0" u="none" strike="noStrike" baseline="0" dirty="0"/>
              <a:t>This is a central database associated with the MME that contains information about the network operator subscribers. This may include keys, user data, maximum data rates on the plan, subscriptions, and so on. </a:t>
            </a:r>
          </a:p>
          <a:p>
            <a:pPr algn="l"/>
            <a:r>
              <a:rPr lang="en-US" sz="2400" b="1" i="0" u="none" strike="noStrike" baseline="0" dirty="0"/>
              <a:t>Servicing Gateway (SGW): </a:t>
            </a:r>
            <a:r>
              <a:rPr lang="en-US" sz="2400" b="0" i="0" u="none" strike="noStrike" baseline="0" dirty="0"/>
              <a:t>Responsible for user plane and user data flow. Essentially, it acts as a router and forwards packets between the </a:t>
            </a:r>
            <a:r>
              <a:rPr lang="en-US" sz="2400" b="0" i="0" u="none" strike="noStrike" baseline="0" dirty="0" err="1"/>
              <a:t>eNodeB</a:t>
            </a:r>
            <a:r>
              <a:rPr lang="en-US" sz="2400" b="0" i="0" u="none" strike="noStrike" baseline="0" dirty="0"/>
              <a:t> and PGW directly.</a:t>
            </a:r>
            <a:endParaRPr lang="en-US" sz="3600" dirty="0"/>
          </a:p>
        </p:txBody>
      </p:sp>
      <p:sp>
        <p:nvSpPr>
          <p:cNvPr id="6" name="Footer Placeholder 5">
            <a:extLst>
              <a:ext uri="{FF2B5EF4-FFF2-40B4-BE49-F238E27FC236}">
                <a16:creationId xmlns:a16="http://schemas.microsoft.com/office/drawing/2014/main" id="{B9B55E25-4857-42C9-B3B6-11155E1F9600}"/>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FD46CDE9-5373-4FF8-8653-C9CBE502AEE3}"/>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35</a:t>
            </a:fld>
            <a:endParaRPr lang="en-US" sz="1400">
              <a:latin typeface="Times New Roman"/>
              <a:cs typeface="Times New Roman"/>
            </a:endParaRPr>
          </a:p>
        </p:txBody>
      </p:sp>
    </p:spTree>
    <p:extLst>
      <p:ext uri="{BB962C8B-B14F-4D97-AF65-F5344CB8AC3E}">
        <p14:creationId xmlns:p14="http://schemas.microsoft.com/office/powerpoint/2010/main" val="3331922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2AFB-4AC3-4B30-9992-3A5343F6DD54}"/>
              </a:ext>
            </a:extLst>
          </p:cNvPr>
          <p:cNvSpPr>
            <a:spLocks noGrp="1"/>
          </p:cNvSpPr>
          <p:nvPr>
            <p:ph type="title"/>
          </p:nvPr>
        </p:nvSpPr>
        <p:spPr>
          <a:xfrm>
            <a:off x="764540" y="325157"/>
            <a:ext cx="5921501" cy="543924"/>
          </a:xfrm>
        </p:spPr>
        <p:txBody>
          <a:bodyPr/>
          <a:lstStyle/>
          <a:p>
            <a:r>
              <a:rPr lang="en-US" dirty="0"/>
              <a:t>Cont..</a:t>
            </a:r>
          </a:p>
        </p:txBody>
      </p:sp>
      <p:sp>
        <p:nvSpPr>
          <p:cNvPr id="3" name="Text Placeholder 2">
            <a:extLst>
              <a:ext uri="{FF2B5EF4-FFF2-40B4-BE49-F238E27FC236}">
                <a16:creationId xmlns:a16="http://schemas.microsoft.com/office/drawing/2014/main" id="{F98512D4-1BF7-432C-819E-01265E369F23}"/>
              </a:ext>
            </a:extLst>
          </p:cNvPr>
          <p:cNvSpPr>
            <a:spLocks noGrp="1"/>
          </p:cNvSpPr>
          <p:nvPr>
            <p:ph type="body" idx="1"/>
          </p:nvPr>
        </p:nvSpPr>
        <p:spPr>
          <a:xfrm>
            <a:off x="609600" y="1143000"/>
            <a:ext cx="8077200" cy="4953000"/>
          </a:xfrm>
        </p:spPr>
        <p:txBody>
          <a:bodyPr/>
          <a:lstStyle/>
          <a:p>
            <a:pPr algn="l"/>
            <a:r>
              <a:rPr lang="en-US" sz="2000" b="1" i="0" u="none" strike="noStrike" baseline="0" dirty="0">
                <a:latin typeface="PalatinoLinotype-Bold"/>
              </a:rPr>
              <a:t>Public Data Network Gateway (PGW): </a:t>
            </a:r>
            <a:r>
              <a:rPr lang="en-US" sz="2000" b="0" i="0" u="none" strike="noStrike" baseline="0" dirty="0">
                <a:latin typeface="PalatinoLinotype-Roman"/>
              </a:rPr>
              <a:t>Connects mobile networks to external sources including the internet or other PDN networks. It also allocates the IP address for the mobile devices connected. The PGW manages the </a:t>
            </a:r>
            <a:r>
              <a:rPr lang="en-US" sz="2000" b="1" i="0" u="none" strike="noStrike" baseline="0" dirty="0">
                <a:latin typeface="PalatinoLinotype-Bold"/>
              </a:rPr>
              <a:t>Quality of Service </a:t>
            </a:r>
            <a:r>
              <a:rPr lang="en-US" sz="2000" b="0" i="0" u="none" strike="noStrike" baseline="0" dirty="0">
                <a:latin typeface="PalatinoLinotype-Roman"/>
              </a:rPr>
              <a:t>(</a:t>
            </a:r>
            <a:r>
              <a:rPr lang="en-US" sz="2000" b="1" i="0" u="none" strike="noStrike" baseline="0" dirty="0">
                <a:latin typeface="PalatinoLinotype-Bold"/>
              </a:rPr>
              <a:t>QoS</a:t>
            </a:r>
            <a:r>
              <a:rPr lang="en-US" sz="2000" b="0" i="0" u="none" strike="noStrike" baseline="0" dirty="0">
                <a:latin typeface="PalatinoLinotype-Roman"/>
              </a:rPr>
              <a:t>) for various internet services such as video streaming and web browsing. </a:t>
            </a:r>
          </a:p>
          <a:p>
            <a:pPr algn="l"/>
            <a:r>
              <a:rPr lang="en-US" sz="2000" b="1" i="0" u="none" strike="noStrike" baseline="0" dirty="0">
                <a:latin typeface="PalatinoLinotype-Bold"/>
              </a:rPr>
              <a:t>Policy Control and Charging Rules Function (PCRF): </a:t>
            </a:r>
            <a:r>
              <a:rPr lang="en-US" sz="2000" b="0" i="0" u="none" strike="noStrike" baseline="0" dirty="0">
                <a:latin typeface="PalatinoLinotype-Roman"/>
              </a:rPr>
              <a:t>This is another database that stores policies and decision-making rules. It also controls the flow-based charging functions.</a:t>
            </a:r>
          </a:p>
          <a:p>
            <a:pPr algn="l"/>
            <a:endParaRPr lang="en-US" sz="2000" dirty="0">
              <a:latin typeface="PalatinoLinotype-Roman"/>
            </a:endParaRPr>
          </a:p>
          <a:p>
            <a:pPr algn="l"/>
            <a:r>
              <a:rPr lang="en-US" sz="2000" b="1" i="0" u="none" strike="noStrike" baseline="0" dirty="0">
                <a:latin typeface="PalatinoLinotype-Bold"/>
              </a:rPr>
              <a:t>Public Data Network (PDN): </a:t>
            </a:r>
            <a:r>
              <a:rPr lang="en-US" sz="2000" b="0" i="0" u="none" strike="noStrike" baseline="0" dirty="0">
                <a:latin typeface="PalatinoLinotype-Roman"/>
              </a:rPr>
              <a:t>This is the external interface, and for the most part, the internet. It can include other services, data centers, private services, and so on.</a:t>
            </a:r>
            <a:endParaRPr lang="en-US" sz="3200" dirty="0"/>
          </a:p>
        </p:txBody>
      </p:sp>
      <p:sp>
        <p:nvSpPr>
          <p:cNvPr id="6" name="Footer Placeholder 5">
            <a:extLst>
              <a:ext uri="{FF2B5EF4-FFF2-40B4-BE49-F238E27FC236}">
                <a16:creationId xmlns:a16="http://schemas.microsoft.com/office/drawing/2014/main" id="{41C93A04-C552-421C-B2DF-772CB7FC0FFB}"/>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8406B669-84DA-4785-8D47-C8EB1650345B}"/>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36</a:t>
            </a:fld>
            <a:endParaRPr lang="en-US" sz="1400">
              <a:latin typeface="Times New Roman"/>
              <a:cs typeface="Times New Roman"/>
            </a:endParaRPr>
          </a:p>
        </p:txBody>
      </p:sp>
    </p:spTree>
    <p:extLst>
      <p:ext uri="{BB962C8B-B14F-4D97-AF65-F5344CB8AC3E}">
        <p14:creationId xmlns:p14="http://schemas.microsoft.com/office/powerpoint/2010/main" val="1096891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BA0A-B7B2-4CE4-B87F-44F26FB07A76}"/>
              </a:ext>
            </a:extLst>
          </p:cNvPr>
          <p:cNvSpPr>
            <a:spLocks noGrp="1"/>
          </p:cNvSpPr>
          <p:nvPr>
            <p:ph type="title"/>
          </p:nvPr>
        </p:nvSpPr>
        <p:spPr>
          <a:xfrm>
            <a:off x="685800" y="381000"/>
            <a:ext cx="5921501" cy="543924"/>
          </a:xfrm>
        </p:spPr>
        <p:txBody>
          <a:bodyPr/>
          <a:lstStyle/>
          <a:p>
            <a:r>
              <a:rPr lang="en-US" b="0" i="0" u="none" strike="noStrike" baseline="0" dirty="0">
                <a:latin typeface="FreeSerif"/>
              </a:rPr>
              <a:t>4G LTE Architecture</a:t>
            </a:r>
            <a:endParaRPr lang="en-US" sz="6000" dirty="0"/>
          </a:p>
        </p:txBody>
      </p:sp>
      <p:pic>
        <p:nvPicPr>
          <p:cNvPr id="5" name="Picture 4">
            <a:extLst>
              <a:ext uri="{FF2B5EF4-FFF2-40B4-BE49-F238E27FC236}">
                <a16:creationId xmlns:a16="http://schemas.microsoft.com/office/drawing/2014/main" id="{92EF34DB-FE91-4A8A-AEC9-AE31E5DFA1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1752600"/>
            <a:ext cx="9144000" cy="3581400"/>
          </a:xfrm>
          <a:prstGeom prst="rect">
            <a:avLst/>
          </a:prstGeom>
        </p:spPr>
      </p:pic>
      <p:sp>
        <p:nvSpPr>
          <p:cNvPr id="6" name="Footer Placeholder 5">
            <a:extLst>
              <a:ext uri="{FF2B5EF4-FFF2-40B4-BE49-F238E27FC236}">
                <a16:creationId xmlns:a16="http://schemas.microsoft.com/office/drawing/2014/main" id="{74DBCB87-043F-43E1-8BC7-FEE7B13B129D}"/>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CA33DB84-5CD1-4D00-A227-82373898ABBB}"/>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37</a:t>
            </a:fld>
            <a:endParaRPr lang="en-US" sz="1400">
              <a:latin typeface="Times New Roman"/>
              <a:cs typeface="Times New Roman"/>
            </a:endParaRPr>
          </a:p>
        </p:txBody>
      </p:sp>
    </p:spTree>
    <p:extLst>
      <p:ext uri="{BB962C8B-B14F-4D97-AF65-F5344CB8AC3E}">
        <p14:creationId xmlns:p14="http://schemas.microsoft.com/office/powerpoint/2010/main" val="2878511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16A4-F310-4C82-8C9C-AB4B81C61804}"/>
              </a:ext>
            </a:extLst>
          </p:cNvPr>
          <p:cNvSpPr>
            <a:spLocks noGrp="1"/>
          </p:cNvSpPr>
          <p:nvPr>
            <p:ph type="title"/>
          </p:nvPr>
        </p:nvSpPr>
        <p:spPr>
          <a:xfrm>
            <a:off x="76200" y="288714"/>
            <a:ext cx="6923150" cy="543924"/>
          </a:xfrm>
        </p:spPr>
        <p:txBody>
          <a:bodyPr/>
          <a:lstStyle/>
          <a:p>
            <a:r>
              <a:rPr lang="en-US" sz="3600" i="0" u="none" strike="noStrike" baseline="0" dirty="0">
                <a:latin typeface="Arial-BoldMT"/>
              </a:rPr>
              <a:t>4G-LTE E-UTRAN protocol stack</a:t>
            </a:r>
            <a:endParaRPr lang="en-US" dirty="0"/>
          </a:p>
        </p:txBody>
      </p:sp>
      <p:pic>
        <p:nvPicPr>
          <p:cNvPr id="5" name="Picture 4">
            <a:extLst>
              <a:ext uri="{FF2B5EF4-FFF2-40B4-BE49-F238E27FC236}">
                <a16:creationId xmlns:a16="http://schemas.microsoft.com/office/drawing/2014/main" id="{056ED7E2-3640-4A4C-B28D-AFFCE23BA93C}"/>
              </a:ext>
            </a:extLst>
          </p:cNvPr>
          <p:cNvPicPr>
            <a:picLocks noChangeAspect="1"/>
          </p:cNvPicPr>
          <p:nvPr/>
        </p:nvPicPr>
        <p:blipFill>
          <a:blip r:embed="rId2"/>
          <a:stretch>
            <a:fillRect/>
          </a:stretch>
        </p:blipFill>
        <p:spPr>
          <a:xfrm>
            <a:off x="29817" y="1143000"/>
            <a:ext cx="9114183" cy="5559613"/>
          </a:xfrm>
          <a:prstGeom prst="rect">
            <a:avLst/>
          </a:prstGeom>
        </p:spPr>
      </p:pic>
      <p:sp>
        <p:nvSpPr>
          <p:cNvPr id="6" name="Footer Placeholder 5">
            <a:extLst>
              <a:ext uri="{FF2B5EF4-FFF2-40B4-BE49-F238E27FC236}">
                <a16:creationId xmlns:a16="http://schemas.microsoft.com/office/drawing/2014/main" id="{272839A9-C0CC-46AF-B13B-F958846B473B}"/>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DF8E9754-9A41-462A-85C3-FBF302853EFF}"/>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38</a:t>
            </a:fld>
            <a:endParaRPr lang="en-US" sz="1400">
              <a:latin typeface="Times New Roman"/>
              <a:cs typeface="Times New Roman"/>
            </a:endParaRPr>
          </a:p>
        </p:txBody>
      </p:sp>
    </p:spTree>
    <p:extLst>
      <p:ext uri="{BB962C8B-B14F-4D97-AF65-F5344CB8AC3E}">
        <p14:creationId xmlns:p14="http://schemas.microsoft.com/office/powerpoint/2010/main" val="1998848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8A6E-D499-42BE-A169-812AD2F07E12}"/>
              </a:ext>
            </a:extLst>
          </p:cNvPr>
          <p:cNvSpPr>
            <a:spLocks noGrp="1"/>
          </p:cNvSpPr>
          <p:nvPr>
            <p:ph type="title"/>
          </p:nvPr>
        </p:nvSpPr>
        <p:spPr>
          <a:xfrm>
            <a:off x="762000" y="351661"/>
            <a:ext cx="5921501" cy="543924"/>
          </a:xfrm>
        </p:spPr>
        <p:txBody>
          <a:bodyPr/>
          <a:lstStyle/>
          <a:p>
            <a:r>
              <a:rPr lang="en-US" dirty="0"/>
              <a:t>5G Introduction</a:t>
            </a:r>
          </a:p>
        </p:txBody>
      </p:sp>
      <p:sp>
        <p:nvSpPr>
          <p:cNvPr id="3" name="Text Placeholder 2">
            <a:extLst>
              <a:ext uri="{FF2B5EF4-FFF2-40B4-BE49-F238E27FC236}">
                <a16:creationId xmlns:a16="http://schemas.microsoft.com/office/drawing/2014/main" id="{0495687B-398C-4C0F-B498-B080C9D26E62}"/>
              </a:ext>
            </a:extLst>
          </p:cNvPr>
          <p:cNvSpPr>
            <a:spLocks noGrp="1"/>
          </p:cNvSpPr>
          <p:nvPr>
            <p:ph type="body" idx="1"/>
          </p:nvPr>
        </p:nvSpPr>
        <p:spPr>
          <a:xfrm>
            <a:off x="304800" y="1601978"/>
            <a:ext cx="8610600" cy="4386941"/>
          </a:xfrm>
        </p:spPr>
        <p:txBody>
          <a:bodyPr/>
          <a:lstStyle/>
          <a:p>
            <a:pPr algn="l"/>
            <a:r>
              <a:rPr lang="en-US" sz="2400" b="0" i="0" u="none" strike="noStrike" baseline="0" dirty="0"/>
              <a:t>5G (or 5G-NR for new radio) is the next generation IP-based communication standard being drafted and designed to replace 4G-LTE.</a:t>
            </a:r>
          </a:p>
          <a:p>
            <a:pPr algn="l"/>
            <a:r>
              <a:rPr lang="en-US" sz="2400" b="0" i="0" u="none" strike="noStrike" baseline="0" dirty="0"/>
              <a:t>5G promises to deliver substantial abilities for IoT, commercial, mobile, and vehicular use cases. </a:t>
            </a:r>
          </a:p>
          <a:p>
            <a:pPr algn="l"/>
            <a:r>
              <a:rPr lang="en-US" sz="2400" b="0" i="0" u="none" strike="noStrike" baseline="0" dirty="0"/>
              <a:t>5G also improves bandwidth, latency, density, and user cost.</a:t>
            </a:r>
          </a:p>
          <a:p>
            <a:pPr algn="l"/>
            <a:r>
              <a:rPr lang="en-US" sz="2400" b="0" i="0" u="none" strike="noStrike" baseline="0" dirty="0"/>
              <a:t>5G is not a continuing evolution of 4G; it derives from 4G but is a new set of technologies.</a:t>
            </a:r>
          </a:p>
          <a:p>
            <a:pPr algn="l"/>
            <a:r>
              <a:rPr lang="en-US" sz="2400" dirty="0"/>
              <a:t>In our scope , </a:t>
            </a:r>
            <a:r>
              <a:rPr lang="en-US" sz="2400" b="0" i="0" u="none" strike="noStrike" baseline="0" dirty="0"/>
              <a:t>we will only discuss elements that pertain to IoT use cases or are of merit and have the potential to become part of the 5G specification.</a:t>
            </a:r>
            <a:endParaRPr lang="en-US" sz="3600" dirty="0"/>
          </a:p>
        </p:txBody>
      </p:sp>
      <p:sp>
        <p:nvSpPr>
          <p:cNvPr id="6" name="Footer Placeholder 5">
            <a:extLst>
              <a:ext uri="{FF2B5EF4-FFF2-40B4-BE49-F238E27FC236}">
                <a16:creationId xmlns:a16="http://schemas.microsoft.com/office/drawing/2014/main" id="{CD6DE954-7565-4BAF-8583-B3A99B3F44A5}"/>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DAFB0BA5-0206-4427-8879-B4585DE57913}"/>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39</a:t>
            </a:fld>
            <a:endParaRPr lang="en-US" sz="1400">
              <a:latin typeface="Times New Roman"/>
              <a:cs typeface="Times New Roman"/>
            </a:endParaRPr>
          </a:p>
        </p:txBody>
      </p:sp>
    </p:spTree>
    <p:extLst>
      <p:ext uri="{BB962C8B-B14F-4D97-AF65-F5344CB8AC3E}">
        <p14:creationId xmlns:p14="http://schemas.microsoft.com/office/powerpoint/2010/main" val="316141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5461" y="742441"/>
            <a:ext cx="2513965" cy="544195"/>
          </a:xfrm>
          <a:prstGeom prst="rect">
            <a:avLst/>
          </a:prstGeom>
        </p:spPr>
        <p:txBody>
          <a:bodyPr vert="horz" wrap="square" lIns="0" tIns="0" rIns="0" bIns="0" rtlCol="0">
            <a:noAutofit/>
          </a:bodyPr>
          <a:lstStyle/>
          <a:p>
            <a:pPr marL="12700">
              <a:lnSpc>
                <a:spcPts val="4285"/>
              </a:lnSpc>
              <a:tabLst>
                <a:tab pos="749300" algn="l"/>
              </a:tabLst>
            </a:pPr>
            <a:r>
              <a:rPr sz="3600" dirty="0">
                <a:solidFill>
                  <a:srgbClr val="116B8F"/>
                </a:solidFill>
                <a:latin typeface="Arial"/>
                <a:cs typeface="Arial"/>
              </a:rPr>
              <a:t>2G	Sys</a:t>
            </a:r>
            <a:r>
              <a:rPr sz="3600" spc="-15" dirty="0">
                <a:solidFill>
                  <a:srgbClr val="116B8F"/>
                </a:solidFill>
                <a:latin typeface="Arial"/>
                <a:cs typeface="Arial"/>
              </a:rPr>
              <a:t>t</a:t>
            </a:r>
            <a:r>
              <a:rPr sz="3600" spc="0" dirty="0">
                <a:solidFill>
                  <a:srgbClr val="116B8F"/>
                </a:solidFill>
                <a:latin typeface="Arial"/>
                <a:cs typeface="Arial"/>
              </a:rPr>
              <a:t>ems</a:t>
            </a:r>
            <a:endParaRPr sz="3600">
              <a:latin typeface="Arial"/>
              <a:cs typeface="Arial"/>
            </a:endParaRPr>
          </a:p>
        </p:txBody>
      </p:sp>
      <p:sp>
        <p:nvSpPr>
          <p:cNvPr id="3" name="object 3"/>
          <p:cNvSpPr txBox="1"/>
          <p:nvPr/>
        </p:nvSpPr>
        <p:spPr>
          <a:xfrm>
            <a:off x="764540" y="1638553"/>
            <a:ext cx="7555230" cy="3582035"/>
          </a:xfrm>
          <a:prstGeom prst="rect">
            <a:avLst/>
          </a:prstGeom>
        </p:spPr>
        <p:txBody>
          <a:bodyPr vert="horz" wrap="square" lIns="0" tIns="0" rIns="0" bIns="0" rtlCol="0">
            <a:noAutofit/>
          </a:bodyPr>
          <a:lstStyle/>
          <a:p>
            <a:pPr marL="355600" indent="-343535">
              <a:lnSpc>
                <a:spcPct val="100000"/>
              </a:lnSpc>
              <a:buClr>
                <a:srgbClr val="3399FF"/>
              </a:buClr>
              <a:buFont typeface="Arial"/>
              <a:buChar char="•"/>
              <a:tabLst>
                <a:tab pos="355600" algn="l"/>
              </a:tabLst>
            </a:pPr>
            <a:r>
              <a:rPr sz="2400" dirty="0">
                <a:solidFill>
                  <a:srgbClr val="3399FF"/>
                </a:solidFill>
                <a:latin typeface="Arial"/>
                <a:cs typeface="Arial"/>
              </a:rPr>
              <a:t>GS</a:t>
            </a:r>
            <a:r>
              <a:rPr sz="2400" spc="5" dirty="0">
                <a:solidFill>
                  <a:srgbClr val="3399FF"/>
                </a:solidFill>
                <a:latin typeface="Arial"/>
                <a:cs typeface="Arial"/>
              </a:rPr>
              <a:t>M</a:t>
            </a:r>
            <a:r>
              <a:rPr sz="2400" spc="0" dirty="0">
                <a:solidFill>
                  <a:srgbClr val="3399FF"/>
                </a:solidFill>
                <a:latin typeface="Arial"/>
                <a:cs typeface="Arial"/>
              </a:rPr>
              <a:t>:</a:t>
            </a:r>
            <a:r>
              <a:rPr sz="2400" spc="-20" dirty="0">
                <a:solidFill>
                  <a:srgbClr val="3399FF"/>
                </a:solidFill>
                <a:latin typeface="Arial"/>
                <a:cs typeface="Arial"/>
              </a:rPr>
              <a:t> </a:t>
            </a:r>
            <a:r>
              <a:rPr sz="2400" spc="0" dirty="0">
                <a:latin typeface="Arial"/>
                <a:cs typeface="Arial"/>
              </a:rPr>
              <a:t>European</a:t>
            </a:r>
            <a:r>
              <a:rPr sz="2400" spc="25" dirty="0">
                <a:latin typeface="Arial"/>
                <a:cs typeface="Arial"/>
              </a:rPr>
              <a:t> </a:t>
            </a:r>
            <a:r>
              <a:rPr sz="2400" spc="0" dirty="0">
                <a:latin typeface="Arial"/>
                <a:cs typeface="Arial"/>
              </a:rPr>
              <a:t>Telecom</a:t>
            </a:r>
            <a:r>
              <a:rPr sz="2400" spc="15" dirty="0">
                <a:latin typeface="Arial"/>
                <a:cs typeface="Arial"/>
              </a:rPr>
              <a:t> </a:t>
            </a:r>
            <a:r>
              <a:rPr sz="2400" spc="0" dirty="0">
                <a:latin typeface="Arial"/>
                <a:cs typeface="Arial"/>
              </a:rPr>
              <a:t>Standards Institu</a:t>
            </a:r>
            <a:r>
              <a:rPr sz="2400" spc="5" dirty="0">
                <a:latin typeface="Arial"/>
                <a:cs typeface="Arial"/>
              </a:rPr>
              <a:t>t</a:t>
            </a:r>
            <a:r>
              <a:rPr sz="2400" spc="0" dirty="0">
                <a:latin typeface="Arial"/>
                <a:cs typeface="Arial"/>
              </a:rPr>
              <a:t>e</a:t>
            </a:r>
            <a:endParaRPr sz="2400">
              <a:latin typeface="Arial"/>
              <a:cs typeface="Arial"/>
            </a:endParaRPr>
          </a:p>
          <a:p>
            <a:pPr marR="1055370" algn="ctr">
              <a:lnSpc>
                <a:spcPct val="100000"/>
              </a:lnSpc>
            </a:pPr>
            <a:r>
              <a:rPr sz="2400" dirty="0">
                <a:latin typeface="Arial"/>
                <a:cs typeface="Arial"/>
              </a:rPr>
              <a:t>deve</a:t>
            </a:r>
            <a:r>
              <a:rPr sz="2400" spc="-10" dirty="0">
                <a:latin typeface="Arial"/>
                <a:cs typeface="Arial"/>
              </a:rPr>
              <a:t>l</a:t>
            </a:r>
            <a:r>
              <a:rPr sz="2400" spc="0" dirty="0">
                <a:latin typeface="Arial"/>
                <a:cs typeface="Arial"/>
              </a:rPr>
              <a:t>oped</a:t>
            </a:r>
            <a:r>
              <a:rPr sz="2400" spc="30" dirty="0">
                <a:latin typeface="Arial"/>
                <a:cs typeface="Arial"/>
              </a:rPr>
              <a:t> </a:t>
            </a:r>
            <a:r>
              <a:rPr sz="2400" spc="0" dirty="0">
                <a:latin typeface="Arial"/>
                <a:cs typeface="Arial"/>
              </a:rPr>
              <a:t>the </a:t>
            </a:r>
            <a:r>
              <a:rPr sz="2400" spc="5" dirty="0">
                <a:latin typeface="Arial"/>
                <a:cs typeface="Arial"/>
              </a:rPr>
              <a:t>G</a:t>
            </a:r>
            <a:r>
              <a:rPr sz="2400" spc="0" dirty="0">
                <a:latin typeface="Arial"/>
                <a:cs typeface="Arial"/>
              </a:rPr>
              <a:t>SM</a:t>
            </a:r>
            <a:r>
              <a:rPr sz="2400" spc="-20" dirty="0">
                <a:latin typeface="Arial"/>
                <a:cs typeface="Arial"/>
              </a:rPr>
              <a:t> </a:t>
            </a:r>
            <a:r>
              <a:rPr sz="2400" spc="0" dirty="0">
                <a:latin typeface="Arial"/>
                <a:cs typeface="Arial"/>
              </a:rPr>
              <a:t>specificat</a:t>
            </a:r>
            <a:r>
              <a:rPr sz="2400" spc="-10" dirty="0">
                <a:latin typeface="Arial"/>
                <a:cs typeface="Arial"/>
              </a:rPr>
              <a:t>i</a:t>
            </a:r>
            <a:r>
              <a:rPr sz="2400" spc="0" dirty="0">
                <a:latin typeface="Arial"/>
                <a:cs typeface="Arial"/>
              </a:rPr>
              <a:t>ons</a:t>
            </a:r>
            <a:r>
              <a:rPr sz="2400" spc="2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1989.</a:t>
            </a:r>
            <a:endParaRPr sz="2400">
              <a:latin typeface="Arial"/>
              <a:cs typeface="Arial"/>
            </a:endParaRPr>
          </a:p>
          <a:p>
            <a:pPr>
              <a:lnSpc>
                <a:spcPts val="550"/>
              </a:lnSpc>
              <a:spcBef>
                <a:spcPts val="25"/>
              </a:spcBef>
            </a:pPr>
            <a:endParaRPr sz="550"/>
          </a:p>
          <a:p>
            <a:pPr marL="756285" marR="371475" indent="-287020">
              <a:lnSpc>
                <a:spcPct val="100000"/>
              </a:lnSpc>
            </a:pPr>
            <a:r>
              <a:rPr sz="2400" dirty="0">
                <a:latin typeface="Arial"/>
                <a:cs typeface="Arial"/>
              </a:rPr>
              <a:t>–</a:t>
            </a:r>
            <a:r>
              <a:rPr sz="2400" spc="250" dirty="0">
                <a:latin typeface="Arial"/>
                <a:cs typeface="Arial"/>
              </a:rPr>
              <a:t> </a:t>
            </a:r>
            <a:r>
              <a:rPr sz="2400" spc="0" dirty="0">
                <a:latin typeface="Arial"/>
                <a:cs typeface="Arial"/>
              </a:rPr>
              <a:t>It</a:t>
            </a:r>
            <a:r>
              <a:rPr sz="2400" spc="-15" dirty="0">
                <a:latin typeface="Arial"/>
                <a:cs typeface="Arial"/>
              </a:rPr>
              <a:t> </a:t>
            </a:r>
            <a:r>
              <a:rPr sz="2400" spc="0" dirty="0">
                <a:latin typeface="Arial"/>
                <a:cs typeface="Arial"/>
              </a:rPr>
              <a:t>used 25Mhz spec</a:t>
            </a:r>
            <a:r>
              <a:rPr sz="2400" spc="5" dirty="0">
                <a:latin typeface="Arial"/>
                <a:cs typeface="Arial"/>
              </a:rPr>
              <a:t>t</a:t>
            </a:r>
            <a:r>
              <a:rPr sz="2400" spc="0" dirty="0">
                <a:latin typeface="Arial"/>
                <a:cs typeface="Arial"/>
              </a:rPr>
              <a:t>rum</a:t>
            </a:r>
            <a:r>
              <a:rPr sz="2400" spc="5" dirty="0">
                <a:latin typeface="Arial"/>
                <a:cs typeface="Arial"/>
              </a:rPr>
              <a:t> </a:t>
            </a:r>
            <a:r>
              <a:rPr sz="2400" spc="0" dirty="0">
                <a:latin typeface="Arial"/>
                <a:cs typeface="Arial"/>
              </a:rPr>
              <a:t>in 900</a:t>
            </a:r>
            <a:r>
              <a:rPr sz="2400" spc="5" dirty="0">
                <a:latin typeface="Arial"/>
                <a:cs typeface="Arial"/>
              </a:rPr>
              <a:t>M</a:t>
            </a:r>
            <a:r>
              <a:rPr sz="2400" spc="0" dirty="0">
                <a:latin typeface="Arial"/>
                <a:cs typeface="Arial"/>
              </a:rPr>
              <a:t>Hz</a:t>
            </a:r>
            <a:r>
              <a:rPr sz="2400" spc="10" dirty="0">
                <a:latin typeface="Arial"/>
                <a:cs typeface="Arial"/>
              </a:rPr>
              <a:t> </a:t>
            </a:r>
            <a:r>
              <a:rPr sz="2400" spc="0" dirty="0">
                <a:latin typeface="Arial"/>
                <a:cs typeface="Arial"/>
              </a:rPr>
              <a:t>band.</a:t>
            </a:r>
            <a:r>
              <a:rPr sz="2400" spc="5" dirty="0">
                <a:latin typeface="Arial"/>
                <a:cs typeface="Arial"/>
              </a:rPr>
              <a:t> </a:t>
            </a:r>
            <a:r>
              <a:rPr sz="2400" spc="0" dirty="0">
                <a:latin typeface="Arial"/>
                <a:cs typeface="Arial"/>
              </a:rPr>
              <a:t>Later 1800MHz</a:t>
            </a:r>
            <a:r>
              <a:rPr sz="2400" spc="10" dirty="0">
                <a:latin typeface="Arial"/>
                <a:cs typeface="Arial"/>
              </a:rPr>
              <a:t> </a:t>
            </a:r>
            <a:r>
              <a:rPr sz="2400" spc="0" dirty="0">
                <a:latin typeface="Arial"/>
                <a:cs typeface="Arial"/>
              </a:rPr>
              <a:t>and</a:t>
            </a:r>
            <a:r>
              <a:rPr sz="2400" spc="10" dirty="0">
                <a:latin typeface="Arial"/>
                <a:cs typeface="Arial"/>
              </a:rPr>
              <a:t> </a:t>
            </a:r>
            <a:r>
              <a:rPr sz="2400" spc="0" dirty="0">
                <a:latin typeface="Arial"/>
                <a:cs typeface="Arial"/>
              </a:rPr>
              <a:t>1900Mhz</a:t>
            </a:r>
            <a:r>
              <a:rPr sz="2400" spc="15" dirty="0">
                <a:latin typeface="Arial"/>
                <a:cs typeface="Arial"/>
              </a:rPr>
              <a:t> </a:t>
            </a:r>
            <a:r>
              <a:rPr sz="2400" spc="0" dirty="0">
                <a:latin typeface="Arial"/>
                <a:cs typeface="Arial"/>
              </a:rPr>
              <a:t>bands</a:t>
            </a:r>
            <a:r>
              <a:rPr sz="2400" spc="15" dirty="0">
                <a:latin typeface="Arial"/>
                <a:cs typeface="Arial"/>
              </a:rPr>
              <a:t> </a:t>
            </a:r>
            <a:r>
              <a:rPr sz="2400" spc="0" dirty="0">
                <a:latin typeface="Arial"/>
                <a:cs typeface="Arial"/>
              </a:rPr>
              <a:t>were</a:t>
            </a:r>
            <a:r>
              <a:rPr sz="2400" spc="15" dirty="0">
                <a:latin typeface="Arial"/>
                <a:cs typeface="Arial"/>
              </a:rPr>
              <a:t> </a:t>
            </a:r>
            <a:r>
              <a:rPr sz="2400" spc="0" dirty="0">
                <a:latin typeface="Arial"/>
                <a:cs typeface="Arial"/>
              </a:rPr>
              <a:t>added</a:t>
            </a:r>
            <a:endParaRPr sz="2400">
              <a:latin typeface="Arial"/>
              <a:cs typeface="Arial"/>
            </a:endParaRPr>
          </a:p>
          <a:p>
            <a:pPr>
              <a:lnSpc>
                <a:spcPts val="550"/>
              </a:lnSpc>
              <a:spcBef>
                <a:spcPts val="25"/>
              </a:spcBef>
            </a:pPr>
            <a:endParaRPr sz="550"/>
          </a:p>
          <a:p>
            <a:pPr marL="355600" indent="-343535">
              <a:lnSpc>
                <a:spcPct val="100000"/>
              </a:lnSpc>
              <a:buClr>
                <a:srgbClr val="3399FF"/>
              </a:buClr>
              <a:buFont typeface="Arial"/>
              <a:buChar char="•"/>
              <a:tabLst>
                <a:tab pos="355600" algn="l"/>
              </a:tabLst>
            </a:pPr>
            <a:r>
              <a:rPr sz="2400" dirty="0">
                <a:solidFill>
                  <a:srgbClr val="3399FF"/>
                </a:solidFill>
                <a:latin typeface="Arial"/>
                <a:cs typeface="Arial"/>
              </a:rPr>
              <a:t>I</a:t>
            </a:r>
            <a:r>
              <a:rPr sz="2400" spc="-10" dirty="0">
                <a:solidFill>
                  <a:srgbClr val="3399FF"/>
                </a:solidFill>
                <a:latin typeface="Arial"/>
                <a:cs typeface="Arial"/>
              </a:rPr>
              <a:t>S</a:t>
            </a:r>
            <a:r>
              <a:rPr sz="2400" spc="0" dirty="0">
                <a:solidFill>
                  <a:srgbClr val="3399FF"/>
                </a:solidFill>
                <a:latin typeface="Arial"/>
                <a:cs typeface="Arial"/>
              </a:rPr>
              <a:t>-9</a:t>
            </a:r>
            <a:r>
              <a:rPr sz="2400" spc="-5" dirty="0">
                <a:solidFill>
                  <a:srgbClr val="3399FF"/>
                </a:solidFill>
                <a:latin typeface="Arial"/>
                <a:cs typeface="Arial"/>
              </a:rPr>
              <a:t>5</a:t>
            </a:r>
            <a:r>
              <a:rPr sz="2400" spc="0" dirty="0">
                <a:latin typeface="Arial"/>
                <a:cs typeface="Arial"/>
              </a:rPr>
              <a:t>: Based on</a:t>
            </a:r>
            <a:r>
              <a:rPr sz="2400" spc="15" dirty="0">
                <a:latin typeface="Arial"/>
                <a:cs typeface="Arial"/>
              </a:rPr>
              <a:t> </a:t>
            </a:r>
            <a:r>
              <a:rPr sz="2400" spc="0" dirty="0">
                <a:latin typeface="Arial"/>
                <a:cs typeface="Arial"/>
              </a:rPr>
              <a:t>CDMA s</a:t>
            </a:r>
            <a:r>
              <a:rPr sz="2400" spc="5" dirty="0">
                <a:latin typeface="Arial"/>
                <a:cs typeface="Arial"/>
              </a:rPr>
              <a:t>c</a:t>
            </a:r>
            <a:r>
              <a:rPr sz="2400" spc="0" dirty="0">
                <a:latin typeface="Arial"/>
                <a:cs typeface="Arial"/>
              </a:rPr>
              <a:t>heme</a:t>
            </a:r>
            <a:r>
              <a:rPr sz="2400" spc="10" dirty="0">
                <a:latin typeface="Arial"/>
                <a:cs typeface="Arial"/>
              </a:rPr>
              <a:t> </a:t>
            </a:r>
            <a:r>
              <a:rPr sz="2400" spc="0" dirty="0">
                <a:latin typeface="Arial"/>
                <a:cs typeface="Arial"/>
              </a:rPr>
              <a:t>developed</a:t>
            </a:r>
            <a:r>
              <a:rPr sz="2400" spc="35" dirty="0">
                <a:latin typeface="Arial"/>
                <a:cs typeface="Arial"/>
              </a:rPr>
              <a:t> </a:t>
            </a:r>
            <a:r>
              <a:rPr sz="2400" spc="0" dirty="0">
                <a:latin typeface="Arial"/>
                <a:cs typeface="Arial"/>
              </a:rPr>
              <a:t>by</a:t>
            </a:r>
            <a:endParaRPr sz="2400">
              <a:latin typeface="Arial"/>
              <a:cs typeface="Arial"/>
            </a:endParaRPr>
          </a:p>
          <a:p>
            <a:pPr marL="355600">
              <a:lnSpc>
                <a:spcPct val="100000"/>
              </a:lnSpc>
            </a:pPr>
            <a:r>
              <a:rPr sz="2400" dirty="0">
                <a:latin typeface="Arial"/>
                <a:cs typeface="Arial"/>
              </a:rPr>
              <a:t>Qualcomm.</a:t>
            </a:r>
            <a:endParaRPr sz="2400">
              <a:latin typeface="Arial"/>
              <a:cs typeface="Arial"/>
            </a:endParaRPr>
          </a:p>
          <a:p>
            <a:pPr>
              <a:lnSpc>
                <a:spcPts val="550"/>
              </a:lnSpc>
              <a:spcBef>
                <a:spcPts val="25"/>
              </a:spcBef>
            </a:pPr>
            <a:endParaRPr sz="550"/>
          </a:p>
          <a:p>
            <a:pPr marL="355600" indent="-343535">
              <a:lnSpc>
                <a:spcPct val="100000"/>
              </a:lnSpc>
              <a:buClr>
                <a:srgbClr val="3399FF"/>
              </a:buClr>
              <a:buFont typeface="Arial"/>
              <a:buChar char="•"/>
              <a:tabLst>
                <a:tab pos="355600" algn="l"/>
              </a:tabLst>
            </a:pPr>
            <a:r>
              <a:rPr sz="2400" spc="-5" dirty="0">
                <a:solidFill>
                  <a:srgbClr val="3399FF"/>
                </a:solidFill>
                <a:latin typeface="Arial"/>
                <a:cs typeface="Arial"/>
              </a:rPr>
              <a:t>PD</a:t>
            </a:r>
            <a:r>
              <a:rPr sz="2400" spc="-10" dirty="0">
                <a:solidFill>
                  <a:srgbClr val="3399FF"/>
                </a:solidFill>
                <a:latin typeface="Arial"/>
                <a:cs typeface="Arial"/>
              </a:rPr>
              <a:t>C</a:t>
            </a:r>
            <a:r>
              <a:rPr sz="2400" spc="0" dirty="0">
                <a:latin typeface="Arial"/>
                <a:cs typeface="Arial"/>
              </a:rPr>
              <a:t>:</a:t>
            </a:r>
            <a:r>
              <a:rPr sz="2400" spc="5" dirty="0">
                <a:latin typeface="Arial"/>
                <a:cs typeface="Arial"/>
              </a:rPr>
              <a:t> </a:t>
            </a:r>
            <a:r>
              <a:rPr sz="2400" spc="0" dirty="0">
                <a:latin typeface="Arial"/>
                <a:cs typeface="Arial"/>
              </a:rPr>
              <a:t>Personal</a:t>
            </a:r>
            <a:r>
              <a:rPr sz="2400" spc="25" dirty="0">
                <a:latin typeface="Arial"/>
                <a:cs typeface="Arial"/>
              </a:rPr>
              <a:t> </a:t>
            </a:r>
            <a:r>
              <a:rPr sz="2400" spc="0" dirty="0">
                <a:latin typeface="Arial"/>
                <a:cs typeface="Arial"/>
              </a:rPr>
              <a:t>Di</a:t>
            </a:r>
            <a:r>
              <a:rPr sz="2400" spc="-10" dirty="0">
                <a:latin typeface="Arial"/>
                <a:cs typeface="Arial"/>
              </a:rPr>
              <a:t>g</a:t>
            </a:r>
            <a:r>
              <a:rPr sz="2400" spc="0" dirty="0">
                <a:latin typeface="Arial"/>
                <a:cs typeface="Arial"/>
              </a:rPr>
              <a:t>ital</a:t>
            </a:r>
            <a:r>
              <a:rPr sz="2400" spc="30" dirty="0">
                <a:latin typeface="Arial"/>
                <a:cs typeface="Arial"/>
              </a:rPr>
              <a:t> </a:t>
            </a:r>
            <a:r>
              <a:rPr sz="2400" spc="0" dirty="0">
                <a:latin typeface="Arial"/>
                <a:cs typeface="Arial"/>
              </a:rPr>
              <a:t>Ce</a:t>
            </a:r>
            <a:r>
              <a:rPr sz="2400" spc="-10" dirty="0">
                <a:latin typeface="Arial"/>
                <a:cs typeface="Arial"/>
              </a:rPr>
              <a:t>l</a:t>
            </a:r>
            <a:r>
              <a:rPr sz="2400" spc="0" dirty="0">
                <a:latin typeface="Arial"/>
                <a:cs typeface="Arial"/>
              </a:rPr>
              <a:t>lu</a:t>
            </a:r>
            <a:r>
              <a:rPr sz="2400" spc="-10" dirty="0">
                <a:latin typeface="Arial"/>
                <a:cs typeface="Arial"/>
              </a:rPr>
              <a:t>l</a:t>
            </a:r>
            <a:r>
              <a:rPr sz="2400" spc="0" dirty="0">
                <a:latin typeface="Arial"/>
                <a:cs typeface="Arial"/>
              </a:rPr>
              <a:t>ar</a:t>
            </a:r>
            <a:r>
              <a:rPr sz="2400" spc="40" dirty="0">
                <a:latin typeface="Arial"/>
                <a:cs typeface="Arial"/>
              </a:rPr>
              <a:t> </a:t>
            </a:r>
            <a:r>
              <a:rPr sz="2400" spc="0" dirty="0">
                <a:latin typeface="Arial"/>
                <a:cs typeface="Arial"/>
              </a:rPr>
              <a:t>was</a:t>
            </a:r>
            <a:r>
              <a:rPr sz="2400" spc="10" dirty="0">
                <a:latin typeface="Arial"/>
                <a:cs typeface="Arial"/>
              </a:rPr>
              <a:t> </a:t>
            </a:r>
            <a:r>
              <a:rPr sz="2400" spc="0" dirty="0">
                <a:latin typeface="Arial"/>
                <a:cs typeface="Arial"/>
              </a:rPr>
              <a:t>popular</a:t>
            </a:r>
            <a:r>
              <a:rPr sz="2400" spc="25" dirty="0">
                <a:latin typeface="Arial"/>
                <a:cs typeface="Arial"/>
              </a:rPr>
              <a:t> </a:t>
            </a:r>
            <a:r>
              <a:rPr sz="2400" spc="0" dirty="0">
                <a:latin typeface="Arial"/>
                <a:cs typeface="Arial"/>
              </a:rPr>
              <a:t>in Japan</a:t>
            </a:r>
            <a:endParaRPr sz="2400">
              <a:latin typeface="Arial"/>
              <a:cs typeface="Arial"/>
            </a:endParaRPr>
          </a:p>
          <a:p>
            <a:pPr>
              <a:lnSpc>
                <a:spcPts val="550"/>
              </a:lnSpc>
              <a:spcBef>
                <a:spcPts val="26"/>
              </a:spcBef>
              <a:buClr>
                <a:srgbClr val="3399FF"/>
              </a:buClr>
              <a:buFont typeface="Arial"/>
              <a:buChar char="•"/>
            </a:pPr>
            <a:endParaRPr sz="550"/>
          </a:p>
          <a:p>
            <a:pPr marL="355600" marR="12700" indent="-343535">
              <a:lnSpc>
                <a:spcPct val="100000"/>
              </a:lnSpc>
              <a:buClr>
                <a:srgbClr val="3399FF"/>
              </a:buClr>
              <a:buFont typeface="Arial"/>
              <a:buChar char="•"/>
              <a:tabLst>
                <a:tab pos="355600" algn="l"/>
              </a:tabLst>
            </a:pPr>
            <a:r>
              <a:rPr sz="2400" spc="-5" dirty="0">
                <a:solidFill>
                  <a:srgbClr val="3399FF"/>
                </a:solidFill>
                <a:latin typeface="Arial"/>
                <a:cs typeface="Arial"/>
              </a:rPr>
              <a:t>U</a:t>
            </a:r>
            <a:r>
              <a:rPr sz="2400" spc="-10" dirty="0">
                <a:solidFill>
                  <a:srgbClr val="3399FF"/>
                </a:solidFill>
                <a:latin typeface="Arial"/>
                <a:cs typeface="Arial"/>
              </a:rPr>
              <a:t>S</a:t>
            </a:r>
            <a:r>
              <a:rPr sz="2400" spc="0" dirty="0">
                <a:solidFill>
                  <a:srgbClr val="3399FF"/>
                </a:solidFill>
                <a:latin typeface="Arial"/>
                <a:cs typeface="Arial"/>
              </a:rPr>
              <a:t>-TDMA</a:t>
            </a:r>
            <a:r>
              <a:rPr sz="2400" spc="10" dirty="0">
                <a:solidFill>
                  <a:srgbClr val="3399FF"/>
                </a:solidFill>
                <a:latin typeface="Arial"/>
                <a:cs typeface="Arial"/>
              </a:rPr>
              <a:t> </a:t>
            </a:r>
            <a:r>
              <a:rPr sz="2400" spc="0" dirty="0">
                <a:latin typeface="Arial"/>
                <a:cs typeface="Arial"/>
              </a:rPr>
              <a:t>was popular</a:t>
            </a:r>
            <a:r>
              <a:rPr sz="2400" spc="30" dirty="0">
                <a:latin typeface="Arial"/>
                <a:cs typeface="Arial"/>
              </a:rPr>
              <a:t> </a:t>
            </a:r>
            <a:r>
              <a:rPr sz="2400" spc="0" dirty="0">
                <a:latin typeface="Arial"/>
                <a:cs typeface="Arial"/>
              </a:rPr>
              <a:t>in</a:t>
            </a:r>
            <a:r>
              <a:rPr sz="2400" spc="5" dirty="0">
                <a:latin typeface="Arial"/>
                <a:cs typeface="Arial"/>
              </a:rPr>
              <a:t> </a:t>
            </a:r>
            <a:r>
              <a:rPr sz="2400" spc="0" dirty="0">
                <a:latin typeface="Arial"/>
                <a:cs typeface="Arial"/>
              </a:rPr>
              <a:t>US, ca</a:t>
            </a:r>
            <a:r>
              <a:rPr sz="2400" spc="-10" dirty="0">
                <a:latin typeface="Arial"/>
                <a:cs typeface="Arial"/>
              </a:rPr>
              <a:t>l</a:t>
            </a:r>
            <a:r>
              <a:rPr sz="2400" spc="0" dirty="0">
                <a:latin typeface="Arial"/>
                <a:cs typeface="Arial"/>
              </a:rPr>
              <a:t>led</a:t>
            </a:r>
            <a:r>
              <a:rPr sz="2400" spc="20" dirty="0">
                <a:latin typeface="Arial"/>
                <a:cs typeface="Arial"/>
              </a:rPr>
              <a:t> </a:t>
            </a:r>
            <a:r>
              <a:rPr sz="2400" spc="0" dirty="0">
                <a:latin typeface="Arial"/>
                <a:cs typeface="Arial"/>
              </a:rPr>
              <a:t>as </a:t>
            </a:r>
            <a:r>
              <a:rPr sz="2400" spc="-35" dirty="0">
                <a:latin typeface="Arial"/>
                <a:cs typeface="Arial"/>
              </a:rPr>
              <a:t>D</a:t>
            </a:r>
            <a:r>
              <a:rPr sz="2400" spc="0" dirty="0">
                <a:latin typeface="Arial"/>
                <a:cs typeface="Arial"/>
              </a:rPr>
              <a:t>-AMPS and was backward</a:t>
            </a:r>
            <a:r>
              <a:rPr sz="2400" spc="30"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patible</a:t>
            </a:r>
            <a:r>
              <a:rPr sz="2400" spc="20" dirty="0">
                <a:latin typeface="Arial"/>
                <a:cs typeface="Arial"/>
              </a:rPr>
              <a:t> </a:t>
            </a:r>
            <a:r>
              <a:rPr sz="2400" spc="0" dirty="0">
                <a:latin typeface="Arial"/>
                <a:cs typeface="Arial"/>
              </a:rPr>
              <a:t>with 1G</a:t>
            </a:r>
            <a:r>
              <a:rPr sz="2400" spc="5" dirty="0">
                <a:latin typeface="Arial"/>
                <a:cs typeface="Arial"/>
              </a:rPr>
              <a:t> </a:t>
            </a:r>
            <a:r>
              <a:rPr sz="2400" spc="0" dirty="0">
                <a:latin typeface="Arial"/>
                <a:cs typeface="Arial"/>
              </a:rPr>
              <a:t>system</a:t>
            </a:r>
            <a:r>
              <a:rPr sz="2400" spc="5" dirty="0">
                <a:latin typeface="Arial"/>
                <a:cs typeface="Arial"/>
              </a:rPr>
              <a:t> </a:t>
            </a:r>
            <a:r>
              <a:rPr sz="2400" spc="-10" dirty="0">
                <a:latin typeface="Arial"/>
                <a:cs typeface="Arial"/>
              </a:rPr>
              <a:t>A</a:t>
            </a:r>
            <a:r>
              <a:rPr sz="2400" spc="0" dirty="0">
                <a:latin typeface="Arial"/>
                <a:cs typeface="Arial"/>
              </a:rPr>
              <a:t>MPS</a:t>
            </a:r>
            <a:endParaRPr sz="2400">
              <a:latin typeface="Arial"/>
              <a:cs typeface="Arial"/>
            </a:endParaRPr>
          </a:p>
        </p:txBody>
      </p:sp>
      <p:sp>
        <p:nvSpPr>
          <p:cNvPr id="7" name="Footer Placeholder 6">
            <a:extLst>
              <a:ext uri="{FF2B5EF4-FFF2-40B4-BE49-F238E27FC236}">
                <a16:creationId xmlns:a16="http://schemas.microsoft.com/office/drawing/2014/main" id="{404B9499-3C9A-4DD6-827C-2C68E819CA7D}"/>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20223E91-073A-4336-8642-2591A27717FE}"/>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4</a:t>
            </a:fld>
            <a:endParaRPr lang="en-US" sz="14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C3C2-115D-495D-8659-0288DF56E4C6}"/>
              </a:ext>
            </a:extLst>
          </p:cNvPr>
          <p:cNvSpPr>
            <a:spLocks noGrp="1"/>
          </p:cNvSpPr>
          <p:nvPr>
            <p:ph type="title"/>
          </p:nvPr>
        </p:nvSpPr>
        <p:spPr>
          <a:xfrm>
            <a:off x="914400" y="228600"/>
            <a:ext cx="5921501" cy="543924"/>
          </a:xfrm>
        </p:spPr>
        <p:txBody>
          <a:bodyPr/>
          <a:lstStyle/>
          <a:p>
            <a:r>
              <a:rPr lang="en-US" dirty="0"/>
              <a:t>5G features</a:t>
            </a:r>
          </a:p>
        </p:txBody>
      </p:sp>
      <p:sp>
        <p:nvSpPr>
          <p:cNvPr id="3" name="Text Placeholder 2">
            <a:extLst>
              <a:ext uri="{FF2B5EF4-FFF2-40B4-BE49-F238E27FC236}">
                <a16:creationId xmlns:a16="http://schemas.microsoft.com/office/drawing/2014/main" id="{611EBF9A-94FC-45EF-A882-F39DE615B266}"/>
              </a:ext>
            </a:extLst>
          </p:cNvPr>
          <p:cNvSpPr>
            <a:spLocks noGrp="1"/>
          </p:cNvSpPr>
          <p:nvPr>
            <p:ph type="body" idx="1"/>
          </p:nvPr>
        </p:nvSpPr>
        <p:spPr>
          <a:xfrm>
            <a:off x="152400" y="1066800"/>
            <a:ext cx="8991600" cy="5562600"/>
          </a:xfrm>
        </p:spPr>
        <p:txBody>
          <a:bodyPr/>
          <a:lstStyle/>
          <a:p>
            <a:pPr marL="0" indent="0" algn="l">
              <a:buNone/>
            </a:pPr>
            <a:r>
              <a:rPr lang="en-US" sz="2000" b="0" i="0" u="none" strike="noStrike" baseline="0" dirty="0"/>
              <a:t>The consensus of features in 5G that should be understood and have a good prospect of being in the final release are:</a:t>
            </a:r>
          </a:p>
          <a:p>
            <a:pPr marL="0" indent="0" algn="l">
              <a:buNone/>
            </a:pPr>
            <a:r>
              <a:rPr lang="en-US" sz="2000" b="0" i="0" u="none" strike="noStrike" baseline="0" dirty="0"/>
              <a:t>1. </a:t>
            </a:r>
            <a:r>
              <a:rPr lang="en-US" sz="2000" b="1" i="0" u="none" strike="noStrike" baseline="0" dirty="0"/>
              <a:t>Enhanced Mobile Broadband (</a:t>
            </a:r>
            <a:r>
              <a:rPr lang="en-US" sz="2000" b="1" i="0" u="none" strike="noStrike" baseline="0" dirty="0" err="1"/>
              <a:t>eMBB</a:t>
            </a:r>
            <a:r>
              <a:rPr lang="en-US" sz="2000" b="1" i="0" u="none" strike="noStrike" baseline="0" dirty="0"/>
              <a:t>):</a:t>
            </a:r>
          </a:p>
          <a:p>
            <a:pPr marL="0" indent="0" algn="l">
              <a:buNone/>
            </a:pPr>
            <a:r>
              <a:rPr lang="en-US" sz="2000" b="0" i="0" u="none" strike="noStrike" baseline="0" dirty="0"/>
              <a:t>	1 to 10 </a:t>
            </a:r>
            <a:r>
              <a:rPr lang="en-US" sz="2000" b="0" i="0" u="none" strike="noStrike" baseline="0" dirty="0" err="1"/>
              <a:t>GBps</a:t>
            </a:r>
            <a:r>
              <a:rPr lang="en-US" sz="2000" b="0" i="0" u="none" strike="noStrike" baseline="0" dirty="0"/>
              <a:t> connections to UEs/endpoints in the field (not theoretical)</a:t>
            </a:r>
          </a:p>
          <a:p>
            <a:pPr marL="0" indent="0" algn="l">
              <a:buNone/>
            </a:pPr>
            <a:r>
              <a:rPr lang="en-US" sz="2000" b="0" i="0" u="none" strike="noStrike" baseline="0" dirty="0"/>
              <a:t>	100% coverage across the globe (or perception of)</a:t>
            </a:r>
          </a:p>
          <a:p>
            <a:pPr marL="0" indent="0" algn="l">
              <a:buNone/>
            </a:pPr>
            <a:r>
              <a:rPr lang="en-US" sz="2000" b="0" i="0" u="none" strike="noStrike" baseline="0" dirty="0"/>
              <a:t>	10 to 100x the number of connected devices over 4G-LTE</a:t>
            </a:r>
          </a:p>
          <a:p>
            <a:pPr marL="0" indent="0" algn="l">
              <a:buNone/>
            </a:pPr>
            <a:r>
              <a:rPr lang="en-US" sz="2000" b="0" i="0" u="none" strike="noStrike" baseline="0" dirty="0"/>
              <a:t>	Connectivity at a speed of 500 km/h</a:t>
            </a:r>
          </a:p>
          <a:p>
            <a:pPr marL="0" indent="0" algn="l">
              <a:buNone/>
            </a:pPr>
            <a:r>
              <a:rPr lang="en-US" sz="2000" b="0" i="0" u="none" strike="noStrike" baseline="0" dirty="0"/>
              <a:t>2. </a:t>
            </a:r>
            <a:r>
              <a:rPr lang="en-US" sz="2000" b="1" i="0" u="none" strike="noStrike" baseline="0" dirty="0"/>
              <a:t>Ultra-Reliable and Low-Latency Communications (URLLC):</a:t>
            </a:r>
          </a:p>
          <a:p>
            <a:pPr marL="0" indent="0" algn="l">
              <a:buNone/>
            </a:pPr>
            <a:r>
              <a:rPr lang="en-US" sz="2000" b="0" i="0" u="none" strike="noStrike" baseline="0" dirty="0"/>
              <a:t>	Sub &lt; 1 </a:t>
            </a:r>
            <a:r>
              <a:rPr lang="en-US" sz="2000" b="0" i="0" u="none" strike="noStrike" baseline="0" dirty="0" err="1"/>
              <a:t>ms</a:t>
            </a:r>
            <a:r>
              <a:rPr lang="en-US" sz="2000" b="0" i="0" u="none" strike="noStrike" baseline="0" dirty="0"/>
              <a:t> end-to-end round-trip latency</a:t>
            </a:r>
          </a:p>
          <a:p>
            <a:pPr marL="0" indent="0" algn="l">
              <a:buNone/>
            </a:pPr>
            <a:r>
              <a:rPr lang="en-US" sz="2000" b="0" i="0" u="none" strike="noStrike" baseline="0" dirty="0"/>
              <a:t>	99.999% availability (or perception of)</a:t>
            </a:r>
          </a:p>
          <a:p>
            <a:pPr marL="0" indent="0" algn="l">
              <a:buNone/>
            </a:pPr>
            <a:r>
              <a:rPr lang="fr-FR" sz="2000" b="0" i="0" u="none" strike="noStrike" baseline="0" dirty="0"/>
              <a:t>3. </a:t>
            </a:r>
            <a:r>
              <a:rPr lang="fr-FR" sz="2000" b="1" i="0" u="none" strike="noStrike" baseline="0" dirty="0"/>
              <a:t>Massive Machine Type Communications (</a:t>
            </a:r>
            <a:r>
              <a:rPr lang="fr-FR" sz="2000" b="1" i="0" u="none" strike="noStrike" baseline="0" dirty="0" err="1"/>
              <a:t>mMTC</a:t>
            </a:r>
            <a:r>
              <a:rPr lang="fr-FR" sz="2000" b="1" i="0" u="none" strike="noStrike" baseline="0" dirty="0"/>
              <a:t>):</a:t>
            </a:r>
          </a:p>
          <a:p>
            <a:pPr marL="0" indent="0" algn="l">
              <a:buNone/>
            </a:pPr>
            <a:r>
              <a:rPr lang="en-US" sz="2000" b="0" i="0" u="none" strike="noStrike" baseline="0" dirty="0"/>
              <a:t>	1000x bandwidth per unit area; this implies roughly 1 million 	nodes in 1 km</a:t>
            </a:r>
            <a:r>
              <a:rPr lang="en-US" sz="2000" b="0" i="0" u="none" strike="noStrike" baseline="30000" dirty="0"/>
              <a:t>2</a:t>
            </a:r>
            <a:endParaRPr lang="en-US" sz="2000" b="0" i="0" u="none" strike="noStrike" baseline="0" dirty="0"/>
          </a:p>
          <a:p>
            <a:pPr marL="0" indent="0" algn="l">
              <a:buNone/>
            </a:pPr>
            <a:r>
              <a:rPr lang="en-US" sz="2000" b="0" i="0" u="none" strike="noStrike" baseline="0" dirty="0"/>
              <a:t>	Up to a 10 year battery life on endpoint IoT nodes</a:t>
            </a:r>
          </a:p>
          <a:p>
            <a:pPr marL="0" indent="0" algn="l">
              <a:buNone/>
            </a:pPr>
            <a:r>
              <a:rPr lang="en-US" sz="2000" b="0" i="0" u="none" strike="noStrike" baseline="0" dirty="0"/>
              <a:t>	90% reduction in network energy usage:</a:t>
            </a:r>
            <a:endParaRPr lang="en-US" sz="3200" dirty="0"/>
          </a:p>
        </p:txBody>
      </p:sp>
      <p:sp>
        <p:nvSpPr>
          <p:cNvPr id="6" name="Footer Placeholder 5">
            <a:extLst>
              <a:ext uri="{FF2B5EF4-FFF2-40B4-BE49-F238E27FC236}">
                <a16:creationId xmlns:a16="http://schemas.microsoft.com/office/drawing/2014/main" id="{842FA5C6-1B2D-47FC-9F22-1665A01F8DFA}"/>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CA69C24A-B10A-450B-B613-9EF7CA3C78F6}"/>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40</a:t>
            </a:fld>
            <a:endParaRPr lang="en-US" sz="1400">
              <a:latin typeface="Times New Roman"/>
              <a:cs typeface="Times New Roman"/>
            </a:endParaRPr>
          </a:p>
        </p:txBody>
      </p:sp>
    </p:spTree>
    <p:extLst>
      <p:ext uri="{BB962C8B-B14F-4D97-AF65-F5344CB8AC3E}">
        <p14:creationId xmlns:p14="http://schemas.microsoft.com/office/powerpoint/2010/main" val="3340339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D43F-2F86-4C44-B349-429E9DC804D6}"/>
              </a:ext>
            </a:extLst>
          </p:cNvPr>
          <p:cNvSpPr>
            <a:spLocks noGrp="1"/>
          </p:cNvSpPr>
          <p:nvPr>
            <p:ph type="title"/>
          </p:nvPr>
        </p:nvSpPr>
        <p:spPr>
          <a:xfrm>
            <a:off x="228600" y="166684"/>
            <a:ext cx="5921501" cy="543924"/>
          </a:xfrm>
        </p:spPr>
        <p:txBody>
          <a:bodyPr/>
          <a:lstStyle/>
          <a:p>
            <a:r>
              <a:rPr lang="en-US" dirty="0"/>
              <a:t>5G Topologies</a:t>
            </a:r>
          </a:p>
        </p:txBody>
      </p:sp>
      <p:pic>
        <p:nvPicPr>
          <p:cNvPr id="5" name="Picture 4">
            <a:extLst>
              <a:ext uri="{FF2B5EF4-FFF2-40B4-BE49-F238E27FC236}">
                <a16:creationId xmlns:a16="http://schemas.microsoft.com/office/drawing/2014/main" id="{D9B648D4-8392-4D46-AD5A-E779716EE1EF}"/>
              </a:ext>
            </a:extLst>
          </p:cNvPr>
          <p:cNvPicPr>
            <a:picLocks noChangeAspect="1"/>
          </p:cNvPicPr>
          <p:nvPr/>
        </p:nvPicPr>
        <p:blipFill>
          <a:blip r:embed="rId2"/>
          <a:stretch>
            <a:fillRect/>
          </a:stretch>
        </p:blipFill>
        <p:spPr>
          <a:xfrm>
            <a:off x="0" y="674165"/>
            <a:ext cx="9144000" cy="4469216"/>
          </a:xfrm>
          <a:prstGeom prst="rect">
            <a:avLst/>
          </a:prstGeom>
        </p:spPr>
      </p:pic>
      <p:sp>
        <p:nvSpPr>
          <p:cNvPr id="6" name="TextBox 5">
            <a:extLst>
              <a:ext uri="{FF2B5EF4-FFF2-40B4-BE49-F238E27FC236}">
                <a16:creationId xmlns:a16="http://schemas.microsoft.com/office/drawing/2014/main" id="{830E054C-AA1F-449A-94D8-DBF342F38519}"/>
              </a:ext>
            </a:extLst>
          </p:cNvPr>
          <p:cNvSpPr txBox="1"/>
          <p:nvPr/>
        </p:nvSpPr>
        <p:spPr>
          <a:xfrm>
            <a:off x="76200" y="5287538"/>
            <a:ext cx="9067800" cy="1323439"/>
          </a:xfrm>
          <a:prstGeom prst="rect">
            <a:avLst/>
          </a:prstGeom>
          <a:noFill/>
        </p:spPr>
        <p:txBody>
          <a:bodyPr wrap="square" rtlCol="0">
            <a:spAutoFit/>
          </a:bodyPr>
          <a:lstStyle/>
          <a:p>
            <a:pPr algn="l"/>
            <a:r>
              <a:rPr lang="en-US" sz="1600" b="0" i="0" u="none" strike="noStrike" baseline="0" dirty="0"/>
              <a:t>From left to right: 1 million node density through small cells and macrocell deployment. Indoor and home use of 60 Ghz with macrocell at 4 Ghz backhaul. Dual connectivity example with split control and data planes using two radios for user data and 4 GHz microcells for the control plane. Device to device connectivity. Massive MIMO with beamforming from a single </a:t>
            </a:r>
            <a:r>
              <a:rPr lang="en-US" sz="1600" b="0" i="0" u="none" strike="noStrike" baseline="0" dirty="0" err="1"/>
              <a:t>mmWave</a:t>
            </a:r>
            <a:r>
              <a:rPr lang="en-US" sz="1600" b="0" i="0" u="none" strike="noStrike" baseline="0" dirty="0"/>
              <a:t> antenna. Density increase with a mix of small cells in </a:t>
            </a:r>
            <a:r>
              <a:rPr lang="en-US" sz="1600" b="0" i="0" u="none" strike="noStrike" baseline="0" dirty="0" err="1"/>
              <a:t>mmWave</a:t>
            </a:r>
            <a:r>
              <a:rPr lang="en-US" sz="1600" b="0" i="0" u="none" strike="noStrike" baseline="0" dirty="0"/>
              <a:t> for blanket coverage of user data.</a:t>
            </a:r>
            <a:endParaRPr lang="en-US" sz="1600" dirty="0"/>
          </a:p>
        </p:txBody>
      </p:sp>
      <p:sp>
        <p:nvSpPr>
          <p:cNvPr id="7" name="Footer Placeholder 6">
            <a:extLst>
              <a:ext uri="{FF2B5EF4-FFF2-40B4-BE49-F238E27FC236}">
                <a16:creationId xmlns:a16="http://schemas.microsoft.com/office/drawing/2014/main" id="{891E3022-C2B0-43C0-8F92-27564075C84E}"/>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4C8BB5E1-7423-429E-989B-3E9AB9497383}"/>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41</a:t>
            </a:fld>
            <a:endParaRPr lang="en-US" sz="1400">
              <a:latin typeface="Times New Roman"/>
              <a:cs typeface="Times New Roman"/>
            </a:endParaRPr>
          </a:p>
        </p:txBody>
      </p:sp>
    </p:spTree>
    <p:extLst>
      <p:ext uri="{BB962C8B-B14F-4D97-AF65-F5344CB8AC3E}">
        <p14:creationId xmlns:p14="http://schemas.microsoft.com/office/powerpoint/2010/main" val="3145168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3772-F2D7-4357-AA1E-8C2F53C0A8CF}"/>
              </a:ext>
            </a:extLst>
          </p:cNvPr>
          <p:cNvSpPr>
            <a:spLocks noGrp="1"/>
          </p:cNvSpPr>
          <p:nvPr>
            <p:ph type="title"/>
          </p:nvPr>
        </p:nvSpPr>
        <p:spPr>
          <a:xfrm>
            <a:off x="228600" y="228600"/>
            <a:ext cx="5921501" cy="543924"/>
          </a:xfrm>
        </p:spPr>
        <p:txBody>
          <a:bodyPr/>
          <a:lstStyle/>
          <a:p>
            <a:r>
              <a:rPr lang="en-US" dirty="0"/>
              <a:t>5G Frequencies</a:t>
            </a:r>
          </a:p>
        </p:txBody>
      </p:sp>
      <p:sp>
        <p:nvSpPr>
          <p:cNvPr id="3" name="Text Placeholder 2">
            <a:extLst>
              <a:ext uri="{FF2B5EF4-FFF2-40B4-BE49-F238E27FC236}">
                <a16:creationId xmlns:a16="http://schemas.microsoft.com/office/drawing/2014/main" id="{99498434-459F-4D61-B071-A7438240A0E9}"/>
              </a:ext>
            </a:extLst>
          </p:cNvPr>
          <p:cNvSpPr>
            <a:spLocks noGrp="1"/>
          </p:cNvSpPr>
          <p:nvPr>
            <p:ph type="body" idx="1"/>
          </p:nvPr>
        </p:nvSpPr>
        <p:spPr>
          <a:xfrm>
            <a:off x="228600" y="914400"/>
            <a:ext cx="8686800" cy="4386941"/>
          </a:xfrm>
        </p:spPr>
        <p:txBody>
          <a:bodyPr/>
          <a:lstStyle/>
          <a:p>
            <a:pPr algn="l"/>
            <a:r>
              <a:rPr lang="en-US" sz="2000" b="0" i="0" u="none" strike="noStrike" baseline="0" dirty="0"/>
              <a:t>Current 4G-LTE systems mainly use frequencies below the 3 GHz range. </a:t>
            </a:r>
          </a:p>
          <a:p>
            <a:pPr algn="l"/>
            <a:r>
              <a:rPr lang="en-US" sz="2000" b="0" i="0" u="none" strike="noStrike" baseline="0" dirty="0"/>
              <a:t>5G will radically change the spectrum usage. 5G may use a multitude of frequencies. </a:t>
            </a:r>
          </a:p>
          <a:p>
            <a:pPr algn="l"/>
            <a:r>
              <a:rPr lang="en-US" sz="2000" b="0" i="0" u="none" strike="noStrike" baseline="0" dirty="0"/>
              <a:t>Under strong consideration is the use of </a:t>
            </a:r>
            <a:r>
              <a:rPr lang="en-US" sz="2000" b="1" i="0" u="none" strike="noStrike" baseline="0" dirty="0"/>
              <a:t>millimeter waves </a:t>
            </a:r>
            <a:r>
              <a:rPr lang="en-US" sz="2000" b="0" i="0" u="none" strike="noStrike" baseline="0" dirty="0"/>
              <a:t>(</a:t>
            </a:r>
            <a:r>
              <a:rPr lang="en-US" sz="2000" b="1" i="0" u="none" strike="noStrike" baseline="0" dirty="0" err="1"/>
              <a:t>mmWave</a:t>
            </a:r>
            <a:r>
              <a:rPr lang="en-US" sz="2000" b="0" i="0" u="none" strike="noStrike" baseline="0" dirty="0"/>
              <a:t>) in the unlicensed 24 to 100 GHz range. </a:t>
            </a:r>
          </a:p>
          <a:p>
            <a:pPr algn="l"/>
            <a:r>
              <a:rPr lang="en-US" sz="2000" b="0" i="0" u="none" strike="noStrike" baseline="0" dirty="0"/>
              <a:t>These frequencies directly address Shannon's Law by increasing the bandwidth </a:t>
            </a:r>
            <a:r>
              <a:rPr lang="en-US" sz="2000" b="0" i="1" u="none" strike="noStrike" baseline="0" dirty="0"/>
              <a:t>B </a:t>
            </a:r>
            <a:r>
              <a:rPr lang="en-US" sz="2000" b="0" i="0" u="none" strike="noStrike" baseline="0" dirty="0"/>
              <a:t>of the law with extremely wide channels. Since the </a:t>
            </a:r>
            <a:r>
              <a:rPr lang="en-US" sz="2000" b="0" i="0" u="none" strike="noStrike" baseline="0" dirty="0" err="1"/>
              <a:t>mmWave</a:t>
            </a:r>
            <a:r>
              <a:rPr lang="en-US" sz="2000" b="0" i="0" u="none" strike="noStrike" baseline="0" dirty="0"/>
              <a:t> space is not saturated or sliced up by various regulatory bodies, channels as wide as 100 MHz in the 30 GHz to 60 GHz frequencies are possible. </a:t>
            </a:r>
          </a:p>
          <a:p>
            <a:pPr algn="l"/>
            <a:r>
              <a:rPr lang="en-US" sz="2000" b="0" i="0" u="none" strike="noStrike" baseline="0" dirty="0"/>
              <a:t>This will provide the technology to support multi-gigabit per second speeds.</a:t>
            </a:r>
          </a:p>
          <a:p>
            <a:pPr algn="l"/>
            <a:r>
              <a:rPr lang="en-US" sz="2000" b="0" i="0" u="none" strike="noStrike" baseline="0" dirty="0"/>
              <a:t>The principal issues with </a:t>
            </a:r>
            <a:r>
              <a:rPr lang="en-US" sz="2000" b="0" i="0" u="none" strike="noStrike" baseline="0" dirty="0" err="1"/>
              <a:t>mmWave</a:t>
            </a:r>
            <a:r>
              <a:rPr lang="en-US" sz="2000" b="0" i="0" u="none" strike="noStrike" baseline="0" dirty="0"/>
              <a:t> technology are free space path loss, attenuation, and penetration.</a:t>
            </a:r>
          </a:p>
          <a:p>
            <a:pPr algn="l"/>
            <a:r>
              <a:rPr lang="en-US" sz="2000" b="0" i="0" u="none" strike="noStrike" baseline="0" dirty="0"/>
              <a:t>Free path loss is significant only if the antenna gain is independent of frequency. If we keep the antenna area constant, it is possible to mitigate the effects of path loss.</a:t>
            </a:r>
          </a:p>
          <a:p>
            <a:pPr algn="l"/>
            <a:r>
              <a:rPr lang="en-US" sz="2000" b="0" i="0" u="none" strike="noStrike" baseline="0" dirty="0"/>
              <a:t>This requires </a:t>
            </a:r>
            <a:r>
              <a:rPr lang="en-US" sz="2000" b="1" i="0" u="none" strike="noStrike" baseline="0" dirty="0"/>
              <a:t>Massive-MIMO </a:t>
            </a:r>
            <a:r>
              <a:rPr lang="en-US" sz="2000" b="0" i="0" u="none" strike="noStrike" baseline="0" dirty="0"/>
              <a:t>(</a:t>
            </a:r>
            <a:r>
              <a:rPr lang="en-US" sz="2000" b="1" i="0" u="none" strike="noStrike" baseline="0" dirty="0"/>
              <a:t>M-MIMO</a:t>
            </a:r>
            <a:r>
              <a:rPr lang="en-US" sz="2000" b="0" i="0" u="none" strike="noStrike" baseline="0" dirty="0"/>
              <a:t>) technology. M-MIMO will incorporate macrocell towers with 256 to 1024 antennas. Beamforming at the macrocell will be used as well.</a:t>
            </a:r>
            <a:endParaRPr lang="en-US" sz="3200" dirty="0"/>
          </a:p>
        </p:txBody>
      </p:sp>
      <p:sp>
        <p:nvSpPr>
          <p:cNvPr id="6" name="Footer Placeholder 5">
            <a:extLst>
              <a:ext uri="{FF2B5EF4-FFF2-40B4-BE49-F238E27FC236}">
                <a16:creationId xmlns:a16="http://schemas.microsoft.com/office/drawing/2014/main" id="{1077F4F6-4C18-4057-9A9A-2A77BECD8D90}"/>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B5A8A73F-28EE-43C3-AB25-57D9F7EDF43A}"/>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42</a:t>
            </a:fld>
            <a:endParaRPr lang="en-US" sz="1400">
              <a:latin typeface="Times New Roman"/>
              <a:cs typeface="Times New Roman"/>
            </a:endParaRPr>
          </a:p>
        </p:txBody>
      </p:sp>
    </p:spTree>
    <p:extLst>
      <p:ext uri="{BB962C8B-B14F-4D97-AF65-F5344CB8AC3E}">
        <p14:creationId xmlns:p14="http://schemas.microsoft.com/office/powerpoint/2010/main" val="4131547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7621-9856-471E-B55F-0903E9FC430E}"/>
              </a:ext>
            </a:extLst>
          </p:cNvPr>
          <p:cNvSpPr>
            <a:spLocks noGrp="1"/>
          </p:cNvSpPr>
          <p:nvPr>
            <p:ph type="title"/>
          </p:nvPr>
        </p:nvSpPr>
        <p:spPr>
          <a:xfrm>
            <a:off x="609600" y="325157"/>
            <a:ext cx="5921501" cy="543924"/>
          </a:xfrm>
        </p:spPr>
        <p:txBody>
          <a:bodyPr/>
          <a:lstStyle/>
          <a:p>
            <a:r>
              <a:rPr lang="en-US" dirty="0"/>
              <a:t>5G New Waveforms</a:t>
            </a:r>
          </a:p>
        </p:txBody>
      </p:sp>
      <p:sp>
        <p:nvSpPr>
          <p:cNvPr id="3" name="Text Placeholder 2">
            <a:extLst>
              <a:ext uri="{FF2B5EF4-FFF2-40B4-BE49-F238E27FC236}">
                <a16:creationId xmlns:a16="http://schemas.microsoft.com/office/drawing/2014/main" id="{B66AFED3-B542-4954-95B4-E39870320C67}"/>
              </a:ext>
            </a:extLst>
          </p:cNvPr>
          <p:cNvSpPr>
            <a:spLocks noGrp="1"/>
          </p:cNvSpPr>
          <p:nvPr>
            <p:ph type="body" idx="1"/>
          </p:nvPr>
        </p:nvSpPr>
        <p:spPr>
          <a:xfrm>
            <a:off x="381000" y="1601978"/>
            <a:ext cx="8305800" cy="4386941"/>
          </a:xfrm>
        </p:spPr>
        <p:txBody>
          <a:bodyPr/>
          <a:lstStyle/>
          <a:p>
            <a:pPr marL="0" indent="0" algn="l">
              <a:buNone/>
            </a:pPr>
            <a:r>
              <a:rPr lang="en-US" sz="2000" b="0" i="0" u="none" strike="noStrike" baseline="0" dirty="0">
                <a:latin typeface="PalatinoLinotype-Roman"/>
              </a:rPr>
              <a:t>4G-LTE uses OFDM, which works well for large data transmissions. However, for IoT the packets are much smaller. The overhead for OFDM also impacts latency in very dense IoT deployments. </a:t>
            </a:r>
          </a:p>
          <a:p>
            <a:pPr marL="0" indent="0" algn="l">
              <a:buNone/>
            </a:pPr>
            <a:r>
              <a:rPr lang="en-US" sz="2000" b="0" i="0" u="none" strike="noStrike" baseline="0" dirty="0">
                <a:latin typeface="PalatinoLinotype-Roman"/>
              </a:rPr>
              <a:t>Hence, new waveforms are being architected for consideration:</a:t>
            </a:r>
          </a:p>
          <a:p>
            <a:pPr algn="l"/>
            <a:r>
              <a:rPr lang="en-US" sz="2000" b="1" i="0" u="none" strike="noStrike" baseline="0" dirty="0">
                <a:latin typeface="PalatinoLinotype-Bold"/>
              </a:rPr>
              <a:t>Non-orthogonal Multiple Access (NOMA)</a:t>
            </a:r>
            <a:r>
              <a:rPr lang="en-US" sz="2000" b="0" i="0" u="none" strike="noStrike" baseline="0" dirty="0">
                <a:latin typeface="PalatinoLinotype-Roman"/>
              </a:rPr>
              <a:t>: Allows multiple users to share a wireless medium.</a:t>
            </a:r>
          </a:p>
          <a:p>
            <a:pPr algn="l"/>
            <a:r>
              <a:rPr lang="en-US" sz="2000" b="1" i="0" u="none" strike="noStrike" baseline="0" dirty="0">
                <a:latin typeface="PalatinoLinotype-Bold"/>
              </a:rPr>
              <a:t>Filter Bank Multi-Carrier (FBMC)</a:t>
            </a:r>
            <a:r>
              <a:rPr lang="en-US" sz="2000" b="0" i="0" u="none" strike="noStrike" baseline="0" dirty="0">
                <a:latin typeface="PalatinoLinotype-Roman"/>
              </a:rPr>
              <a:t>: Controls the shape of subcarrier signals to remove side-lobes through DSPs.</a:t>
            </a:r>
          </a:p>
          <a:p>
            <a:pPr algn="l"/>
            <a:r>
              <a:rPr lang="en-US" sz="2000" b="1" i="0" u="none" strike="noStrike" baseline="0" dirty="0">
                <a:latin typeface="PalatinoLinotype-Bold"/>
              </a:rPr>
              <a:t>Sparse Coded Multiple Access (SCMA)</a:t>
            </a:r>
            <a:r>
              <a:rPr lang="en-US" sz="2000" b="0" i="0" u="none" strike="noStrike" baseline="0" dirty="0">
                <a:latin typeface="PalatinoLinotype-Roman"/>
              </a:rPr>
              <a:t>: Allows data to be mapped to different code from different codebooks.</a:t>
            </a:r>
            <a:endParaRPr lang="en-US" sz="3200" dirty="0"/>
          </a:p>
        </p:txBody>
      </p:sp>
      <p:sp>
        <p:nvSpPr>
          <p:cNvPr id="6" name="Footer Placeholder 5">
            <a:extLst>
              <a:ext uri="{FF2B5EF4-FFF2-40B4-BE49-F238E27FC236}">
                <a16:creationId xmlns:a16="http://schemas.microsoft.com/office/drawing/2014/main" id="{5443514B-ABA4-45F9-A188-10900282252A}"/>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475A3518-571A-4498-A960-5E160F6844B5}"/>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43</a:t>
            </a:fld>
            <a:endParaRPr lang="en-US" sz="1400">
              <a:latin typeface="Times New Roman"/>
              <a:cs typeface="Times New Roman"/>
            </a:endParaRPr>
          </a:p>
        </p:txBody>
      </p:sp>
    </p:spTree>
    <p:extLst>
      <p:ext uri="{BB962C8B-B14F-4D97-AF65-F5344CB8AC3E}">
        <p14:creationId xmlns:p14="http://schemas.microsoft.com/office/powerpoint/2010/main" val="411301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6B90-48A2-4D97-98B0-830758A4868D}"/>
              </a:ext>
            </a:extLst>
          </p:cNvPr>
          <p:cNvSpPr>
            <a:spLocks noGrp="1"/>
          </p:cNvSpPr>
          <p:nvPr>
            <p:ph type="title"/>
          </p:nvPr>
        </p:nvSpPr>
        <p:spPr>
          <a:xfrm>
            <a:off x="228600" y="19878"/>
            <a:ext cx="5921501" cy="543924"/>
          </a:xfrm>
        </p:spPr>
        <p:txBody>
          <a:bodyPr/>
          <a:lstStyle/>
          <a:p>
            <a:r>
              <a:rPr lang="en-US" sz="3600" dirty="0">
                <a:solidFill>
                  <a:srgbClr val="116B8F"/>
                </a:solidFill>
                <a:latin typeface="Arial"/>
                <a:cs typeface="Arial"/>
              </a:rPr>
              <a:t>Summary </a:t>
            </a:r>
            <a:br>
              <a:rPr lang="en-US" dirty="0"/>
            </a:br>
            <a:endParaRPr lang="en-US" dirty="0"/>
          </a:p>
        </p:txBody>
      </p:sp>
      <p:sp>
        <p:nvSpPr>
          <p:cNvPr id="3" name="Text Placeholder 2">
            <a:extLst>
              <a:ext uri="{FF2B5EF4-FFF2-40B4-BE49-F238E27FC236}">
                <a16:creationId xmlns:a16="http://schemas.microsoft.com/office/drawing/2014/main" id="{8B556042-CC50-4992-91DA-4183D7896964}"/>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80278C26-6243-4306-9FF3-D1D083302EEE}"/>
              </a:ext>
            </a:extLst>
          </p:cNvPr>
          <p:cNvPicPr>
            <a:picLocks noChangeAspect="1"/>
          </p:cNvPicPr>
          <p:nvPr/>
        </p:nvPicPr>
        <p:blipFill>
          <a:blip r:embed="rId2"/>
          <a:stretch>
            <a:fillRect/>
          </a:stretch>
        </p:blipFill>
        <p:spPr>
          <a:xfrm>
            <a:off x="-1" y="749923"/>
            <a:ext cx="9134061" cy="6108077"/>
          </a:xfrm>
          <a:prstGeom prst="rect">
            <a:avLst/>
          </a:prstGeom>
        </p:spPr>
      </p:pic>
      <p:sp>
        <p:nvSpPr>
          <p:cNvPr id="7" name="Footer Placeholder 6">
            <a:extLst>
              <a:ext uri="{FF2B5EF4-FFF2-40B4-BE49-F238E27FC236}">
                <a16:creationId xmlns:a16="http://schemas.microsoft.com/office/drawing/2014/main" id="{1C992BB4-7692-4019-88E2-6AAF07EC1A0C}"/>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D33476B8-9BA8-4322-ADAC-0DFF5FBA2CD9}"/>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44</a:t>
            </a:fld>
            <a:endParaRPr lang="en-US" sz="1400">
              <a:latin typeface="Times New Roman"/>
              <a:cs typeface="Times New Roman"/>
            </a:endParaRPr>
          </a:p>
        </p:txBody>
      </p:sp>
    </p:spTree>
    <p:extLst>
      <p:ext uri="{BB962C8B-B14F-4D97-AF65-F5344CB8AC3E}">
        <p14:creationId xmlns:p14="http://schemas.microsoft.com/office/powerpoint/2010/main" val="4215249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424F-D7E9-44A5-A8A5-82B63C6FF543}"/>
              </a:ext>
            </a:extLst>
          </p:cNvPr>
          <p:cNvSpPr>
            <a:spLocks noGrp="1"/>
          </p:cNvSpPr>
          <p:nvPr>
            <p:ph type="title"/>
          </p:nvPr>
        </p:nvSpPr>
        <p:spPr>
          <a:xfrm>
            <a:off x="152400" y="140987"/>
            <a:ext cx="5921501" cy="543924"/>
          </a:xfrm>
        </p:spPr>
        <p:txBody>
          <a:bodyPr/>
          <a:lstStyle/>
          <a:p>
            <a:r>
              <a:rPr lang="en-US" sz="3600" dirty="0">
                <a:solidFill>
                  <a:srgbClr val="116B8F"/>
                </a:solidFill>
                <a:latin typeface="Arial"/>
                <a:cs typeface="Arial"/>
              </a:rPr>
              <a:t>Cont..</a:t>
            </a:r>
          </a:p>
        </p:txBody>
      </p:sp>
      <p:sp>
        <p:nvSpPr>
          <p:cNvPr id="3" name="Text Placeholder 2">
            <a:extLst>
              <a:ext uri="{FF2B5EF4-FFF2-40B4-BE49-F238E27FC236}">
                <a16:creationId xmlns:a16="http://schemas.microsoft.com/office/drawing/2014/main" id="{7E79374B-CCFF-4CAA-B25A-80CF67E9F27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A2AB58B0-6B93-4DFA-97BA-6A29ED652ED2}"/>
              </a:ext>
            </a:extLst>
          </p:cNvPr>
          <p:cNvPicPr>
            <a:picLocks noChangeAspect="1"/>
          </p:cNvPicPr>
          <p:nvPr/>
        </p:nvPicPr>
        <p:blipFill>
          <a:blip r:embed="rId2"/>
          <a:stretch>
            <a:fillRect/>
          </a:stretch>
        </p:blipFill>
        <p:spPr>
          <a:xfrm>
            <a:off x="0" y="990600"/>
            <a:ext cx="9144000" cy="5776404"/>
          </a:xfrm>
          <a:prstGeom prst="rect">
            <a:avLst/>
          </a:prstGeom>
        </p:spPr>
      </p:pic>
      <p:sp>
        <p:nvSpPr>
          <p:cNvPr id="7" name="Footer Placeholder 6">
            <a:extLst>
              <a:ext uri="{FF2B5EF4-FFF2-40B4-BE49-F238E27FC236}">
                <a16:creationId xmlns:a16="http://schemas.microsoft.com/office/drawing/2014/main" id="{DED18E04-F086-4C65-8415-116CE8417C20}"/>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A039967A-2CF0-4C99-8641-ED42BDA5E450}"/>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45</a:t>
            </a:fld>
            <a:endParaRPr lang="en-US" sz="1400">
              <a:latin typeface="Times New Roman"/>
              <a:cs typeface="Times New Roman"/>
            </a:endParaRPr>
          </a:p>
        </p:txBody>
      </p:sp>
    </p:spTree>
    <p:extLst>
      <p:ext uri="{BB962C8B-B14F-4D97-AF65-F5344CB8AC3E}">
        <p14:creationId xmlns:p14="http://schemas.microsoft.com/office/powerpoint/2010/main" val="997024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54146" y="2571622"/>
            <a:ext cx="2236470" cy="556895"/>
          </a:xfrm>
          <a:prstGeom prst="rect">
            <a:avLst/>
          </a:prstGeom>
        </p:spPr>
        <p:txBody>
          <a:bodyPr vert="horz" wrap="square" lIns="0" tIns="0" rIns="0" bIns="0" rtlCol="0">
            <a:noAutofit/>
          </a:bodyPr>
          <a:lstStyle/>
          <a:p>
            <a:pPr marL="12700">
              <a:lnSpc>
                <a:spcPct val="100000"/>
              </a:lnSpc>
              <a:tabLst>
                <a:tab pos="1409700" algn="l"/>
              </a:tabLst>
            </a:pPr>
            <a:r>
              <a:rPr sz="3600" dirty="0">
                <a:solidFill>
                  <a:srgbClr val="116B8F"/>
                </a:solidFill>
                <a:latin typeface="Arial"/>
                <a:cs typeface="Arial"/>
              </a:rPr>
              <a:t>Thank	You</a:t>
            </a:r>
            <a:endParaRPr sz="3600">
              <a:latin typeface="Arial"/>
              <a:cs typeface="Arial"/>
            </a:endParaRPr>
          </a:p>
        </p:txBody>
      </p:sp>
      <p:sp>
        <p:nvSpPr>
          <p:cNvPr id="6" name="Footer Placeholder 5">
            <a:extLst>
              <a:ext uri="{FF2B5EF4-FFF2-40B4-BE49-F238E27FC236}">
                <a16:creationId xmlns:a16="http://schemas.microsoft.com/office/drawing/2014/main" id="{1B8694B3-F974-4BFD-985B-6D4CF7093F3D}"/>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1E003E5A-9B28-4B3B-BEA3-694662209B07}"/>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46</a:t>
            </a:fld>
            <a:endParaRPr lang="en-US"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10664" y="742441"/>
            <a:ext cx="6121400" cy="556895"/>
          </a:xfrm>
          <a:prstGeom prst="rect">
            <a:avLst/>
          </a:prstGeom>
        </p:spPr>
        <p:txBody>
          <a:bodyPr vert="horz" wrap="square" lIns="0" tIns="0" rIns="0" bIns="0" rtlCol="0">
            <a:noAutofit/>
          </a:bodyPr>
          <a:lstStyle/>
          <a:p>
            <a:pPr marL="12700">
              <a:lnSpc>
                <a:spcPct val="100000"/>
              </a:lnSpc>
              <a:tabLst>
                <a:tab pos="2527300" algn="l"/>
              </a:tabLst>
            </a:pPr>
            <a:r>
              <a:rPr sz="3600" dirty="0">
                <a:solidFill>
                  <a:srgbClr val="116B8F"/>
                </a:solidFill>
                <a:latin typeface="Arial"/>
                <a:cs typeface="Arial"/>
              </a:rPr>
              <a:t>Evoluti</a:t>
            </a:r>
            <a:r>
              <a:rPr sz="3600" spc="5" dirty="0">
                <a:solidFill>
                  <a:srgbClr val="116B8F"/>
                </a:solidFill>
                <a:latin typeface="Arial"/>
                <a:cs typeface="Arial"/>
              </a:rPr>
              <a:t>o</a:t>
            </a:r>
            <a:r>
              <a:rPr sz="3600" spc="0" dirty="0">
                <a:solidFill>
                  <a:srgbClr val="116B8F"/>
                </a:solidFill>
                <a:latin typeface="Arial"/>
                <a:cs typeface="Arial"/>
              </a:rPr>
              <a:t>n</a:t>
            </a:r>
            <a:r>
              <a:rPr sz="3600" spc="-15" dirty="0">
                <a:solidFill>
                  <a:srgbClr val="116B8F"/>
                </a:solidFill>
                <a:latin typeface="Arial"/>
                <a:cs typeface="Arial"/>
              </a:rPr>
              <a:t> </a:t>
            </a:r>
            <a:r>
              <a:rPr sz="3600" spc="0" dirty="0">
                <a:solidFill>
                  <a:srgbClr val="116B8F"/>
                </a:solidFill>
                <a:latin typeface="Arial"/>
                <a:cs typeface="Arial"/>
              </a:rPr>
              <a:t>of	Cell</a:t>
            </a:r>
            <a:r>
              <a:rPr sz="3600" spc="5" dirty="0">
                <a:solidFill>
                  <a:srgbClr val="116B8F"/>
                </a:solidFill>
                <a:latin typeface="Arial"/>
                <a:cs typeface="Arial"/>
              </a:rPr>
              <a:t>u</a:t>
            </a:r>
            <a:r>
              <a:rPr sz="3600" spc="0" dirty="0">
                <a:solidFill>
                  <a:srgbClr val="116B8F"/>
                </a:solidFill>
                <a:latin typeface="Arial"/>
                <a:cs typeface="Arial"/>
              </a:rPr>
              <a:t>lar</a:t>
            </a:r>
            <a:r>
              <a:rPr sz="3600" spc="-25" dirty="0">
                <a:solidFill>
                  <a:srgbClr val="116B8F"/>
                </a:solidFill>
                <a:latin typeface="Arial"/>
                <a:cs typeface="Arial"/>
              </a:rPr>
              <a:t> </a:t>
            </a:r>
            <a:r>
              <a:rPr sz="3600" spc="0" dirty="0">
                <a:solidFill>
                  <a:srgbClr val="116B8F"/>
                </a:solidFill>
                <a:latin typeface="Arial"/>
                <a:cs typeface="Arial"/>
              </a:rPr>
              <a:t>Netwo</a:t>
            </a:r>
            <a:r>
              <a:rPr sz="3600" spc="5" dirty="0">
                <a:solidFill>
                  <a:srgbClr val="116B8F"/>
                </a:solidFill>
                <a:latin typeface="Arial"/>
                <a:cs typeface="Arial"/>
              </a:rPr>
              <a:t>r</a:t>
            </a:r>
            <a:r>
              <a:rPr sz="3600" spc="0" dirty="0">
                <a:solidFill>
                  <a:srgbClr val="116B8F"/>
                </a:solidFill>
                <a:latin typeface="Arial"/>
                <a:cs typeface="Arial"/>
              </a:rPr>
              <a:t>ks</a:t>
            </a:r>
            <a:endParaRPr sz="3600">
              <a:latin typeface="Arial"/>
              <a:cs typeface="Arial"/>
            </a:endParaRPr>
          </a:p>
        </p:txBody>
      </p:sp>
      <p:sp>
        <p:nvSpPr>
          <p:cNvPr id="3" name="object 3"/>
          <p:cNvSpPr/>
          <p:nvPr/>
        </p:nvSpPr>
        <p:spPr>
          <a:xfrm>
            <a:off x="1171575" y="2014473"/>
            <a:ext cx="6800850" cy="2828925"/>
          </a:xfrm>
          <a:prstGeom prst="rect">
            <a:avLst/>
          </a:prstGeom>
          <a:blipFill>
            <a:blip r:embed="rId2" cstate="print"/>
            <a:stretch>
              <a:fillRect/>
            </a:stretch>
          </a:blipFill>
        </p:spPr>
        <p:txBody>
          <a:bodyPr wrap="square" lIns="0" tIns="0" rIns="0" bIns="0" rtlCol="0">
            <a:noAutofit/>
          </a:bodyPr>
          <a:lstStyle/>
          <a:p>
            <a:endParaRPr/>
          </a:p>
        </p:txBody>
      </p:sp>
      <p:sp>
        <p:nvSpPr>
          <p:cNvPr id="4" name="object 4"/>
          <p:cNvSpPr/>
          <p:nvPr/>
        </p:nvSpPr>
        <p:spPr>
          <a:xfrm>
            <a:off x="1642364" y="4508500"/>
            <a:ext cx="99822" cy="1081087"/>
          </a:xfrm>
          <a:custGeom>
            <a:avLst/>
            <a:gdLst/>
            <a:ahLst/>
            <a:cxnLst/>
            <a:rect l="l" t="t" r="r" b="b"/>
            <a:pathLst>
              <a:path w="99822" h="1081087">
                <a:moveTo>
                  <a:pt x="49911" y="18777"/>
                </a:moveTo>
                <a:lnTo>
                  <a:pt x="45209" y="26836"/>
                </a:lnTo>
                <a:lnTo>
                  <a:pt x="45085" y="1081087"/>
                </a:lnTo>
                <a:lnTo>
                  <a:pt x="54610" y="1081087"/>
                </a:lnTo>
                <a:lnTo>
                  <a:pt x="54612" y="26836"/>
                </a:lnTo>
                <a:lnTo>
                  <a:pt x="49911" y="18777"/>
                </a:lnTo>
                <a:close/>
              </a:path>
              <a:path w="99822" h="1081087">
                <a:moveTo>
                  <a:pt x="49911" y="0"/>
                </a:moveTo>
                <a:lnTo>
                  <a:pt x="1397" y="83185"/>
                </a:lnTo>
                <a:lnTo>
                  <a:pt x="0" y="85470"/>
                </a:lnTo>
                <a:lnTo>
                  <a:pt x="762" y="88392"/>
                </a:lnTo>
                <a:lnTo>
                  <a:pt x="3048" y="89788"/>
                </a:lnTo>
                <a:lnTo>
                  <a:pt x="5334" y="91058"/>
                </a:lnTo>
                <a:lnTo>
                  <a:pt x="8255" y="90297"/>
                </a:lnTo>
                <a:lnTo>
                  <a:pt x="9525" y="88011"/>
                </a:lnTo>
                <a:lnTo>
                  <a:pt x="45087" y="27047"/>
                </a:lnTo>
                <a:lnTo>
                  <a:pt x="45212" y="9398"/>
                </a:lnTo>
                <a:lnTo>
                  <a:pt x="55391" y="9398"/>
                </a:lnTo>
                <a:lnTo>
                  <a:pt x="49911" y="0"/>
                </a:lnTo>
                <a:close/>
              </a:path>
              <a:path w="99822" h="1081087">
                <a:moveTo>
                  <a:pt x="55391" y="9398"/>
                </a:moveTo>
                <a:lnTo>
                  <a:pt x="54737" y="9398"/>
                </a:lnTo>
                <a:lnTo>
                  <a:pt x="54734" y="27047"/>
                </a:lnTo>
                <a:lnTo>
                  <a:pt x="90297" y="88011"/>
                </a:lnTo>
                <a:lnTo>
                  <a:pt x="91567" y="90297"/>
                </a:lnTo>
                <a:lnTo>
                  <a:pt x="94487" y="91058"/>
                </a:lnTo>
                <a:lnTo>
                  <a:pt x="96774" y="89788"/>
                </a:lnTo>
                <a:lnTo>
                  <a:pt x="99060" y="88392"/>
                </a:lnTo>
                <a:lnTo>
                  <a:pt x="99822" y="85470"/>
                </a:lnTo>
                <a:lnTo>
                  <a:pt x="98425" y="83185"/>
                </a:lnTo>
                <a:lnTo>
                  <a:pt x="55391" y="9398"/>
                </a:lnTo>
                <a:close/>
              </a:path>
              <a:path w="99822" h="1081087">
                <a:moveTo>
                  <a:pt x="54736" y="11811"/>
                </a:moveTo>
                <a:lnTo>
                  <a:pt x="53975" y="11811"/>
                </a:lnTo>
                <a:lnTo>
                  <a:pt x="49911" y="18777"/>
                </a:lnTo>
                <a:lnTo>
                  <a:pt x="54734" y="27047"/>
                </a:lnTo>
                <a:lnTo>
                  <a:pt x="54736" y="11811"/>
                </a:lnTo>
                <a:close/>
              </a:path>
              <a:path w="99822" h="1081087">
                <a:moveTo>
                  <a:pt x="54737" y="9398"/>
                </a:moveTo>
                <a:lnTo>
                  <a:pt x="45212" y="9398"/>
                </a:lnTo>
                <a:lnTo>
                  <a:pt x="45209" y="26836"/>
                </a:lnTo>
                <a:lnTo>
                  <a:pt x="49911" y="18777"/>
                </a:lnTo>
                <a:lnTo>
                  <a:pt x="45847" y="11811"/>
                </a:lnTo>
                <a:lnTo>
                  <a:pt x="54736" y="11811"/>
                </a:lnTo>
                <a:lnTo>
                  <a:pt x="54737" y="9398"/>
                </a:lnTo>
                <a:close/>
              </a:path>
              <a:path w="99822" h="1081087">
                <a:moveTo>
                  <a:pt x="53975" y="11811"/>
                </a:moveTo>
                <a:lnTo>
                  <a:pt x="45847" y="11811"/>
                </a:lnTo>
                <a:lnTo>
                  <a:pt x="49911" y="18777"/>
                </a:lnTo>
                <a:lnTo>
                  <a:pt x="53975" y="11811"/>
                </a:lnTo>
                <a:close/>
              </a:path>
            </a:pathLst>
          </a:custGeom>
          <a:solidFill>
            <a:srgbClr val="00CC97"/>
          </a:solidFill>
        </p:spPr>
        <p:txBody>
          <a:bodyPr wrap="square" lIns="0" tIns="0" rIns="0" bIns="0" rtlCol="0">
            <a:noAutofit/>
          </a:bodyPr>
          <a:lstStyle/>
          <a:p>
            <a:endParaRPr/>
          </a:p>
        </p:txBody>
      </p:sp>
      <p:sp>
        <p:nvSpPr>
          <p:cNvPr id="5" name="object 5"/>
          <p:cNvSpPr txBox="1"/>
          <p:nvPr/>
        </p:nvSpPr>
        <p:spPr>
          <a:xfrm>
            <a:off x="1482344" y="5692749"/>
            <a:ext cx="285750" cy="298450"/>
          </a:xfrm>
          <a:prstGeom prst="rect">
            <a:avLst/>
          </a:prstGeom>
        </p:spPr>
        <p:txBody>
          <a:bodyPr vert="horz" wrap="square" lIns="0" tIns="0" rIns="0" bIns="0" rtlCol="0">
            <a:noAutofit/>
          </a:bodyPr>
          <a:lstStyle/>
          <a:p>
            <a:pPr marL="12700">
              <a:lnSpc>
                <a:spcPct val="100000"/>
              </a:lnSpc>
            </a:pPr>
            <a:r>
              <a:rPr sz="1800" spc="-20" dirty="0">
                <a:latin typeface="Calibri"/>
                <a:cs typeface="Calibri"/>
              </a:rPr>
              <a:t>1G</a:t>
            </a:r>
            <a:endParaRPr sz="1800">
              <a:latin typeface="Calibri"/>
              <a:cs typeface="Calibri"/>
            </a:endParaRPr>
          </a:p>
        </p:txBody>
      </p:sp>
      <p:sp>
        <p:nvSpPr>
          <p:cNvPr id="6" name="object 6"/>
          <p:cNvSpPr/>
          <p:nvPr/>
        </p:nvSpPr>
        <p:spPr>
          <a:xfrm>
            <a:off x="3874389" y="4797425"/>
            <a:ext cx="99822" cy="719074"/>
          </a:xfrm>
          <a:custGeom>
            <a:avLst/>
            <a:gdLst/>
            <a:ahLst/>
            <a:cxnLst/>
            <a:rect l="l" t="t" r="r" b="b"/>
            <a:pathLst>
              <a:path w="99822" h="719074">
                <a:moveTo>
                  <a:pt x="49911" y="18777"/>
                </a:moveTo>
                <a:lnTo>
                  <a:pt x="45212" y="26833"/>
                </a:lnTo>
                <a:lnTo>
                  <a:pt x="45085" y="719074"/>
                </a:lnTo>
                <a:lnTo>
                  <a:pt x="54610" y="719074"/>
                </a:lnTo>
                <a:lnTo>
                  <a:pt x="54610" y="26833"/>
                </a:lnTo>
                <a:lnTo>
                  <a:pt x="49911" y="18777"/>
                </a:lnTo>
                <a:close/>
              </a:path>
              <a:path w="99822" h="719074">
                <a:moveTo>
                  <a:pt x="49911" y="0"/>
                </a:moveTo>
                <a:lnTo>
                  <a:pt x="1397" y="83185"/>
                </a:lnTo>
                <a:lnTo>
                  <a:pt x="0" y="85470"/>
                </a:lnTo>
                <a:lnTo>
                  <a:pt x="762" y="88392"/>
                </a:lnTo>
                <a:lnTo>
                  <a:pt x="3048" y="89788"/>
                </a:lnTo>
                <a:lnTo>
                  <a:pt x="5334" y="91058"/>
                </a:lnTo>
                <a:lnTo>
                  <a:pt x="8255" y="90297"/>
                </a:lnTo>
                <a:lnTo>
                  <a:pt x="9525" y="88011"/>
                </a:lnTo>
                <a:lnTo>
                  <a:pt x="45085" y="27050"/>
                </a:lnTo>
                <a:lnTo>
                  <a:pt x="45085" y="9398"/>
                </a:lnTo>
                <a:lnTo>
                  <a:pt x="55391" y="9398"/>
                </a:lnTo>
                <a:lnTo>
                  <a:pt x="49911" y="0"/>
                </a:lnTo>
                <a:close/>
              </a:path>
              <a:path w="99822" h="719074">
                <a:moveTo>
                  <a:pt x="55391" y="9398"/>
                </a:moveTo>
                <a:lnTo>
                  <a:pt x="54610" y="9398"/>
                </a:lnTo>
                <a:lnTo>
                  <a:pt x="54737" y="27050"/>
                </a:lnTo>
                <a:lnTo>
                  <a:pt x="90297" y="88011"/>
                </a:lnTo>
                <a:lnTo>
                  <a:pt x="91566" y="90297"/>
                </a:lnTo>
                <a:lnTo>
                  <a:pt x="94487" y="91058"/>
                </a:lnTo>
                <a:lnTo>
                  <a:pt x="96774" y="89788"/>
                </a:lnTo>
                <a:lnTo>
                  <a:pt x="99060" y="88392"/>
                </a:lnTo>
                <a:lnTo>
                  <a:pt x="99822" y="85470"/>
                </a:lnTo>
                <a:lnTo>
                  <a:pt x="98425" y="83185"/>
                </a:lnTo>
                <a:lnTo>
                  <a:pt x="55391" y="9398"/>
                </a:lnTo>
                <a:close/>
              </a:path>
              <a:path w="99822" h="719074">
                <a:moveTo>
                  <a:pt x="54610" y="9398"/>
                </a:moveTo>
                <a:lnTo>
                  <a:pt x="45085" y="9398"/>
                </a:lnTo>
                <a:lnTo>
                  <a:pt x="45085" y="27050"/>
                </a:lnTo>
                <a:lnTo>
                  <a:pt x="49911" y="18777"/>
                </a:lnTo>
                <a:lnTo>
                  <a:pt x="45847" y="11811"/>
                </a:lnTo>
                <a:lnTo>
                  <a:pt x="54610" y="11811"/>
                </a:lnTo>
                <a:lnTo>
                  <a:pt x="54610" y="9398"/>
                </a:lnTo>
                <a:close/>
              </a:path>
              <a:path w="99822" h="719074">
                <a:moveTo>
                  <a:pt x="54610" y="11811"/>
                </a:moveTo>
                <a:lnTo>
                  <a:pt x="53975" y="11811"/>
                </a:lnTo>
                <a:lnTo>
                  <a:pt x="49911" y="18777"/>
                </a:lnTo>
                <a:lnTo>
                  <a:pt x="54610" y="26833"/>
                </a:lnTo>
                <a:lnTo>
                  <a:pt x="54610" y="11811"/>
                </a:lnTo>
                <a:close/>
              </a:path>
              <a:path w="99822" h="719074">
                <a:moveTo>
                  <a:pt x="53975" y="11811"/>
                </a:moveTo>
                <a:lnTo>
                  <a:pt x="45847" y="11811"/>
                </a:lnTo>
                <a:lnTo>
                  <a:pt x="49911" y="18777"/>
                </a:lnTo>
                <a:lnTo>
                  <a:pt x="53975" y="11811"/>
                </a:lnTo>
                <a:close/>
              </a:path>
            </a:pathLst>
          </a:custGeom>
          <a:solidFill>
            <a:srgbClr val="00CC97"/>
          </a:solidFill>
        </p:spPr>
        <p:txBody>
          <a:bodyPr wrap="square" lIns="0" tIns="0" rIns="0" bIns="0" rtlCol="0">
            <a:noAutofit/>
          </a:bodyPr>
          <a:lstStyle/>
          <a:p>
            <a:endParaRPr/>
          </a:p>
        </p:txBody>
      </p:sp>
      <p:sp>
        <p:nvSpPr>
          <p:cNvPr id="7" name="object 7"/>
          <p:cNvSpPr txBox="1"/>
          <p:nvPr/>
        </p:nvSpPr>
        <p:spPr>
          <a:xfrm>
            <a:off x="3787902" y="5692749"/>
            <a:ext cx="285750" cy="298450"/>
          </a:xfrm>
          <a:prstGeom prst="rect">
            <a:avLst/>
          </a:prstGeom>
        </p:spPr>
        <p:txBody>
          <a:bodyPr vert="horz" wrap="square" lIns="0" tIns="0" rIns="0" bIns="0" rtlCol="0">
            <a:noAutofit/>
          </a:bodyPr>
          <a:lstStyle/>
          <a:p>
            <a:pPr marL="12700">
              <a:lnSpc>
                <a:spcPct val="100000"/>
              </a:lnSpc>
            </a:pPr>
            <a:r>
              <a:rPr sz="1800" spc="-20" dirty="0">
                <a:latin typeface="Calibri"/>
                <a:cs typeface="Calibri"/>
              </a:rPr>
              <a:t>2G</a:t>
            </a:r>
            <a:endParaRPr sz="1800">
              <a:latin typeface="Calibri"/>
              <a:cs typeface="Calibri"/>
            </a:endParaRPr>
          </a:p>
        </p:txBody>
      </p:sp>
      <p:sp>
        <p:nvSpPr>
          <p:cNvPr id="8" name="object 8"/>
          <p:cNvSpPr/>
          <p:nvPr/>
        </p:nvSpPr>
        <p:spPr>
          <a:xfrm>
            <a:off x="6393815" y="4797425"/>
            <a:ext cx="99695" cy="647700"/>
          </a:xfrm>
          <a:custGeom>
            <a:avLst/>
            <a:gdLst/>
            <a:ahLst/>
            <a:cxnLst/>
            <a:rect l="l" t="t" r="r" b="b"/>
            <a:pathLst>
              <a:path w="99695" h="647700">
                <a:moveTo>
                  <a:pt x="49847" y="18886"/>
                </a:moveTo>
                <a:lnTo>
                  <a:pt x="45085" y="27050"/>
                </a:lnTo>
                <a:lnTo>
                  <a:pt x="45085" y="647700"/>
                </a:lnTo>
                <a:lnTo>
                  <a:pt x="54610" y="647700"/>
                </a:lnTo>
                <a:lnTo>
                  <a:pt x="54610" y="27050"/>
                </a:lnTo>
                <a:lnTo>
                  <a:pt x="49847" y="18886"/>
                </a:lnTo>
                <a:close/>
              </a:path>
              <a:path w="99695" h="647700">
                <a:moveTo>
                  <a:pt x="49784" y="0"/>
                </a:moveTo>
                <a:lnTo>
                  <a:pt x="1270" y="83185"/>
                </a:lnTo>
                <a:lnTo>
                  <a:pt x="0" y="85470"/>
                </a:lnTo>
                <a:lnTo>
                  <a:pt x="762" y="88392"/>
                </a:lnTo>
                <a:lnTo>
                  <a:pt x="3048" y="89788"/>
                </a:lnTo>
                <a:lnTo>
                  <a:pt x="5207" y="91058"/>
                </a:lnTo>
                <a:lnTo>
                  <a:pt x="8127" y="90297"/>
                </a:lnTo>
                <a:lnTo>
                  <a:pt x="9525" y="88011"/>
                </a:lnTo>
                <a:lnTo>
                  <a:pt x="45085" y="27050"/>
                </a:lnTo>
                <a:lnTo>
                  <a:pt x="45085" y="9398"/>
                </a:lnTo>
                <a:lnTo>
                  <a:pt x="55279" y="9398"/>
                </a:lnTo>
                <a:lnTo>
                  <a:pt x="49784" y="0"/>
                </a:lnTo>
                <a:close/>
              </a:path>
              <a:path w="99695" h="647700">
                <a:moveTo>
                  <a:pt x="55279" y="9398"/>
                </a:moveTo>
                <a:lnTo>
                  <a:pt x="54610" y="9398"/>
                </a:lnTo>
                <a:lnTo>
                  <a:pt x="54610" y="27050"/>
                </a:lnTo>
                <a:lnTo>
                  <a:pt x="90170" y="88011"/>
                </a:lnTo>
                <a:lnTo>
                  <a:pt x="91567" y="90297"/>
                </a:lnTo>
                <a:lnTo>
                  <a:pt x="94487" y="91058"/>
                </a:lnTo>
                <a:lnTo>
                  <a:pt x="96647" y="89788"/>
                </a:lnTo>
                <a:lnTo>
                  <a:pt x="98933" y="88392"/>
                </a:lnTo>
                <a:lnTo>
                  <a:pt x="99695" y="85470"/>
                </a:lnTo>
                <a:lnTo>
                  <a:pt x="98425" y="83185"/>
                </a:lnTo>
                <a:lnTo>
                  <a:pt x="55279" y="9398"/>
                </a:lnTo>
                <a:close/>
              </a:path>
              <a:path w="99695" h="647700">
                <a:moveTo>
                  <a:pt x="54610" y="9398"/>
                </a:moveTo>
                <a:lnTo>
                  <a:pt x="45085" y="9398"/>
                </a:lnTo>
                <a:lnTo>
                  <a:pt x="45085" y="27050"/>
                </a:lnTo>
                <a:lnTo>
                  <a:pt x="49847" y="18886"/>
                </a:lnTo>
                <a:lnTo>
                  <a:pt x="45720" y="11811"/>
                </a:lnTo>
                <a:lnTo>
                  <a:pt x="54610" y="11811"/>
                </a:lnTo>
                <a:lnTo>
                  <a:pt x="54610" y="9398"/>
                </a:lnTo>
                <a:close/>
              </a:path>
              <a:path w="99695" h="647700">
                <a:moveTo>
                  <a:pt x="54610" y="11811"/>
                </a:moveTo>
                <a:lnTo>
                  <a:pt x="53975" y="11811"/>
                </a:lnTo>
                <a:lnTo>
                  <a:pt x="49847" y="18886"/>
                </a:lnTo>
                <a:lnTo>
                  <a:pt x="54610" y="27050"/>
                </a:lnTo>
                <a:lnTo>
                  <a:pt x="54610" y="11811"/>
                </a:lnTo>
                <a:close/>
              </a:path>
              <a:path w="99695" h="647700">
                <a:moveTo>
                  <a:pt x="53975" y="11811"/>
                </a:moveTo>
                <a:lnTo>
                  <a:pt x="45720" y="11811"/>
                </a:lnTo>
                <a:lnTo>
                  <a:pt x="49847" y="18886"/>
                </a:lnTo>
                <a:lnTo>
                  <a:pt x="53975" y="11811"/>
                </a:lnTo>
                <a:close/>
              </a:path>
            </a:pathLst>
          </a:custGeom>
          <a:solidFill>
            <a:srgbClr val="00CC97"/>
          </a:solidFill>
        </p:spPr>
        <p:txBody>
          <a:bodyPr wrap="square" lIns="0" tIns="0" rIns="0" bIns="0" rtlCol="0">
            <a:noAutofit/>
          </a:bodyPr>
          <a:lstStyle/>
          <a:p>
            <a:endParaRPr/>
          </a:p>
        </p:txBody>
      </p:sp>
      <p:sp>
        <p:nvSpPr>
          <p:cNvPr id="9" name="object 9"/>
          <p:cNvSpPr txBox="1"/>
          <p:nvPr/>
        </p:nvSpPr>
        <p:spPr>
          <a:xfrm>
            <a:off x="6236334" y="5692749"/>
            <a:ext cx="285750" cy="298450"/>
          </a:xfrm>
          <a:prstGeom prst="rect">
            <a:avLst/>
          </a:prstGeom>
        </p:spPr>
        <p:txBody>
          <a:bodyPr vert="horz" wrap="square" lIns="0" tIns="0" rIns="0" bIns="0" rtlCol="0">
            <a:noAutofit/>
          </a:bodyPr>
          <a:lstStyle/>
          <a:p>
            <a:pPr marL="12700">
              <a:lnSpc>
                <a:spcPct val="100000"/>
              </a:lnSpc>
            </a:pPr>
            <a:r>
              <a:rPr sz="1800" spc="-20" dirty="0">
                <a:latin typeface="Calibri"/>
                <a:cs typeface="Calibri"/>
              </a:rPr>
              <a:t>3G</a:t>
            </a:r>
            <a:endParaRPr sz="1800">
              <a:latin typeface="Calibri"/>
              <a:cs typeface="Calibri"/>
            </a:endParaRPr>
          </a:p>
        </p:txBody>
      </p:sp>
      <p:sp>
        <p:nvSpPr>
          <p:cNvPr id="10" name="object 10"/>
          <p:cNvSpPr txBox="1"/>
          <p:nvPr/>
        </p:nvSpPr>
        <p:spPr>
          <a:xfrm>
            <a:off x="7389114" y="5692749"/>
            <a:ext cx="285750" cy="298450"/>
          </a:xfrm>
          <a:prstGeom prst="rect">
            <a:avLst/>
          </a:prstGeom>
        </p:spPr>
        <p:txBody>
          <a:bodyPr vert="horz" wrap="square" lIns="0" tIns="0" rIns="0" bIns="0" rtlCol="0">
            <a:noAutofit/>
          </a:bodyPr>
          <a:lstStyle/>
          <a:p>
            <a:pPr marL="12700">
              <a:lnSpc>
                <a:spcPct val="100000"/>
              </a:lnSpc>
            </a:pPr>
            <a:r>
              <a:rPr sz="1800" spc="-20" dirty="0">
                <a:latin typeface="Calibri"/>
                <a:cs typeface="Calibri"/>
              </a:rPr>
              <a:t>4G</a:t>
            </a:r>
            <a:endParaRPr sz="1800">
              <a:latin typeface="Calibri"/>
              <a:cs typeface="Calibri"/>
            </a:endParaRPr>
          </a:p>
        </p:txBody>
      </p:sp>
      <p:sp>
        <p:nvSpPr>
          <p:cNvPr id="11" name="object 11"/>
          <p:cNvSpPr/>
          <p:nvPr/>
        </p:nvSpPr>
        <p:spPr>
          <a:xfrm>
            <a:off x="7474839" y="3860800"/>
            <a:ext cx="99821" cy="1655699"/>
          </a:xfrm>
          <a:custGeom>
            <a:avLst/>
            <a:gdLst/>
            <a:ahLst/>
            <a:cxnLst/>
            <a:rect l="l" t="t" r="r" b="b"/>
            <a:pathLst>
              <a:path w="99821" h="1655699">
                <a:moveTo>
                  <a:pt x="49910" y="18777"/>
                </a:moveTo>
                <a:lnTo>
                  <a:pt x="45211" y="26833"/>
                </a:lnTo>
                <a:lnTo>
                  <a:pt x="45084" y="1655699"/>
                </a:lnTo>
                <a:lnTo>
                  <a:pt x="54609" y="1655699"/>
                </a:lnTo>
                <a:lnTo>
                  <a:pt x="54609" y="26833"/>
                </a:lnTo>
                <a:lnTo>
                  <a:pt x="49910" y="18777"/>
                </a:lnTo>
                <a:close/>
              </a:path>
              <a:path w="99821" h="1655699">
                <a:moveTo>
                  <a:pt x="49910" y="0"/>
                </a:moveTo>
                <a:lnTo>
                  <a:pt x="1396" y="83185"/>
                </a:lnTo>
                <a:lnTo>
                  <a:pt x="0" y="85470"/>
                </a:lnTo>
                <a:lnTo>
                  <a:pt x="761" y="88392"/>
                </a:lnTo>
                <a:lnTo>
                  <a:pt x="3047" y="89788"/>
                </a:lnTo>
                <a:lnTo>
                  <a:pt x="5333" y="91058"/>
                </a:lnTo>
                <a:lnTo>
                  <a:pt x="8254" y="90297"/>
                </a:lnTo>
                <a:lnTo>
                  <a:pt x="9525" y="88011"/>
                </a:lnTo>
                <a:lnTo>
                  <a:pt x="45084" y="27051"/>
                </a:lnTo>
                <a:lnTo>
                  <a:pt x="45084" y="9398"/>
                </a:lnTo>
                <a:lnTo>
                  <a:pt x="55391" y="9398"/>
                </a:lnTo>
                <a:lnTo>
                  <a:pt x="49910" y="0"/>
                </a:lnTo>
                <a:close/>
              </a:path>
              <a:path w="99821" h="1655699">
                <a:moveTo>
                  <a:pt x="55391" y="9398"/>
                </a:moveTo>
                <a:lnTo>
                  <a:pt x="54609" y="9398"/>
                </a:lnTo>
                <a:lnTo>
                  <a:pt x="54736" y="27051"/>
                </a:lnTo>
                <a:lnTo>
                  <a:pt x="90296" y="88011"/>
                </a:lnTo>
                <a:lnTo>
                  <a:pt x="91566" y="90297"/>
                </a:lnTo>
                <a:lnTo>
                  <a:pt x="94487" y="91058"/>
                </a:lnTo>
                <a:lnTo>
                  <a:pt x="96774" y="89788"/>
                </a:lnTo>
                <a:lnTo>
                  <a:pt x="99059" y="88392"/>
                </a:lnTo>
                <a:lnTo>
                  <a:pt x="99821" y="85470"/>
                </a:lnTo>
                <a:lnTo>
                  <a:pt x="98425" y="83185"/>
                </a:lnTo>
                <a:lnTo>
                  <a:pt x="55391" y="9398"/>
                </a:lnTo>
                <a:close/>
              </a:path>
              <a:path w="99821" h="1655699">
                <a:moveTo>
                  <a:pt x="54609" y="9398"/>
                </a:moveTo>
                <a:lnTo>
                  <a:pt x="45084" y="9398"/>
                </a:lnTo>
                <a:lnTo>
                  <a:pt x="45084" y="27051"/>
                </a:lnTo>
                <a:lnTo>
                  <a:pt x="49910" y="18777"/>
                </a:lnTo>
                <a:lnTo>
                  <a:pt x="45846" y="11811"/>
                </a:lnTo>
                <a:lnTo>
                  <a:pt x="54609" y="11811"/>
                </a:lnTo>
                <a:lnTo>
                  <a:pt x="54609" y="9398"/>
                </a:lnTo>
                <a:close/>
              </a:path>
              <a:path w="99821" h="1655699">
                <a:moveTo>
                  <a:pt x="54609" y="11811"/>
                </a:moveTo>
                <a:lnTo>
                  <a:pt x="53975" y="11811"/>
                </a:lnTo>
                <a:lnTo>
                  <a:pt x="49910" y="18777"/>
                </a:lnTo>
                <a:lnTo>
                  <a:pt x="54609" y="26833"/>
                </a:lnTo>
                <a:lnTo>
                  <a:pt x="54609" y="11811"/>
                </a:lnTo>
                <a:close/>
              </a:path>
              <a:path w="99821" h="1655699">
                <a:moveTo>
                  <a:pt x="53975" y="11811"/>
                </a:moveTo>
                <a:lnTo>
                  <a:pt x="45846" y="11811"/>
                </a:lnTo>
                <a:lnTo>
                  <a:pt x="49910" y="18777"/>
                </a:lnTo>
                <a:lnTo>
                  <a:pt x="53975" y="11811"/>
                </a:lnTo>
                <a:close/>
              </a:path>
            </a:pathLst>
          </a:custGeom>
          <a:solidFill>
            <a:srgbClr val="00CC97"/>
          </a:solidFill>
        </p:spPr>
        <p:txBody>
          <a:bodyPr wrap="square" lIns="0" tIns="0" rIns="0" bIns="0" rtlCol="0">
            <a:noAutofit/>
          </a:bodyPr>
          <a:lstStyle/>
          <a:p>
            <a:endParaRPr/>
          </a:p>
        </p:txBody>
      </p:sp>
      <p:sp>
        <p:nvSpPr>
          <p:cNvPr id="12" name="object 12"/>
          <p:cNvSpPr/>
          <p:nvPr/>
        </p:nvSpPr>
        <p:spPr>
          <a:xfrm>
            <a:off x="5242814" y="4797425"/>
            <a:ext cx="99822" cy="647700"/>
          </a:xfrm>
          <a:custGeom>
            <a:avLst/>
            <a:gdLst/>
            <a:ahLst/>
            <a:cxnLst/>
            <a:rect l="l" t="t" r="r" b="b"/>
            <a:pathLst>
              <a:path w="99822" h="647700">
                <a:moveTo>
                  <a:pt x="49911" y="18777"/>
                </a:moveTo>
                <a:lnTo>
                  <a:pt x="45212" y="26833"/>
                </a:lnTo>
                <a:lnTo>
                  <a:pt x="45085" y="647700"/>
                </a:lnTo>
                <a:lnTo>
                  <a:pt x="54610" y="647700"/>
                </a:lnTo>
                <a:lnTo>
                  <a:pt x="54610" y="26833"/>
                </a:lnTo>
                <a:lnTo>
                  <a:pt x="49911" y="18777"/>
                </a:lnTo>
                <a:close/>
              </a:path>
              <a:path w="99822" h="647700">
                <a:moveTo>
                  <a:pt x="49911" y="0"/>
                </a:moveTo>
                <a:lnTo>
                  <a:pt x="1397" y="83185"/>
                </a:lnTo>
                <a:lnTo>
                  <a:pt x="0" y="85470"/>
                </a:lnTo>
                <a:lnTo>
                  <a:pt x="762" y="88392"/>
                </a:lnTo>
                <a:lnTo>
                  <a:pt x="3048" y="89788"/>
                </a:lnTo>
                <a:lnTo>
                  <a:pt x="5334" y="91058"/>
                </a:lnTo>
                <a:lnTo>
                  <a:pt x="8255" y="90297"/>
                </a:lnTo>
                <a:lnTo>
                  <a:pt x="9525" y="88011"/>
                </a:lnTo>
                <a:lnTo>
                  <a:pt x="45085" y="27050"/>
                </a:lnTo>
                <a:lnTo>
                  <a:pt x="45085" y="9398"/>
                </a:lnTo>
                <a:lnTo>
                  <a:pt x="55391" y="9398"/>
                </a:lnTo>
                <a:lnTo>
                  <a:pt x="49911" y="0"/>
                </a:lnTo>
                <a:close/>
              </a:path>
              <a:path w="99822" h="647700">
                <a:moveTo>
                  <a:pt x="55391" y="9398"/>
                </a:moveTo>
                <a:lnTo>
                  <a:pt x="54610" y="9398"/>
                </a:lnTo>
                <a:lnTo>
                  <a:pt x="54737" y="27050"/>
                </a:lnTo>
                <a:lnTo>
                  <a:pt x="90297" y="88011"/>
                </a:lnTo>
                <a:lnTo>
                  <a:pt x="91566" y="90297"/>
                </a:lnTo>
                <a:lnTo>
                  <a:pt x="94487" y="91058"/>
                </a:lnTo>
                <a:lnTo>
                  <a:pt x="96774" y="89788"/>
                </a:lnTo>
                <a:lnTo>
                  <a:pt x="99060" y="88392"/>
                </a:lnTo>
                <a:lnTo>
                  <a:pt x="99822" y="85470"/>
                </a:lnTo>
                <a:lnTo>
                  <a:pt x="98425" y="83185"/>
                </a:lnTo>
                <a:lnTo>
                  <a:pt x="55391" y="9398"/>
                </a:lnTo>
                <a:close/>
              </a:path>
              <a:path w="99822" h="647700">
                <a:moveTo>
                  <a:pt x="54610" y="9398"/>
                </a:moveTo>
                <a:lnTo>
                  <a:pt x="45085" y="9398"/>
                </a:lnTo>
                <a:lnTo>
                  <a:pt x="45085" y="27050"/>
                </a:lnTo>
                <a:lnTo>
                  <a:pt x="49911" y="18777"/>
                </a:lnTo>
                <a:lnTo>
                  <a:pt x="45847" y="11811"/>
                </a:lnTo>
                <a:lnTo>
                  <a:pt x="54610" y="11811"/>
                </a:lnTo>
                <a:lnTo>
                  <a:pt x="54610" y="9398"/>
                </a:lnTo>
                <a:close/>
              </a:path>
              <a:path w="99822" h="647700">
                <a:moveTo>
                  <a:pt x="54610" y="11811"/>
                </a:moveTo>
                <a:lnTo>
                  <a:pt x="53975" y="11811"/>
                </a:lnTo>
                <a:lnTo>
                  <a:pt x="49911" y="18777"/>
                </a:lnTo>
                <a:lnTo>
                  <a:pt x="54610" y="26833"/>
                </a:lnTo>
                <a:lnTo>
                  <a:pt x="54610" y="11811"/>
                </a:lnTo>
                <a:close/>
              </a:path>
              <a:path w="99822" h="647700">
                <a:moveTo>
                  <a:pt x="53975" y="11811"/>
                </a:moveTo>
                <a:lnTo>
                  <a:pt x="45847" y="11811"/>
                </a:lnTo>
                <a:lnTo>
                  <a:pt x="49911" y="18777"/>
                </a:lnTo>
                <a:lnTo>
                  <a:pt x="53975" y="11811"/>
                </a:lnTo>
                <a:close/>
              </a:path>
            </a:pathLst>
          </a:custGeom>
          <a:solidFill>
            <a:srgbClr val="00CC97"/>
          </a:solidFill>
        </p:spPr>
        <p:txBody>
          <a:bodyPr wrap="square" lIns="0" tIns="0" rIns="0" bIns="0" rtlCol="0">
            <a:noAutofit/>
          </a:bodyPr>
          <a:lstStyle/>
          <a:p>
            <a:endParaRPr/>
          </a:p>
        </p:txBody>
      </p:sp>
      <p:sp>
        <p:nvSpPr>
          <p:cNvPr id="13" name="object 13"/>
          <p:cNvSpPr txBox="1"/>
          <p:nvPr/>
        </p:nvSpPr>
        <p:spPr>
          <a:xfrm>
            <a:off x="5011928" y="5692749"/>
            <a:ext cx="459105" cy="298450"/>
          </a:xfrm>
          <a:prstGeom prst="rect">
            <a:avLst/>
          </a:prstGeom>
        </p:spPr>
        <p:txBody>
          <a:bodyPr vert="horz" wrap="square" lIns="0" tIns="0" rIns="0" bIns="0" rtlCol="0">
            <a:noAutofit/>
          </a:bodyPr>
          <a:lstStyle/>
          <a:p>
            <a:pPr marL="12700">
              <a:lnSpc>
                <a:spcPct val="100000"/>
              </a:lnSpc>
            </a:pPr>
            <a:r>
              <a:rPr sz="1800" spc="-10" dirty="0">
                <a:latin typeface="Calibri"/>
                <a:cs typeface="Calibri"/>
              </a:rPr>
              <a:t>2.5G</a:t>
            </a:r>
            <a:endParaRPr sz="1800">
              <a:latin typeface="Calibri"/>
              <a:cs typeface="Calibri"/>
            </a:endParaRPr>
          </a:p>
        </p:txBody>
      </p:sp>
      <p:sp>
        <p:nvSpPr>
          <p:cNvPr id="16" name="Footer Placeholder 15">
            <a:extLst>
              <a:ext uri="{FF2B5EF4-FFF2-40B4-BE49-F238E27FC236}">
                <a16:creationId xmlns:a16="http://schemas.microsoft.com/office/drawing/2014/main" id="{32A70AA9-26A0-43FC-9FFD-BB1A4A6BFAE3}"/>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17" name="Slide Number Placeholder 16">
            <a:extLst>
              <a:ext uri="{FF2B5EF4-FFF2-40B4-BE49-F238E27FC236}">
                <a16:creationId xmlns:a16="http://schemas.microsoft.com/office/drawing/2014/main" id="{BDFD484B-67C9-4277-B261-449C782B1D28}"/>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5</a:t>
            </a:fld>
            <a:endParaRPr lang="en-US" sz="1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39615" y="3143122"/>
            <a:ext cx="1067435" cy="556895"/>
          </a:xfrm>
          <a:prstGeom prst="rect">
            <a:avLst/>
          </a:prstGeom>
        </p:spPr>
        <p:txBody>
          <a:bodyPr vert="horz" wrap="square" lIns="0" tIns="0" rIns="0" bIns="0" rtlCol="0">
            <a:noAutofit/>
          </a:bodyPr>
          <a:lstStyle/>
          <a:p>
            <a:pPr marL="12700">
              <a:lnSpc>
                <a:spcPct val="100000"/>
              </a:lnSpc>
            </a:pPr>
            <a:r>
              <a:rPr sz="3600" dirty="0">
                <a:solidFill>
                  <a:srgbClr val="116B8F"/>
                </a:solidFill>
                <a:latin typeface="Arial"/>
                <a:cs typeface="Arial"/>
              </a:rPr>
              <a:t>GSM</a:t>
            </a:r>
            <a:endParaRPr sz="3600">
              <a:latin typeface="Arial"/>
              <a:cs typeface="Arial"/>
            </a:endParaRPr>
          </a:p>
        </p:txBody>
      </p:sp>
      <p:sp>
        <p:nvSpPr>
          <p:cNvPr id="6" name="Footer Placeholder 5">
            <a:extLst>
              <a:ext uri="{FF2B5EF4-FFF2-40B4-BE49-F238E27FC236}">
                <a16:creationId xmlns:a16="http://schemas.microsoft.com/office/drawing/2014/main" id="{10FE85BA-163C-4779-B029-876B1068B99A}"/>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7" name="Slide Number Placeholder 6">
            <a:extLst>
              <a:ext uri="{FF2B5EF4-FFF2-40B4-BE49-F238E27FC236}">
                <a16:creationId xmlns:a16="http://schemas.microsoft.com/office/drawing/2014/main" id="{D0C74241-9BA1-4F76-8D83-0B80B5E9FE7F}"/>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6</a:t>
            </a:fld>
            <a:endParaRPr lang="en-US" sz="1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09962" y="228600"/>
            <a:ext cx="2971165" cy="544195"/>
          </a:xfrm>
          <a:prstGeom prst="rect">
            <a:avLst/>
          </a:prstGeom>
        </p:spPr>
        <p:txBody>
          <a:bodyPr vert="horz" wrap="square" lIns="0" tIns="0" rIns="0" bIns="0" rtlCol="0">
            <a:noAutofit/>
          </a:bodyPr>
          <a:lstStyle/>
          <a:p>
            <a:pPr marL="12700">
              <a:lnSpc>
                <a:spcPts val="4285"/>
              </a:lnSpc>
              <a:tabLst>
                <a:tab pos="1206500" algn="l"/>
                <a:tab pos="1663700" algn="l"/>
              </a:tabLst>
            </a:pPr>
            <a:r>
              <a:rPr sz="3600" dirty="0">
                <a:solidFill>
                  <a:srgbClr val="116B8F"/>
                </a:solidFill>
                <a:latin typeface="Arial"/>
                <a:cs typeface="Arial"/>
              </a:rPr>
              <a:t>What	is	</a:t>
            </a:r>
            <a:r>
              <a:rPr sz="3600" spc="-15" dirty="0">
                <a:solidFill>
                  <a:srgbClr val="116B8F"/>
                </a:solidFill>
                <a:latin typeface="Arial"/>
                <a:cs typeface="Arial"/>
              </a:rPr>
              <a:t>G</a:t>
            </a:r>
            <a:r>
              <a:rPr sz="3600" spc="0" dirty="0">
                <a:solidFill>
                  <a:srgbClr val="116B8F"/>
                </a:solidFill>
                <a:latin typeface="Arial"/>
                <a:cs typeface="Arial"/>
              </a:rPr>
              <a:t>SM?</a:t>
            </a:r>
            <a:endParaRPr sz="3600" dirty="0">
              <a:latin typeface="Arial"/>
              <a:cs typeface="Arial"/>
            </a:endParaRPr>
          </a:p>
        </p:txBody>
      </p:sp>
      <p:sp>
        <p:nvSpPr>
          <p:cNvPr id="3" name="object 3"/>
          <p:cNvSpPr txBox="1">
            <a:spLocks noGrp="1"/>
          </p:cNvSpPr>
          <p:nvPr>
            <p:ph type="body" idx="1"/>
          </p:nvPr>
        </p:nvSpPr>
        <p:spPr>
          <a:xfrm>
            <a:off x="688084" y="990600"/>
            <a:ext cx="7998716" cy="4386941"/>
          </a:xfrm>
          <a:prstGeom prst="rect">
            <a:avLst/>
          </a:prstGeom>
        </p:spPr>
        <p:txBody>
          <a:bodyPr vert="horz" wrap="square" lIns="0" tIns="0" rIns="0" bIns="0" rtlCol="0">
            <a:noAutofit/>
          </a:bodyPr>
          <a:lstStyle/>
          <a:p>
            <a:pPr marL="355600" indent="-343535">
              <a:lnSpc>
                <a:spcPct val="100000"/>
              </a:lnSpc>
              <a:buClr>
                <a:srgbClr val="3EB6FF"/>
              </a:buClr>
              <a:buFont typeface="Arial"/>
              <a:buChar char="•"/>
              <a:tabLst>
                <a:tab pos="355600" algn="l"/>
              </a:tabLst>
            </a:pPr>
            <a:r>
              <a:rPr sz="2400" dirty="0">
                <a:solidFill>
                  <a:srgbClr val="3EB6FF"/>
                </a:solidFill>
                <a:latin typeface="Arial"/>
                <a:cs typeface="Arial"/>
              </a:rPr>
              <a:t>G</a:t>
            </a:r>
            <a:r>
              <a:rPr sz="2400" dirty="0">
                <a:latin typeface="Arial"/>
                <a:cs typeface="Arial"/>
              </a:rPr>
              <a:t>lobal </a:t>
            </a:r>
            <a:r>
              <a:rPr sz="2400" spc="-5" dirty="0">
                <a:solidFill>
                  <a:srgbClr val="3EB6FF"/>
                </a:solidFill>
                <a:latin typeface="Arial"/>
                <a:cs typeface="Arial"/>
              </a:rPr>
              <a:t>S</a:t>
            </a:r>
            <a:r>
              <a:rPr sz="2400" spc="0" dirty="0">
                <a:latin typeface="Arial"/>
                <a:cs typeface="Arial"/>
              </a:rPr>
              <a:t>ys</a:t>
            </a:r>
            <a:r>
              <a:rPr sz="2400" spc="5" dirty="0">
                <a:latin typeface="Arial"/>
                <a:cs typeface="Arial"/>
              </a:rPr>
              <a:t>t</a:t>
            </a:r>
            <a:r>
              <a:rPr sz="2400" spc="0" dirty="0">
                <a:latin typeface="Arial"/>
                <a:cs typeface="Arial"/>
              </a:rPr>
              <a:t>em for</a:t>
            </a:r>
            <a:r>
              <a:rPr sz="2400" spc="-10" dirty="0">
                <a:latin typeface="Arial"/>
                <a:cs typeface="Arial"/>
              </a:rPr>
              <a:t> </a:t>
            </a:r>
            <a:r>
              <a:rPr sz="2400" spc="0" dirty="0">
                <a:solidFill>
                  <a:srgbClr val="3EB6FF"/>
                </a:solidFill>
                <a:latin typeface="Arial"/>
                <a:cs typeface="Arial"/>
              </a:rPr>
              <a:t>M</a:t>
            </a:r>
            <a:r>
              <a:rPr sz="2400" spc="0" dirty="0">
                <a:latin typeface="Arial"/>
                <a:cs typeface="Arial"/>
              </a:rPr>
              <a:t>obi</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co</a:t>
            </a:r>
            <a:r>
              <a:rPr sz="2400" spc="5" dirty="0">
                <a:latin typeface="Arial"/>
                <a:cs typeface="Arial"/>
              </a:rPr>
              <a:t>m</a:t>
            </a:r>
            <a:r>
              <a:rPr sz="2400" spc="0" dirty="0">
                <a:latin typeface="Arial"/>
                <a:cs typeface="Arial"/>
              </a:rPr>
              <a:t>munication</a:t>
            </a:r>
            <a:r>
              <a:rPr sz="2400" spc="20" dirty="0">
                <a:latin typeface="Arial"/>
                <a:cs typeface="Arial"/>
              </a:rPr>
              <a:t> </a:t>
            </a:r>
            <a:r>
              <a:rPr sz="2400" spc="0" dirty="0">
                <a:latin typeface="Arial"/>
                <a:cs typeface="Arial"/>
              </a:rPr>
              <a:t>(de</a:t>
            </a:r>
            <a:r>
              <a:rPr sz="2400" spc="5" dirty="0">
                <a:latin typeface="Arial"/>
                <a:cs typeface="Arial"/>
              </a:rPr>
              <a:t>r</a:t>
            </a:r>
            <a:r>
              <a:rPr sz="2400" spc="0" dirty="0">
                <a:latin typeface="Arial"/>
                <a:cs typeface="Arial"/>
              </a:rPr>
              <a:t>ived</a:t>
            </a:r>
            <a:r>
              <a:rPr lang="en-US" sz="2400" dirty="0">
                <a:latin typeface="Arial"/>
                <a:cs typeface="Arial"/>
              </a:rPr>
              <a:t> </a:t>
            </a:r>
            <a:r>
              <a:rPr sz="2400" dirty="0">
                <a:latin typeface="Arial"/>
                <a:cs typeface="Arial"/>
              </a:rPr>
              <a:t>from</a:t>
            </a:r>
            <a:r>
              <a:rPr sz="2400" spc="-20" dirty="0">
                <a:latin typeface="Arial"/>
                <a:cs typeface="Arial"/>
              </a:rPr>
              <a:t> </a:t>
            </a:r>
            <a:r>
              <a:rPr sz="2400" spc="0" dirty="0">
                <a:latin typeface="Arial"/>
                <a:cs typeface="Arial"/>
              </a:rPr>
              <a:t>orig</a:t>
            </a:r>
            <a:r>
              <a:rPr sz="2400" spc="-10" dirty="0">
                <a:latin typeface="Arial"/>
                <a:cs typeface="Arial"/>
              </a:rPr>
              <a:t>i</a:t>
            </a:r>
            <a:r>
              <a:rPr sz="2400" spc="0" dirty="0">
                <a:latin typeface="Arial"/>
                <a:cs typeface="Arial"/>
              </a:rPr>
              <a:t>nal</a:t>
            </a:r>
            <a:r>
              <a:rPr sz="2400" spc="30" dirty="0">
                <a:latin typeface="Arial"/>
                <a:cs typeface="Arial"/>
              </a:rPr>
              <a:t> </a:t>
            </a:r>
            <a:r>
              <a:rPr sz="2400" spc="0" dirty="0">
                <a:latin typeface="Arial"/>
                <a:cs typeface="Arial"/>
              </a:rPr>
              <a:t>G</a:t>
            </a:r>
            <a:r>
              <a:rPr sz="2400" spc="5" dirty="0">
                <a:latin typeface="Arial"/>
                <a:cs typeface="Arial"/>
              </a:rPr>
              <a:t>r</a:t>
            </a:r>
            <a:r>
              <a:rPr sz="2400" spc="0" dirty="0">
                <a:latin typeface="Arial"/>
                <a:cs typeface="Arial"/>
              </a:rPr>
              <a:t>oupe Sp</a:t>
            </a:r>
            <a:r>
              <a:rPr sz="2400" spc="-10" dirty="0">
                <a:latin typeface="Arial"/>
                <a:cs typeface="Arial"/>
              </a:rPr>
              <a:t>é</a:t>
            </a:r>
            <a:r>
              <a:rPr sz="2400" spc="0" dirty="0">
                <a:latin typeface="Arial"/>
                <a:cs typeface="Arial"/>
              </a:rPr>
              <a:t>cial</a:t>
            </a:r>
            <a:r>
              <a:rPr sz="2400" spc="25"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a:t>
            </a:r>
            <a:endParaRPr sz="2400" dirty="0">
              <a:latin typeface="Arial"/>
              <a:cs typeface="Arial"/>
            </a:endParaRPr>
          </a:p>
          <a:p>
            <a:pPr>
              <a:lnSpc>
                <a:spcPts val="550"/>
              </a:lnSpc>
              <a:spcBef>
                <a:spcPts val="25"/>
              </a:spcBef>
            </a:pPr>
            <a:endParaRPr sz="550" dirty="0"/>
          </a:p>
          <a:p>
            <a:pPr marL="469265" marR="121920" indent="0">
              <a:lnSpc>
                <a:spcPct val="100000"/>
              </a:lnSpc>
              <a:buNone/>
            </a:pPr>
            <a:r>
              <a:rPr sz="2400" dirty="0">
                <a:latin typeface="Arial"/>
                <a:cs typeface="Arial"/>
              </a:rPr>
              <a:t>–</a:t>
            </a:r>
            <a:r>
              <a:rPr sz="2400" spc="250" dirty="0">
                <a:latin typeface="Arial"/>
                <a:cs typeface="Arial"/>
              </a:rPr>
              <a:t> </a:t>
            </a:r>
            <a:r>
              <a:rPr sz="2400" spc="0" dirty="0">
                <a:latin typeface="Arial"/>
                <a:cs typeface="Arial"/>
              </a:rPr>
              <a:t>In 1982, CE</a:t>
            </a:r>
            <a:r>
              <a:rPr sz="2400" spc="-10" dirty="0">
                <a:latin typeface="Arial"/>
                <a:cs typeface="Arial"/>
              </a:rPr>
              <a:t>P</a:t>
            </a:r>
            <a:r>
              <a:rPr sz="2400" spc="0" dirty="0">
                <a:latin typeface="Arial"/>
                <a:cs typeface="Arial"/>
              </a:rPr>
              <a:t>T</a:t>
            </a:r>
            <a:r>
              <a:rPr sz="2400" spc="10" dirty="0">
                <a:latin typeface="Arial"/>
                <a:cs typeface="Arial"/>
              </a:rPr>
              <a:t> </a:t>
            </a:r>
            <a:r>
              <a:rPr sz="2400" spc="0" dirty="0">
                <a:latin typeface="Arial"/>
                <a:cs typeface="Arial"/>
              </a:rPr>
              <a:t>created</a:t>
            </a:r>
            <a:r>
              <a:rPr sz="2400" spc="5" dirty="0">
                <a:latin typeface="Arial"/>
                <a:cs typeface="Arial"/>
              </a:rPr>
              <a:t> </a:t>
            </a:r>
            <a:r>
              <a:rPr sz="2400" spc="0" dirty="0">
                <a:latin typeface="Arial"/>
                <a:cs typeface="Arial"/>
              </a:rPr>
              <a:t>the GSM</a:t>
            </a:r>
            <a:r>
              <a:rPr sz="2400" spc="-15" dirty="0">
                <a:latin typeface="Arial"/>
                <a:cs typeface="Arial"/>
              </a:rPr>
              <a:t> </a:t>
            </a:r>
            <a:r>
              <a:rPr sz="2400" spc="0" dirty="0">
                <a:latin typeface="Arial"/>
                <a:cs typeface="Arial"/>
              </a:rPr>
              <a:t>to develop</a:t>
            </a:r>
            <a:r>
              <a:rPr sz="2400" spc="30" dirty="0">
                <a:latin typeface="Arial"/>
                <a:cs typeface="Arial"/>
              </a:rPr>
              <a:t> </a:t>
            </a:r>
            <a:r>
              <a:rPr sz="2400" spc="0" dirty="0">
                <a:latin typeface="Arial"/>
                <a:cs typeface="Arial"/>
              </a:rPr>
              <a:t>a standa</a:t>
            </a:r>
            <a:r>
              <a:rPr sz="2400" spc="5" dirty="0">
                <a:latin typeface="Arial"/>
                <a:cs typeface="Arial"/>
              </a:rPr>
              <a:t>r</a:t>
            </a:r>
            <a:r>
              <a:rPr sz="2400" spc="0" dirty="0">
                <a:latin typeface="Arial"/>
                <a:cs typeface="Arial"/>
              </a:rPr>
              <a:t>d </a:t>
            </a:r>
            <a:r>
              <a:rPr sz="2400" spc="5" dirty="0">
                <a:latin typeface="Arial"/>
                <a:cs typeface="Arial"/>
              </a:rPr>
              <a:t>f</a:t>
            </a:r>
            <a:r>
              <a:rPr sz="2400" spc="0" dirty="0">
                <a:latin typeface="Arial"/>
                <a:cs typeface="Arial"/>
              </a:rPr>
              <a:t>or a </a:t>
            </a:r>
            <a:r>
              <a:rPr sz="2400" spc="5" dirty="0">
                <a:latin typeface="Arial"/>
                <a:cs typeface="Arial"/>
              </a:rPr>
              <a:t>m</a:t>
            </a:r>
            <a:r>
              <a:rPr sz="2400" spc="0" dirty="0">
                <a:latin typeface="Arial"/>
                <a:cs typeface="Arial"/>
              </a:rPr>
              <a:t>obi</a:t>
            </a:r>
            <a:r>
              <a:rPr sz="2400" spc="-10" dirty="0">
                <a:latin typeface="Arial"/>
                <a:cs typeface="Arial"/>
              </a:rPr>
              <a:t>l</a:t>
            </a:r>
            <a:r>
              <a:rPr sz="2400" spc="0" dirty="0">
                <a:latin typeface="Arial"/>
                <a:cs typeface="Arial"/>
              </a:rPr>
              <a:t>e</a:t>
            </a:r>
            <a:r>
              <a:rPr sz="2400" spc="10" dirty="0">
                <a:latin typeface="Arial"/>
                <a:cs typeface="Arial"/>
              </a:rPr>
              <a:t> </a:t>
            </a:r>
            <a:r>
              <a:rPr sz="2400" spc="0" dirty="0">
                <a:latin typeface="Arial"/>
                <a:cs typeface="Arial"/>
              </a:rPr>
              <a:t>telephone</a:t>
            </a:r>
            <a:r>
              <a:rPr sz="2400" spc="35" dirty="0">
                <a:latin typeface="Arial"/>
                <a:cs typeface="Arial"/>
              </a:rPr>
              <a:t> </a:t>
            </a:r>
            <a:r>
              <a:rPr sz="2400" spc="0" dirty="0">
                <a:latin typeface="Arial"/>
                <a:cs typeface="Arial"/>
              </a:rPr>
              <a:t>system</a:t>
            </a:r>
            <a:r>
              <a:rPr sz="2400" spc="-10" dirty="0">
                <a:latin typeface="Arial"/>
                <a:cs typeface="Arial"/>
              </a:rPr>
              <a:t> </a:t>
            </a:r>
            <a:r>
              <a:rPr sz="2400" spc="0" dirty="0">
                <a:latin typeface="Arial"/>
                <a:cs typeface="Arial"/>
              </a:rPr>
              <a:t>that</a:t>
            </a:r>
            <a:r>
              <a:rPr sz="2400" spc="5" dirty="0">
                <a:latin typeface="Arial"/>
                <a:cs typeface="Arial"/>
              </a:rPr>
              <a:t> </a:t>
            </a:r>
            <a:r>
              <a:rPr sz="2400" spc="0" dirty="0">
                <a:latin typeface="Arial"/>
                <a:cs typeface="Arial"/>
              </a:rPr>
              <a:t>cou</a:t>
            </a:r>
            <a:r>
              <a:rPr sz="2400" spc="-10" dirty="0">
                <a:latin typeface="Arial"/>
                <a:cs typeface="Arial"/>
              </a:rPr>
              <a:t>l</a:t>
            </a:r>
            <a:r>
              <a:rPr sz="2400" spc="0" dirty="0">
                <a:latin typeface="Arial"/>
                <a:cs typeface="Arial"/>
              </a:rPr>
              <a:t>d be used</a:t>
            </a:r>
            <a:r>
              <a:rPr sz="2400" spc="20" dirty="0">
                <a:latin typeface="Arial"/>
                <a:cs typeface="Arial"/>
              </a:rPr>
              <a:t> </a:t>
            </a:r>
            <a:r>
              <a:rPr sz="2400" spc="0" dirty="0">
                <a:latin typeface="Arial"/>
                <a:cs typeface="Arial"/>
              </a:rPr>
              <a:t>across</a:t>
            </a:r>
            <a:r>
              <a:rPr sz="2400" spc="5" dirty="0">
                <a:latin typeface="Arial"/>
                <a:cs typeface="Arial"/>
              </a:rPr>
              <a:t> </a:t>
            </a:r>
            <a:r>
              <a:rPr sz="2400" spc="0" dirty="0">
                <a:latin typeface="Arial"/>
                <a:cs typeface="Arial"/>
              </a:rPr>
              <a:t>Europe</a:t>
            </a:r>
            <a:endParaRPr sz="2400" dirty="0">
              <a:latin typeface="Arial"/>
              <a:cs typeface="Arial"/>
            </a:endParaRPr>
          </a:p>
          <a:p>
            <a:pPr>
              <a:lnSpc>
                <a:spcPts val="550"/>
              </a:lnSpc>
              <a:spcBef>
                <a:spcPts val="27"/>
              </a:spcBef>
            </a:pPr>
            <a:endParaRPr sz="550" dirty="0"/>
          </a:p>
          <a:p>
            <a:pPr marL="355600" indent="-343535">
              <a:lnSpc>
                <a:spcPct val="100000"/>
              </a:lnSpc>
              <a:buClr>
                <a:srgbClr val="3EB6FF"/>
              </a:buClr>
              <a:buFont typeface="Arial"/>
              <a:buChar char="•"/>
              <a:tabLst>
                <a:tab pos="355600" algn="l"/>
                <a:tab pos="2813685" algn="l"/>
              </a:tabLst>
            </a:pPr>
            <a:r>
              <a:rPr sz="2400" dirty="0">
                <a:latin typeface="Arial"/>
                <a:cs typeface="Arial"/>
              </a:rPr>
              <a:t>O</a:t>
            </a:r>
            <a:r>
              <a:rPr sz="2400" spc="5" dirty="0">
                <a:latin typeface="Arial"/>
                <a:cs typeface="Arial"/>
              </a:rPr>
              <a:t>r</a:t>
            </a:r>
            <a:r>
              <a:rPr sz="2400" spc="0" dirty="0">
                <a:latin typeface="Arial"/>
                <a:cs typeface="Arial"/>
              </a:rPr>
              <a:t>ig</a:t>
            </a:r>
            <a:r>
              <a:rPr sz="2400" spc="-15" dirty="0">
                <a:latin typeface="Arial"/>
                <a:cs typeface="Arial"/>
              </a:rPr>
              <a:t>i</a:t>
            </a:r>
            <a:r>
              <a:rPr sz="2400" spc="0" dirty="0">
                <a:latin typeface="Arial"/>
                <a:cs typeface="Arial"/>
              </a:rPr>
              <a:t>nal</a:t>
            </a:r>
            <a:r>
              <a:rPr sz="2400" spc="15" dirty="0">
                <a:latin typeface="Arial"/>
                <a:cs typeface="Arial"/>
              </a:rPr>
              <a:t> </a:t>
            </a:r>
            <a:r>
              <a:rPr sz="2400" spc="0" dirty="0">
                <a:latin typeface="Arial"/>
                <a:cs typeface="Arial"/>
              </a:rPr>
              <a:t>GSM</a:t>
            </a:r>
            <a:r>
              <a:rPr sz="2400" spc="-15" dirty="0">
                <a:latin typeface="Arial"/>
                <a:cs typeface="Arial"/>
              </a:rPr>
              <a:t> </a:t>
            </a:r>
            <a:r>
              <a:rPr sz="2400" spc="0" dirty="0">
                <a:latin typeface="Arial"/>
                <a:cs typeface="Arial"/>
              </a:rPr>
              <a:t>(or	GSM900) </a:t>
            </a:r>
            <a:r>
              <a:rPr sz="2400" spc="-15" dirty="0">
                <a:latin typeface="Arial"/>
                <a:cs typeface="Arial"/>
              </a:rPr>
              <a:t>i</a:t>
            </a:r>
            <a:r>
              <a:rPr sz="2400" spc="0" dirty="0">
                <a:latin typeface="Arial"/>
                <a:cs typeface="Arial"/>
              </a:rPr>
              <a:t>s now</a:t>
            </a:r>
            <a:r>
              <a:rPr sz="2400" spc="10" dirty="0">
                <a:latin typeface="Arial"/>
                <a:cs typeface="Arial"/>
              </a:rPr>
              <a:t> </a:t>
            </a:r>
            <a:r>
              <a:rPr sz="2400" spc="0" dirty="0">
                <a:latin typeface="Arial"/>
                <a:cs typeface="Arial"/>
              </a:rPr>
              <a:t>supp</a:t>
            </a:r>
            <a:r>
              <a:rPr sz="2400" spc="-10" dirty="0">
                <a:latin typeface="Arial"/>
                <a:cs typeface="Arial"/>
              </a:rPr>
              <a:t>l</a:t>
            </a:r>
            <a:r>
              <a:rPr sz="2400" spc="0" dirty="0">
                <a:latin typeface="Arial"/>
                <a:cs typeface="Arial"/>
              </a:rPr>
              <a:t>emented</a:t>
            </a:r>
            <a:r>
              <a:rPr sz="2400" spc="25" dirty="0">
                <a:latin typeface="Arial"/>
                <a:cs typeface="Arial"/>
              </a:rPr>
              <a:t> </a:t>
            </a:r>
            <a:r>
              <a:rPr sz="2400" spc="0" dirty="0">
                <a:latin typeface="Arial"/>
                <a:cs typeface="Arial"/>
              </a:rPr>
              <a:t>by</a:t>
            </a:r>
            <a:r>
              <a:rPr lang="en-US" sz="2400" spc="0" dirty="0">
                <a:latin typeface="Arial"/>
                <a:cs typeface="Arial"/>
              </a:rPr>
              <a:t> </a:t>
            </a:r>
            <a:r>
              <a:rPr sz="2400" dirty="0">
                <a:latin typeface="Arial"/>
                <a:cs typeface="Arial"/>
              </a:rPr>
              <a:t>GS</a:t>
            </a:r>
            <a:r>
              <a:rPr sz="2400" spc="5" dirty="0">
                <a:latin typeface="Arial"/>
                <a:cs typeface="Arial"/>
              </a:rPr>
              <a:t>M</a:t>
            </a:r>
            <a:r>
              <a:rPr sz="2400" spc="0" dirty="0">
                <a:latin typeface="Arial"/>
                <a:cs typeface="Arial"/>
              </a:rPr>
              <a:t>1800(or</a:t>
            </a:r>
            <a:r>
              <a:rPr sz="2400" spc="5" dirty="0">
                <a:latin typeface="Arial"/>
                <a:cs typeface="Arial"/>
              </a:rPr>
              <a:t> </a:t>
            </a:r>
            <a:r>
              <a:rPr sz="2400" spc="0" dirty="0">
                <a:latin typeface="Arial"/>
                <a:cs typeface="Arial"/>
              </a:rPr>
              <a:t>DCS1800)</a:t>
            </a:r>
            <a:r>
              <a:rPr sz="2400" spc="40" dirty="0">
                <a:latin typeface="Arial"/>
                <a:cs typeface="Arial"/>
              </a:rPr>
              <a:t> </a:t>
            </a:r>
            <a:r>
              <a:rPr sz="2400" spc="0" dirty="0">
                <a:latin typeface="Arial"/>
                <a:cs typeface="Arial"/>
              </a:rPr>
              <a:t>and </a:t>
            </a:r>
            <a:r>
              <a:rPr sz="2400" spc="5" dirty="0">
                <a:latin typeface="Arial"/>
                <a:cs typeface="Arial"/>
              </a:rPr>
              <a:t>G</a:t>
            </a:r>
            <a:r>
              <a:rPr sz="2400" spc="0" dirty="0">
                <a:latin typeface="Arial"/>
                <a:cs typeface="Arial"/>
              </a:rPr>
              <a:t>SM1900</a:t>
            </a:r>
            <a:r>
              <a:rPr sz="2400" spc="15" dirty="0">
                <a:latin typeface="Arial"/>
                <a:cs typeface="Arial"/>
              </a:rPr>
              <a:t> </a:t>
            </a:r>
            <a:r>
              <a:rPr sz="2400" spc="0" dirty="0">
                <a:latin typeface="Arial"/>
                <a:cs typeface="Arial"/>
              </a:rPr>
              <a:t>(or</a:t>
            </a:r>
            <a:r>
              <a:rPr sz="2400" spc="5" dirty="0">
                <a:latin typeface="Arial"/>
                <a:cs typeface="Arial"/>
              </a:rPr>
              <a:t> </a:t>
            </a:r>
            <a:r>
              <a:rPr sz="2400" spc="-10" dirty="0">
                <a:latin typeface="Arial"/>
                <a:cs typeface="Arial"/>
              </a:rPr>
              <a:t>P</a:t>
            </a:r>
            <a:r>
              <a:rPr sz="2400" spc="0" dirty="0">
                <a:latin typeface="Arial"/>
                <a:cs typeface="Arial"/>
              </a:rPr>
              <a:t>CS1900)</a:t>
            </a:r>
            <a:endParaRPr sz="2400" dirty="0">
              <a:latin typeface="Arial"/>
              <a:cs typeface="Arial"/>
            </a:endParaRPr>
          </a:p>
          <a:p>
            <a:pPr>
              <a:lnSpc>
                <a:spcPts val="550"/>
              </a:lnSpc>
              <a:spcBef>
                <a:spcPts val="25"/>
              </a:spcBef>
            </a:pPr>
            <a:endParaRPr sz="550" dirty="0"/>
          </a:p>
          <a:p>
            <a:pPr marL="355600" marR="48260" indent="-343535">
              <a:lnSpc>
                <a:spcPct val="100000"/>
              </a:lnSpc>
              <a:buClr>
                <a:srgbClr val="3EB6FF"/>
              </a:buClr>
              <a:buFont typeface="Arial"/>
              <a:buChar char="•"/>
              <a:tabLst>
                <a:tab pos="355600" algn="l"/>
              </a:tabLst>
            </a:pPr>
            <a:r>
              <a:rPr sz="2400" dirty="0">
                <a:latin typeface="Arial"/>
                <a:cs typeface="Arial"/>
              </a:rPr>
              <a:t>More than 70%</a:t>
            </a:r>
            <a:r>
              <a:rPr sz="2400" spc="15" dirty="0">
                <a:latin typeface="Arial"/>
                <a:cs typeface="Arial"/>
              </a:rPr>
              <a:t> </a:t>
            </a:r>
            <a:r>
              <a:rPr sz="2400" spc="0" dirty="0">
                <a:latin typeface="Arial"/>
                <a:cs typeface="Arial"/>
              </a:rPr>
              <a:t>of</a:t>
            </a:r>
            <a:r>
              <a:rPr sz="2400" spc="-15" dirty="0">
                <a:latin typeface="Arial"/>
                <a:cs typeface="Arial"/>
              </a:rPr>
              <a:t> </a:t>
            </a:r>
            <a:r>
              <a:rPr sz="2400" spc="0" dirty="0">
                <a:latin typeface="Arial"/>
                <a:cs typeface="Arial"/>
              </a:rPr>
              <a:t>mobi</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users in </a:t>
            </a:r>
            <a:r>
              <a:rPr sz="2400" spc="5" dirty="0">
                <a:latin typeface="Arial"/>
                <a:cs typeface="Arial"/>
              </a:rPr>
              <a:t>t</a:t>
            </a:r>
            <a:r>
              <a:rPr sz="2400" spc="0" dirty="0">
                <a:latin typeface="Arial"/>
                <a:cs typeface="Arial"/>
              </a:rPr>
              <a:t>he world</a:t>
            </a:r>
            <a:r>
              <a:rPr sz="2400" spc="5" dirty="0">
                <a:latin typeface="Arial"/>
                <a:cs typeface="Arial"/>
              </a:rPr>
              <a:t> </a:t>
            </a:r>
            <a:r>
              <a:rPr sz="2400" spc="0" dirty="0">
                <a:latin typeface="Arial"/>
                <a:cs typeface="Arial"/>
              </a:rPr>
              <a:t>use</a:t>
            </a:r>
            <a:r>
              <a:rPr lang="en-US" sz="2400" spc="0" dirty="0">
                <a:latin typeface="Arial"/>
                <a:cs typeface="Arial"/>
              </a:rPr>
              <a:t>d</a:t>
            </a:r>
            <a:r>
              <a:rPr sz="2400" spc="0" dirty="0">
                <a:latin typeface="Arial"/>
                <a:cs typeface="Arial"/>
              </a:rPr>
              <a:t> GSM technology</a:t>
            </a:r>
            <a:endParaRPr sz="2400" dirty="0">
              <a:latin typeface="Arial"/>
              <a:cs typeface="Arial"/>
            </a:endParaRPr>
          </a:p>
          <a:p>
            <a:pPr>
              <a:lnSpc>
                <a:spcPts val="550"/>
              </a:lnSpc>
              <a:spcBef>
                <a:spcPts val="28"/>
              </a:spcBef>
              <a:buClr>
                <a:srgbClr val="3EB6FF"/>
              </a:buClr>
              <a:buFont typeface="Arial"/>
              <a:buChar char="•"/>
            </a:pPr>
            <a:endParaRPr sz="550" dirty="0"/>
          </a:p>
          <a:p>
            <a:pPr marL="355600" indent="-343535">
              <a:lnSpc>
                <a:spcPct val="100000"/>
              </a:lnSpc>
              <a:buClr>
                <a:srgbClr val="3EB6FF"/>
              </a:buClr>
              <a:buFont typeface="Arial"/>
              <a:buChar char="•"/>
              <a:tabLst>
                <a:tab pos="355600" algn="l"/>
              </a:tabLst>
            </a:pPr>
            <a:r>
              <a:rPr sz="2400" dirty="0">
                <a:latin typeface="Arial"/>
                <a:cs typeface="Arial"/>
              </a:rPr>
              <a:t>GSM</a:t>
            </a:r>
            <a:r>
              <a:rPr sz="2400" spc="-15" dirty="0">
                <a:latin typeface="Arial"/>
                <a:cs typeface="Arial"/>
              </a:rPr>
              <a:t> </a:t>
            </a:r>
            <a:r>
              <a:rPr sz="2400" spc="0" dirty="0">
                <a:latin typeface="Arial"/>
                <a:cs typeface="Arial"/>
              </a:rPr>
              <a:t>technolo</a:t>
            </a:r>
            <a:r>
              <a:rPr sz="2400" spc="-10" dirty="0">
                <a:latin typeface="Arial"/>
                <a:cs typeface="Arial"/>
              </a:rPr>
              <a:t>g</a:t>
            </a:r>
            <a:r>
              <a:rPr sz="2400" spc="0" dirty="0">
                <a:latin typeface="Arial"/>
                <a:cs typeface="Arial"/>
              </a:rPr>
              <a:t>y</a:t>
            </a:r>
            <a:r>
              <a:rPr sz="2400" spc="25" dirty="0">
                <a:latin typeface="Arial"/>
                <a:cs typeface="Arial"/>
              </a:rPr>
              <a:t> </a:t>
            </a:r>
            <a:r>
              <a:rPr sz="2400" spc="0" dirty="0">
                <a:latin typeface="Arial"/>
                <a:cs typeface="Arial"/>
              </a:rPr>
              <a:t>covers</a:t>
            </a:r>
            <a:r>
              <a:rPr sz="2400" spc="5" dirty="0">
                <a:latin typeface="Arial"/>
                <a:cs typeface="Arial"/>
              </a:rPr>
              <a:t> </a:t>
            </a:r>
            <a:r>
              <a:rPr sz="2400" spc="0" dirty="0">
                <a:latin typeface="Arial"/>
                <a:cs typeface="Arial"/>
              </a:rPr>
              <a:t>more than 8</a:t>
            </a:r>
            <a:r>
              <a:rPr sz="2400" spc="-10" dirty="0">
                <a:latin typeface="Arial"/>
                <a:cs typeface="Arial"/>
              </a:rPr>
              <a:t>0</a:t>
            </a:r>
            <a:r>
              <a:rPr sz="2400" spc="0" dirty="0">
                <a:latin typeface="Arial"/>
                <a:cs typeface="Arial"/>
              </a:rPr>
              <a:t>%</a:t>
            </a:r>
            <a:r>
              <a:rPr sz="2400" spc="15" dirty="0">
                <a:latin typeface="Arial"/>
                <a:cs typeface="Arial"/>
              </a:rPr>
              <a:t> </a:t>
            </a:r>
            <a:r>
              <a:rPr sz="2400" spc="0" dirty="0">
                <a:latin typeface="Arial"/>
                <a:cs typeface="Arial"/>
              </a:rPr>
              <a:t>popu</a:t>
            </a:r>
            <a:r>
              <a:rPr sz="2400" spc="-10" dirty="0">
                <a:latin typeface="Arial"/>
                <a:cs typeface="Arial"/>
              </a:rPr>
              <a:t>l</a:t>
            </a:r>
            <a:r>
              <a:rPr sz="2400" spc="0" dirty="0">
                <a:latin typeface="Arial"/>
                <a:cs typeface="Arial"/>
              </a:rPr>
              <a:t>ation</a:t>
            </a:r>
            <a:r>
              <a:rPr sz="2400" spc="30" dirty="0">
                <a:latin typeface="Arial"/>
                <a:cs typeface="Arial"/>
              </a:rPr>
              <a:t> </a:t>
            </a:r>
            <a:r>
              <a:rPr sz="2400" spc="0" dirty="0">
                <a:latin typeface="Arial"/>
                <a:cs typeface="Arial"/>
              </a:rPr>
              <a:t>of</a:t>
            </a:r>
            <a:r>
              <a:rPr lang="en-US" sz="2400" spc="0" dirty="0">
                <a:latin typeface="Arial"/>
                <a:cs typeface="Arial"/>
              </a:rPr>
              <a:t> </a:t>
            </a:r>
            <a:r>
              <a:rPr sz="2400" dirty="0">
                <a:latin typeface="Arial"/>
                <a:cs typeface="Arial"/>
              </a:rPr>
              <a:t>the world</a:t>
            </a:r>
          </a:p>
        </p:txBody>
      </p:sp>
      <p:sp>
        <p:nvSpPr>
          <p:cNvPr id="7" name="Footer Placeholder 6">
            <a:extLst>
              <a:ext uri="{FF2B5EF4-FFF2-40B4-BE49-F238E27FC236}">
                <a16:creationId xmlns:a16="http://schemas.microsoft.com/office/drawing/2014/main" id="{BAE23922-B4F0-4B11-95BC-0A8A8634AE6A}"/>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40CF38C1-B8E1-4062-AE69-20F801DD807C}"/>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7</a:t>
            </a:fld>
            <a:endParaRPr lang="en-US" sz="1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52600" y="457200"/>
            <a:ext cx="5360035" cy="544195"/>
          </a:xfrm>
          <a:prstGeom prst="rect">
            <a:avLst/>
          </a:prstGeom>
        </p:spPr>
        <p:txBody>
          <a:bodyPr vert="horz" wrap="square" lIns="0" tIns="0" rIns="0" bIns="0" rtlCol="0">
            <a:noAutofit/>
          </a:bodyPr>
          <a:lstStyle/>
          <a:p>
            <a:pPr marL="12700">
              <a:lnSpc>
                <a:spcPts val="4285"/>
              </a:lnSpc>
              <a:tabLst>
                <a:tab pos="1994535" algn="l"/>
                <a:tab pos="3669665" algn="l"/>
              </a:tabLst>
            </a:pPr>
            <a:r>
              <a:rPr sz="3600" dirty="0">
                <a:solidFill>
                  <a:srgbClr val="116B8F"/>
                </a:solidFill>
                <a:latin typeface="Arial"/>
                <a:cs typeface="Arial"/>
              </a:rPr>
              <a:t>Structure	of</a:t>
            </a:r>
            <a:r>
              <a:rPr sz="3600" spc="-15" dirty="0">
                <a:solidFill>
                  <a:srgbClr val="116B8F"/>
                </a:solidFill>
                <a:latin typeface="Arial"/>
                <a:cs typeface="Arial"/>
              </a:rPr>
              <a:t> </a:t>
            </a:r>
            <a:r>
              <a:rPr sz="3600" spc="0" dirty="0">
                <a:solidFill>
                  <a:srgbClr val="116B8F"/>
                </a:solidFill>
                <a:latin typeface="Arial"/>
                <a:cs typeface="Arial"/>
              </a:rPr>
              <a:t>GSM	Netw</a:t>
            </a:r>
            <a:r>
              <a:rPr sz="3600" spc="5" dirty="0">
                <a:solidFill>
                  <a:srgbClr val="116B8F"/>
                </a:solidFill>
                <a:latin typeface="Arial"/>
                <a:cs typeface="Arial"/>
              </a:rPr>
              <a:t>o</a:t>
            </a:r>
            <a:r>
              <a:rPr sz="3600" spc="0" dirty="0">
                <a:solidFill>
                  <a:srgbClr val="116B8F"/>
                </a:solidFill>
                <a:latin typeface="Arial"/>
                <a:cs typeface="Arial"/>
              </a:rPr>
              <a:t>rk</a:t>
            </a:r>
            <a:endParaRPr sz="3600" dirty="0">
              <a:latin typeface="Arial"/>
              <a:cs typeface="Arial"/>
            </a:endParaRPr>
          </a:p>
        </p:txBody>
      </p:sp>
      <p:sp>
        <p:nvSpPr>
          <p:cNvPr id="3" name="object 3"/>
          <p:cNvSpPr txBox="1"/>
          <p:nvPr/>
        </p:nvSpPr>
        <p:spPr>
          <a:xfrm>
            <a:off x="474065" y="1186560"/>
            <a:ext cx="8032750" cy="3984625"/>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Arial"/>
                <a:cs typeface="Arial"/>
              </a:rPr>
              <a:t>Fu</a:t>
            </a:r>
            <a:r>
              <a:rPr sz="2400" spc="-10" dirty="0">
                <a:latin typeface="Arial"/>
                <a:cs typeface="Arial"/>
              </a:rPr>
              <a:t>n</a:t>
            </a:r>
            <a:r>
              <a:rPr sz="2400" spc="0" dirty="0">
                <a:latin typeface="Arial"/>
                <a:cs typeface="Arial"/>
              </a:rPr>
              <a:t>ction</a:t>
            </a:r>
            <a:r>
              <a:rPr sz="2400" spc="-10" dirty="0">
                <a:latin typeface="Arial"/>
                <a:cs typeface="Arial"/>
              </a:rPr>
              <a:t>a</a:t>
            </a:r>
            <a:r>
              <a:rPr sz="2400" spc="0" dirty="0">
                <a:latin typeface="Arial"/>
                <a:cs typeface="Arial"/>
              </a:rPr>
              <a:t>l</a:t>
            </a:r>
            <a:r>
              <a:rPr sz="2400" spc="25" dirty="0">
                <a:latin typeface="Arial"/>
                <a:cs typeface="Arial"/>
              </a:rPr>
              <a:t> </a:t>
            </a:r>
            <a:r>
              <a:rPr sz="2400" spc="0" dirty="0">
                <a:latin typeface="Arial"/>
                <a:cs typeface="Arial"/>
              </a:rPr>
              <a:t>entiti</a:t>
            </a:r>
            <a:r>
              <a:rPr sz="2400" spc="-10" dirty="0">
                <a:latin typeface="Arial"/>
                <a:cs typeface="Arial"/>
              </a:rPr>
              <a:t>e</a:t>
            </a:r>
            <a:r>
              <a:rPr sz="2400" spc="0" dirty="0">
                <a:latin typeface="Arial"/>
                <a:cs typeface="Arial"/>
              </a:rPr>
              <a:t>s</a:t>
            </a:r>
            <a:r>
              <a:rPr sz="2400" spc="15" dirty="0">
                <a:latin typeface="Arial"/>
                <a:cs typeface="Arial"/>
              </a:rPr>
              <a:t> </a:t>
            </a:r>
            <a:r>
              <a:rPr sz="2400" spc="-5" dirty="0">
                <a:latin typeface="Arial"/>
                <a:cs typeface="Arial"/>
              </a:rPr>
              <a:t>o</a:t>
            </a:r>
            <a:r>
              <a:rPr sz="2400" spc="0" dirty="0">
                <a:latin typeface="Arial"/>
                <a:cs typeface="Arial"/>
              </a:rPr>
              <a:t>f</a:t>
            </a:r>
            <a:r>
              <a:rPr sz="2400" spc="-5" dirty="0">
                <a:latin typeface="Arial"/>
                <a:cs typeface="Arial"/>
              </a:rPr>
              <a:t> </a:t>
            </a:r>
            <a:r>
              <a:rPr sz="2400" spc="0" dirty="0">
                <a:latin typeface="Arial"/>
                <a:cs typeface="Arial"/>
              </a:rPr>
              <a:t>GSM</a:t>
            </a:r>
            <a:endParaRPr sz="2400" dirty="0">
              <a:latin typeface="Arial"/>
              <a:cs typeface="Arial"/>
            </a:endParaRPr>
          </a:p>
          <a:p>
            <a:pPr marL="756285" lvl="1" indent="-287020">
              <a:lnSpc>
                <a:spcPct val="100000"/>
              </a:lnSpc>
              <a:spcBef>
                <a:spcPts val="285"/>
              </a:spcBef>
              <a:buFont typeface="Arial"/>
              <a:buChar char="–"/>
              <a:tabLst>
                <a:tab pos="756285" algn="l"/>
              </a:tabLst>
            </a:pPr>
            <a:r>
              <a:rPr sz="2400" spc="-5" dirty="0">
                <a:latin typeface="Arial"/>
                <a:cs typeface="Arial"/>
              </a:rPr>
              <a:t>Th</a:t>
            </a:r>
            <a:r>
              <a:rPr sz="2400" spc="0" dirty="0">
                <a:latin typeface="Arial"/>
                <a:cs typeface="Arial"/>
              </a:rPr>
              <a:t>e Mobi</a:t>
            </a:r>
            <a:r>
              <a:rPr sz="2400" spc="-10" dirty="0">
                <a:latin typeface="Arial"/>
                <a:cs typeface="Arial"/>
              </a:rPr>
              <a:t>l</a:t>
            </a:r>
            <a:r>
              <a:rPr sz="2400" spc="0" dirty="0">
                <a:latin typeface="Arial"/>
                <a:cs typeface="Arial"/>
              </a:rPr>
              <a:t>e</a:t>
            </a:r>
            <a:r>
              <a:rPr sz="2400" spc="25" dirty="0">
                <a:latin typeface="Arial"/>
                <a:cs typeface="Arial"/>
              </a:rPr>
              <a:t> </a:t>
            </a:r>
            <a:r>
              <a:rPr sz="2400" spc="0" dirty="0">
                <a:latin typeface="Arial"/>
                <a:cs typeface="Arial"/>
              </a:rPr>
              <a:t>Station(MS)</a:t>
            </a:r>
            <a:endParaRPr sz="2400" dirty="0">
              <a:latin typeface="Arial"/>
              <a:cs typeface="Arial"/>
            </a:endParaRPr>
          </a:p>
          <a:p>
            <a:pPr marL="1155700" lvl="2" indent="-228600">
              <a:lnSpc>
                <a:spcPct val="100000"/>
              </a:lnSpc>
              <a:spcBef>
                <a:spcPts val="290"/>
              </a:spcBef>
              <a:buFont typeface="Arial"/>
              <a:buChar char="•"/>
              <a:tabLst>
                <a:tab pos="1155700" algn="l"/>
              </a:tabLst>
            </a:pPr>
            <a:r>
              <a:rPr sz="2400" spc="0" dirty="0">
                <a:latin typeface="Arial"/>
                <a:cs typeface="Arial"/>
              </a:rPr>
              <a:t>A</a:t>
            </a:r>
            <a:r>
              <a:rPr sz="2400" spc="-15" dirty="0">
                <a:latin typeface="Arial"/>
                <a:cs typeface="Arial"/>
              </a:rPr>
              <a:t>l</a:t>
            </a:r>
            <a:r>
              <a:rPr sz="2400" spc="0" dirty="0">
                <a:latin typeface="Arial"/>
                <a:cs typeface="Arial"/>
              </a:rPr>
              <a:t>so</a:t>
            </a:r>
            <a:r>
              <a:rPr sz="2400" spc="10" dirty="0">
                <a:latin typeface="Arial"/>
                <a:cs typeface="Arial"/>
              </a:rPr>
              <a:t> </a:t>
            </a:r>
            <a:r>
              <a:rPr sz="2400" spc="0" dirty="0">
                <a:latin typeface="Arial"/>
                <a:cs typeface="Arial"/>
              </a:rPr>
              <a:t>ca</a:t>
            </a:r>
            <a:r>
              <a:rPr sz="2400" spc="-10" dirty="0">
                <a:latin typeface="Arial"/>
                <a:cs typeface="Arial"/>
              </a:rPr>
              <a:t>l</a:t>
            </a:r>
            <a:r>
              <a:rPr sz="2400" spc="0" dirty="0">
                <a:latin typeface="Arial"/>
                <a:cs typeface="Arial"/>
              </a:rPr>
              <a:t>l</a:t>
            </a:r>
            <a:r>
              <a:rPr sz="2400" spc="-10" dirty="0">
                <a:latin typeface="Arial"/>
                <a:cs typeface="Arial"/>
              </a:rPr>
              <a:t>e</a:t>
            </a:r>
            <a:r>
              <a:rPr sz="2400" spc="0" dirty="0">
                <a:latin typeface="Arial"/>
                <a:cs typeface="Arial"/>
              </a:rPr>
              <a:t>d</a:t>
            </a:r>
            <a:r>
              <a:rPr sz="2400" spc="25" dirty="0">
                <a:latin typeface="Arial"/>
                <a:cs typeface="Arial"/>
              </a:rPr>
              <a:t> </a:t>
            </a:r>
            <a:r>
              <a:rPr sz="2400" spc="-5" dirty="0">
                <a:latin typeface="Arial"/>
                <a:cs typeface="Arial"/>
              </a:rPr>
              <a:t>a</a:t>
            </a:r>
            <a:r>
              <a:rPr sz="2400" spc="0" dirty="0">
                <a:latin typeface="Arial"/>
                <a:cs typeface="Arial"/>
              </a:rPr>
              <a:t>s h</a:t>
            </a:r>
            <a:r>
              <a:rPr sz="2400" spc="-10" dirty="0">
                <a:latin typeface="Arial"/>
                <a:cs typeface="Arial"/>
              </a:rPr>
              <a:t>a</a:t>
            </a:r>
            <a:r>
              <a:rPr sz="2400" spc="0" dirty="0">
                <a:latin typeface="Arial"/>
                <a:cs typeface="Arial"/>
              </a:rPr>
              <a:t>n</a:t>
            </a:r>
            <a:r>
              <a:rPr sz="2400" spc="-10" dirty="0">
                <a:latin typeface="Arial"/>
                <a:cs typeface="Arial"/>
              </a:rPr>
              <a:t>d</a:t>
            </a:r>
            <a:r>
              <a:rPr sz="2400" spc="0" dirty="0">
                <a:latin typeface="Arial"/>
                <a:cs typeface="Arial"/>
              </a:rPr>
              <a:t>set</a:t>
            </a:r>
            <a:endParaRPr sz="2400" dirty="0">
              <a:latin typeface="Arial"/>
              <a:cs typeface="Arial"/>
            </a:endParaRPr>
          </a:p>
          <a:p>
            <a:pPr marL="1155700" lvl="2" indent="-228600">
              <a:lnSpc>
                <a:spcPct val="100000"/>
              </a:lnSpc>
              <a:spcBef>
                <a:spcPts val="285"/>
              </a:spcBef>
              <a:buFont typeface="Arial"/>
              <a:buChar char="•"/>
              <a:tabLst>
                <a:tab pos="1155700" algn="l"/>
              </a:tabLst>
            </a:pPr>
            <a:r>
              <a:rPr sz="2400" spc="0" dirty="0">
                <a:latin typeface="Arial"/>
                <a:cs typeface="Arial"/>
              </a:rPr>
              <a:t>Prov</a:t>
            </a:r>
            <a:r>
              <a:rPr sz="2400" spc="-10" dirty="0">
                <a:latin typeface="Arial"/>
                <a:cs typeface="Arial"/>
              </a:rPr>
              <a:t>i</a:t>
            </a:r>
            <a:r>
              <a:rPr sz="2400" spc="0" dirty="0">
                <a:latin typeface="Arial"/>
                <a:cs typeface="Arial"/>
              </a:rPr>
              <a:t>des</a:t>
            </a:r>
            <a:r>
              <a:rPr sz="2400" spc="15" dirty="0">
                <a:latin typeface="Arial"/>
                <a:cs typeface="Arial"/>
              </a:rPr>
              <a:t> </a:t>
            </a:r>
            <a:r>
              <a:rPr sz="2400" spc="0" dirty="0">
                <a:latin typeface="Arial"/>
                <a:cs typeface="Arial"/>
              </a:rPr>
              <a:t>access</a:t>
            </a:r>
            <a:r>
              <a:rPr sz="2400" spc="10" dirty="0">
                <a:latin typeface="Arial"/>
                <a:cs typeface="Arial"/>
              </a:rPr>
              <a:t> </a:t>
            </a:r>
            <a:r>
              <a:rPr sz="2400" spc="0" dirty="0">
                <a:latin typeface="Arial"/>
                <a:cs typeface="Arial"/>
              </a:rPr>
              <a:t>to</a:t>
            </a:r>
            <a:r>
              <a:rPr sz="2400" spc="-25" dirty="0">
                <a:latin typeface="Arial"/>
                <a:cs typeface="Arial"/>
              </a:rPr>
              <a:t> </a:t>
            </a:r>
            <a:r>
              <a:rPr sz="2400" spc="0" dirty="0">
                <a:latin typeface="Arial"/>
                <a:cs typeface="Arial"/>
              </a:rPr>
              <a:t>the</a:t>
            </a:r>
            <a:r>
              <a:rPr sz="2400" spc="5" dirty="0">
                <a:latin typeface="Arial"/>
                <a:cs typeface="Arial"/>
              </a:rPr>
              <a:t> </a:t>
            </a:r>
            <a:r>
              <a:rPr sz="2400" spc="0" dirty="0">
                <a:latin typeface="Arial"/>
                <a:cs typeface="Arial"/>
              </a:rPr>
              <a:t>user</a:t>
            </a:r>
            <a:endParaRPr sz="2400" dirty="0">
              <a:latin typeface="Arial"/>
              <a:cs typeface="Arial"/>
            </a:endParaRPr>
          </a:p>
          <a:p>
            <a:pPr marL="756285" lvl="1" indent="-287020">
              <a:lnSpc>
                <a:spcPct val="100000"/>
              </a:lnSpc>
              <a:spcBef>
                <a:spcPts val="285"/>
              </a:spcBef>
              <a:buFont typeface="Arial"/>
              <a:buChar char="–"/>
              <a:tabLst>
                <a:tab pos="756285" algn="l"/>
              </a:tabLst>
            </a:pPr>
            <a:r>
              <a:rPr sz="2400" spc="-5" dirty="0">
                <a:latin typeface="Arial"/>
                <a:cs typeface="Arial"/>
              </a:rPr>
              <a:t>Th</a:t>
            </a:r>
            <a:r>
              <a:rPr sz="2400" spc="0" dirty="0">
                <a:latin typeface="Arial"/>
                <a:cs typeface="Arial"/>
              </a:rPr>
              <a:t>e B</a:t>
            </a:r>
            <a:r>
              <a:rPr sz="2400" spc="-10" dirty="0">
                <a:latin typeface="Arial"/>
                <a:cs typeface="Arial"/>
              </a:rPr>
              <a:t>a</a:t>
            </a:r>
            <a:r>
              <a:rPr sz="2400" spc="0" dirty="0">
                <a:latin typeface="Arial"/>
                <a:cs typeface="Arial"/>
              </a:rPr>
              <a:t>se Station</a:t>
            </a:r>
            <a:r>
              <a:rPr sz="2400" spc="10" dirty="0">
                <a:latin typeface="Arial"/>
                <a:cs typeface="Arial"/>
              </a:rPr>
              <a:t> </a:t>
            </a:r>
            <a:r>
              <a:rPr sz="2400" spc="0" dirty="0">
                <a:latin typeface="Arial"/>
                <a:cs typeface="Arial"/>
              </a:rPr>
              <a:t>S</a:t>
            </a:r>
            <a:r>
              <a:rPr sz="2400" spc="-10" dirty="0">
                <a:latin typeface="Arial"/>
                <a:cs typeface="Arial"/>
              </a:rPr>
              <a:t>u</a:t>
            </a:r>
            <a:r>
              <a:rPr sz="2400" spc="0" dirty="0">
                <a:latin typeface="Arial"/>
                <a:cs typeface="Arial"/>
              </a:rPr>
              <a:t>bsystem</a:t>
            </a:r>
            <a:r>
              <a:rPr sz="2400" spc="-5" dirty="0">
                <a:latin typeface="Arial"/>
                <a:cs typeface="Arial"/>
              </a:rPr>
              <a:t> </a:t>
            </a:r>
            <a:r>
              <a:rPr sz="2400" spc="0" dirty="0">
                <a:latin typeface="Arial"/>
                <a:cs typeface="Arial"/>
              </a:rPr>
              <a:t>(BS</a:t>
            </a:r>
            <a:r>
              <a:rPr sz="2400" spc="-10" dirty="0">
                <a:latin typeface="Arial"/>
                <a:cs typeface="Arial"/>
              </a:rPr>
              <a:t>S</a:t>
            </a:r>
            <a:r>
              <a:rPr sz="2400" spc="0" dirty="0">
                <a:latin typeface="Arial"/>
                <a:cs typeface="Arial"/>
              </a:rPr>
              <a:t>)</a:t>
            </a:r>
            <a:endParaRPr sz="2400" dirty="0">
              <a:latin typeface="Arial"/>
              <a:cs typeface="Arial"/>
            </a:endParaRPr>
          </a:p>
          <a:p>
            <a:pPr marL="1155700" lvl="2" indent="-228600">
              <a:lnSpc>
                <a:spcPct val="100000"/>
              </a:lnSpc>
              <a:spcBef>
                <a:spcPts val="384"/>
              </a:spcBef>
              <a:buFont typeface="Arial"/>
              <a:buChar char="•"/>
              <a:tabLst>
                <a:tab pos="1155700" algn="l"/>
              </a:tabLst>
            </a:pPr>
            <a:r>
              <a:rPr sz="2400" spc="0" dirty="0">
                <a:latin typeface="Arial"/>
                <a:cs typeface="Arial"/>
              </a:rPr>
              <a:t>B</a:t>
            </a:r>
            <a:r>
              <a:rPr sz="2400" spc="-10" dirty="0">
                <a:latin typeface="Arial"/>
                <a:cs typeface="Arial"/>
              </a:rPr>
              <a:t>a</a:t>
            </a:r>
            <a:r>
              <a:rPr sz="2400" spc="0" dirty="0">
                <a:latin typeface="Arial"/>
                <a:cs typeface="Arial"/>
              </a:rPr>
              <a:t>se statio</a:t>
            </a:r>
            <a:r>
              <a:rPr sz="2400" spc="-10" dirty="0">
                <a:latin typeface="Arial"/>
                <a:cs typeface="Arial"/>
              </a:rPr>
              <a:t>n</a:t>
            </a:r>
            <a:r>
              <a:rPr sz="2400" spc="0" dirty="0">
                <a:latin typeface="Arial"/>
                <a:cs typeface="Arial"/>
              </a:rPr>
              <a:t>s and</a:t>
            </a:r>
            <a:r>
              <a:rPr sz="2400" spc="10" dirty="0">
                <a:latin typeface="Arial"/>
                <a:cs typeface="Arial"/>
              </a:rPr>
              <a:t> </a:t>
            </a:r>
            <a:r>
              <a:rPr sz="2400" spc="0" dirty="0">
                <a:latin typeface="Arial"/>
                <a:cs typeface="Arial"/>
              </a:rPr>
              <a:t>their cont</a:t>
            </a:r>
            <a:r>
              <a:rPr sz="2400" spc="5" dirty="0">
                <a:latin typeface="Arial"/>
                <a:cs typeface="Arial"/>
              </a:rPr>
              <a:t>r</a:t>
            </a:r>
            <a:r>
              <a:rPr sz="2400" spc="0" dirty="0">
                <a:latin typeface="Arial"/>
                <a:cs typeface="Arial"/>
              </a:rPr>
              <a:t>ol</a:t>
            </a:r>
            <a:r>
              <a:rPr sz="2400" spc="-15" dirty="0">
                <a:latin typeface="Arial"/>
                <a:cs typeface="Arial"/>
              </a:rPr>
              <a:t>l</a:t>
            </a:r>
            <a:r>
              <a:rPr sz="2400" spc="0" dirty="0">
                <a:latin typeface="Arial"/>
                <a:cs typeface="Arial"/>
              </a:rPr>
              <a:t>ers</a:t>
            </a:r>
            <a:endParaRPr sz="2400" dirty="0">
              <a:latin typeface="Arial"/>
              <a:cs typeface="Arial"/>
            </a:endParaRPr>
          </a:p>
          <a:p>
            <a:pPr marL="756285" lvl="1" indent="-287020">
              <a:lnSpc>
                <a:spcPct val="100000"/>
              </a:lnSpc>
              <a:spcBef>
                <a:spcPts val="190"/>
              </a:spcBef>
              <a:buFont typeface="Arial"/>
              <a:buChar char="–"/>
              <a:tabLst>
                <a:tab pos="756285" algn="l"/>
              </a:tabLst>
            </a:pPr>
            <a:r>
              <a:rPr sz="2400" spc="-5" dirty="0">
                <a:latin typeface="Arial"/>
                <a:cs typeface="Arial"/>
              </a:rPr>
              <a:t>Th</a:t>
            </a:r>
            <a:r>
              <a:rPr sz="2400" spc="0" dirty="0">
                <a:latin typeface="Arial"/>
                <a:cs typeface="Arial"/>
              </a:rPr>
              <a:t>e N</a:t>
            </a:r>
            <a:r>
              <a:rPr sz="2400" spc="-10" dirty="0">
                <a:latin typeface="Arial"/>
                <a:cs typeface="Arial"/>
              </a:rPr>
              <a:t>e</a:t>
            </a:r>
            <a:r>
              <a:rPr sz="2400" spc="0" dirty="0">
                <a:latin typeface="Arial"/>
                <a:cs typeface="Arial"/>
              </a:rPr>
              <a:t>twork</a:t>
            </a:r>
            <a:r>
              <a:rPr sz="2400" spc="15" dirty="0">
                <a:latin typeface="Arial"/>
                <a:cs typeface="Arial"/>
              </a:rPr>
              <a:t> </a:t>
            </a:r>
            <a:r>
              <a:rPr sz="2400" spc="0" dirty="0">
                <a:latin typeface="Arial"/>
                <a:cs typeface="Arial"/>
              </a:rPr>
              <a:t>S</a:t>
            </a:r>
            <a:r>
              <a:rPr sz="2400" spc="-15" dirty="0">
                <a:latin typeface="Arial"/>
                <a:cs typeface="Arial"/>
              </a:rPr>
              <a:t>w</a:t>
            </a:r>
            <a:r>
              <a:rPr sz="2400" spc="0" dirty="0">
                <a:latin typeface="Arial"/>
                <a:cs typeface="Arial"/>
              </a:rPr>
              <a:t>itch</a:t>
            </a:r>
            <a:r>
              <a:rPr sz="2400" spc="-15" dirty="0">
                <a:latin typeface="Arial"/>
                <a:cs typeface="Arial"/>
              </a:rPr>
              <a:t>i</a:t>
            </a:r>
            <a:r>
              <a:rPr sz="2400" spc="0" dirty="0">
                <a:latin typeface="Arial"/>
                <a:cs typeface="Arial"/>
              </a:rPr>
              <a:t>ng</a:t>
            </a:r>
            <a:r>
              <a:rPr sz="2400" spc="20" dirty="0">
                <a:latin typeface="Arial"/>
                <a:cs typeface="Arial"/>
              </a:rPr>
              <a:t> </a:t>
            </a:r>
            <a:r>
              <a:rPr sz="2400" spc="0" dirty="0">
                <a:latin typeface="Arial"/>
                <a:cs typeface="Arial"/>
              </a:rPr>
              <a:t>S</a:t>
            </a:r>
            <a:r>
              <a:rPr sz="2400" spc="-10" dirty="0">
                <a:latin typeface="Arial"/>
                <a:cs typeface="Arial"/>
              </a:rPr>
              <a:t>u</a:t>
            </a:r>
            <a:r>
              <a:rPr sz="2400" spc="0" dirty="0">
                <a:latin typeface="Arial"/>
                <a:cs typeface="Arial"/>
              </a:rPr>
              <a:t>bsy</a:t>
            </a:r>
            <a:r>
              <a:rPr sz="2400" spc="-10" dirty="0">
                <a:latin typeface="Arial"/>
                <a:cs typeface="Arial"/>
              </a:rPr>
              <a:t>s</a:t>
            </a:r>
            <a:r>
              <a:rPr sz="2400" spc="0" dirty="0">
                <a:latin typeface="Arial"/>
                <a:cs typeface="Arial"/>
              </a:rPr>
              <a:t>tem</a:t>
            </a:r>
            <a:r>
              <a:rPr sz="2400" spc="5" dirty="0">
                <a:latin typeface="Arial"/>
                <a:cs typeface="Arial"/>
              </a:rPr>
              <a:t> </a:t>
            </a:r>
            <a:r>
              <a:rPr sz="2400" spc="0" dirty="0">
                <a:latin typeface="Arial"/>
                <a:cs typeface="Arial"/>
              </a:rPr>
              <a:t>(N</a:t>
            </a:r>
            <a:r>
              <a:rPr sz="2400" spc="-10" dirty="0">
                <a:latin typeface="Arial"/>
                <a:cs typeface="Arial"/>
              </a:rPr>
              <a:t>S</a:t>
            </a:r>
            <a:r>
              <a:rPr sz="2400" spc="0" dirty="0">
                <a:latin typeface="Arial"/>
                <a:cs typeface="Arial"/>
              </a:rPr>
              <a:t>S)</a:t>
            </a:r>
            <a:endParaRPr sz="2400" dirty="0">
              <a:latin typeface="Arial"/>
              <a:cs typeface="Arial"/>
            </a:endParaRPr>
          </a:p>
          <a:p>
            <a:pPr marL="1155700" lvl="2" indent="-228600">
              <a:lnSpc>
                <a:spcPct val="100000"/>
              </a:lnSpc>
              <a:spcBef>
                <a:spcPts val="285"/>
              </a:spcBef>
              <a:buFont typeface="Arial"/>
              <a:buChar char="•"/>
              <a:tabLst>
                <a:tab pos="1155700" algn="l"/>
              </a:tabLst>
            </a:pPr>
            <a:r>
              <a:rPr sz="2400" spc="-5" dirty="0">
                <a:latin typeface="Arial"/>
                <a:cs typeface="Arial"/>
              </a:rPr>
              <a:t>Th</a:t>
            </a:r>
            <a:r>
              <a:rPr sz="2400" spc="0" dirty="0">
                <a:latin typeface="Arial"/>
                <a:cs typeface="Arial"/>
              </a:rPr>
              <a:t>e part most simi</a:t>
            </a:r>
            <a:r>
              <a:rPr sz="2400" spc="-10" dirty="0">
                <a:latin typeface="Arial"/>
                <a:cs typeface="Arial"/>
              </a:rPr>
              <a:t>l</a:t>
            </a:r>
            <a:r>
              <a:rPr sz="2400" spc="0" dirty="0">
                <a:latin typeface="Arial"/>
                <a:cs typeface="Arial"/>
              </a:rPr>
              <a:t>ar</a:t>
            </a:r>
            <a:r>
              <a:rPr sz="2400" spc="20" dirty="0">
                <a:latin typeface="Arial"/>
                <a:cs typeface="Arial"/>
              </a:rPr>
              <a:t> </a:t>
            </a:r>
            <a:r>
              <a:rPr sz="2400" spc="0" dirty="0">
                <a:latin typeface="Arial"/>
                <a:cs typeface="Arial"/>
              </a:rPr>
              <a:t>to</a:t>
            </a:r>
            <a:r>
              <a:rPr sz="2400" spc="-10" dirty="0">
                <a:latin typeface="Arial"/>
                <a:cs typeface="Arial"/>
              </a:rPr>
              <a:t> </a:t>
            </a:r>
            <a:r>
              <a:rPr sz="2400" spc="0" dirty="0">
                <a:latin typeface="Arial"/>
                <a:cs typeface="Arial"/>
              </a:rPr>
              <a:t>a</a:t>
            </a:r>
            <a:r>
              <a:rPr sz="2400" spc="-10" dirty="0">
                <a:latin typeface="Arial"/>
                <a:cs typeface="Arial"/>
              </a:rPr>
              <a:t> </a:t>
            </a:r>
            <a:r>
              <a:rPr sz="2400" spc="0" dirty="0">
                <a:latin typeface="Arial"/>
                <a:cs typeface="Arial"/>
              </a:rPr>
              <a:t>fi</a:t>
            </a:r>
            <a:r>
              <a:rPr sz="2400" spc="-15" dirty="0">
                <a:latin typeface="Arial"/>
                <a:cs typeface="Arial"/>
              </a:rPr>
              <a:t>x</a:t>
            </a:r>
            <a:r>
              <a:rPr sz="2400" spc="0" dirty="0">
                <a:latin typeface="Arial"/>
                <a:cs typeface="Arial"/>
              </a:rPr>
              <a:t>ed</a:t>
            </a:r>
            <a:r>
              <a:rPr sz="2400" spc="20" dirty="0">
                <a:latin typeface="Arial"/>
                <a:cs typeface="Arial"/>
              </a:rPr>
              <a:t> </a:t>
            </a:r>
            <a:r>
              <a:rPr sz="2400" spc="0" dirty="0">
                <a:latin typeface="Arial"/>
                <a:cs typeface="Arial"/>
              </a:rPr>
              <a:t>network</a:t>
            </a:r>
            <a:endParaRPr sz="2400" dirty="0">
              <a:latin typeface="Arial"/>
              <a:cs typeface="Arial"/>
            </a:endParaRPr>
          </a:p>
          <a:p>
            <a:pPr marL="1155700" lvl="2" indent="-228600">
              <a:lnSpc>
                <a:spcPct val="100000"/>
              </a:lnSpc>
              <a:spcBef>
                <a:spcPts val="285"/>
              </a:spcBef>
              <a:buFont typeface="Arial"/>
              <a:buChar char="•"/>
              <a:tabLst>
                <a:tab pos="1155700" algn="l"/>
              </a:tabLst>
            </a:pPr>
            <a:r>
              <a:rPr sz="2400" spc="0" dirty="0">
                <a:latin typeface="Arial"/>
                <a:cs typeface="Arial"/>
              </a:rPr>
              <a:t>Th</a:t>
            </a:r>
            <a:r>
              <a:rPr sz="2400" spc="-10" dirty="0">
                <a:latin typeface="Arial"/>
                <a:cs typeface="Arial"/>
              </a:rPr>
              <a:t>i</a:t>
            </a:r>
            <a:r>
              <a:rPr sz="2400" spc="0" dirty="0">
                <a:latin typeface="Arial"/>
                <a:cs typeface="Arial"/>
              </a:rPr>
              <a:t>s </a:t>
            </a:r>
            <a:r>
              <a:rPr sz="2400" spc="-5" dirty="0">
                <a:latin typeface="Arial"/>
                <a:cs typeface="Arial"/>
              </a:rPr>
              <a:t>i</a:t>
            </a:r>
            <a:r>
              <a:rPr sz="2400" spc="0" dirty="0">
                <a:latin typeface="Arial"/>
                <a:cs typeface="Arial"/>
              </a:rPr>
              <a:t>s sometimes</a:t>
            </a:r>
            <a:r>
              <a:rPr sz="2400" spc="10" dirty="0">
                <a:latin typeface="Arial"/>
                <a:cs typeface="Arial"/>
              </a:rPr>
              <a:t> </a:t>
            </a:r>
            <a:r>
              <a:rPr sz="2400" spc="0" dirty="0">
                <a:latin typeface="Arial"/>
                <a:cs typeface="Arial"/>
              </a:rPr>
              <a:t>also</a:t>
            </a:r>
            <a:r>
              <a:rPr sz="2400" spc="5" dirty="0">
                <a:latin typeface="Arial"/>
                <a:cs typeface="Arial"/>
              </a:rPr>
              <a:t> </a:t>
            </a:r>
            <a:r>
              <a:rPr sz="2400" spc="0" dirty="0">
                <a:latin typeface="Arial"/>
                <a:cs typeface="Arial"/>
              </a:rPr>
              <a:t>just</a:t>
            </a:r>
            <a:r>
              <a:rPr sz="2400" spc="-5" dirty="0">
                <a:latin typeface="Arial"/>
                <a:cs typeface="Arial"/>
              </a:rPr>
              <a:t> </a:t>
            </a:r>
            <a:r>
              <a:rPr sz="2400" spc="0" dirty="0">
                <a:latin typeface="Arial"/>
                <a:cs typeface="Arial"/>
              </a:rPr>
              <a:t>ca</a:t>
            </a:r>
            <a:r>
              <a:rPr sz="2400" spc="-10" dirty="0">
                <a:latin typeface="Arial"/>
                <a:cs typeface="Arial"/>
              </a:rPr>
              <a:t>l</a:t>
            </a:r>
            <a:r>
              <a:rPr sz="2400" spc="0" dirty="0">
                <a:latin typeface="Arial"/>
                <a:cs typeface="Arial"/>
              </a:rPr>
              <a:t>l</a:t>
            </a:r>
            <a:r>
              <a:rPr sz="2400" spc="-10" dirty="0">
                <a:latin typeface="Arial"/>
                <a:cs typeface="Arial"/>
              </a:rPr>
              <a:t>e</a:t>
            </a:r>
            <a:r>
              <a:rPr sz="2400" spc="0" dirty="0">
                <a:latin typeface="Arial"/>
                <a:cs typeface="Arial"/>
              </a:rPr>
              <a:t>d</a:t>
            </a:r>
            <a:r>
              <a:rPr sz="2400" spc="25" dirty="0">
                <a:latin typeface="Arial"/>
                <a:cs typeface="Arial"/>
              </a:rPr>
              <a:t> </a:t>
            </a:r>
            <a:r>
              <a:rPr sz="2400" spc="0" dirty="0">
                <a:latin typeface="Arial"/>
                <a:cs typeface="Arial"/>
              </a:rPr>
              <a:t>the</a:t>
            </a:r>
            <a:r>
              <a:rPr sz="2400" spc="-10" dirty="0">
                <a:latin typeface="Arial"/>
                <a:cs typeface="Arial"/>
              </a:rPr>
              <a:t> </a:t>
            </a:r>
            <a:r>
              <a:rPr sz="2400" spc="0" dirty="0">
                <a:latin typeface="Arial"/>
                <a:cs typeface="Arial"/>
              </a:rPr>
              <a:t>core network</a:t>
            </a:r>
            <a:endParaRPr sz="2400" dirty="0">
              <a:latin typeface="Arial"/>
              <a:cs typeface="Arial"/>
            </a:endParaRPr>
          </a:p>
          <a:p>
            <a:pPr marL="1155700" lvl="2" indent="-228600">
              <a:lnSpc>
                <a:spcPts val="2855"/>
              </a:lnSpc>
              <a:spcBef>
                <a:spcPts val="285"/>
              </a:spcBef>
              <a:buFont typeface="Arial"/>
              <a:buChar char="•"/>
              <a:tabLst>
                <a:tab pos="1155700" algn="l"/>
              </a:tabLst>
            </a:pPr>
            <a:r>
              <a:rPr sz="2400" spc="0" dirty="0">
                <a:latin typeface="Arial"/>
                <a:cs typeface="Arial"/>
              </a:rPr>
              <a:t>Us</a:t>
            </a:r>
            <a:r>
              <a:rPr sz="2400" spc="-10" dirty="0">
                <a:latin typeface="Arial"/>
                <a:cs typeface="Arial"/>
              </a:rPr>
              <a:t>e</a:t>
            </a:r>
            <a:r>
              <a:rPr sz="2400" spc="0" dirty="0">
                <a:latin typeface="Arial"/>
                <a:cs typeface="Arial"/>
              </a:rPr>
              <a:t>d</a:t>
            </a:r>
            <a:r>
              <a:rPr sz="2400" spc="10" dirty="0">
                <a:latin typeface="Arial"/>
                <a:cs typeface="Arial"/>
              </a:rPr>
              <a:t> </a:t>
            </a:r>
            <a:r>
              <a:rPr sz="2400" spc="0" dirty="0">
                <a:latin typeface="Arial"/>
                <a:cs typeface="Arial"/>
              </a:rPr>
              <a:t>for</a:t>
            </a:r>
            <a:r>
              <a:rPr sz="2400" spc="-10" dirty="0">
                <a:latin typeface="Arial"/>
                <a:cs typeface="Arial"/>
              </a:rPr>
              <a:t> </a:t>
            </a:r>
            <a:r>
              <a:rPr sz="2400" spc="0" dirty="0">
                <a:latin typeface="Arial"/>
                <a:cs typeface="Arial"/>
              </a:rPr>
              <a:t>con</a:t>
            </a:r>
            <a:r>
              <a:rPr sz="2400" spc="-10" dirty="0">
                <a:latin typeface="Arial"/>
                <a:cs typeface="Arial"/>
              </a:rPr>
              <a:t>n</a:t>
            </a:r>
            <a:r>
              <a:rPr sz="2400" spc="0" dirty="0">
                <a:latin typeface="Arial"/>
                <a:cs typeface="Arial"/>
              </a:rPr>
              <a:t>ecting</a:t>
            </a:r>
            <a:r>
              <a:rPr sz="2400" spc="20" dirty="0">
                <a:latin typeface="Arial"/>
                <a:cs typeface="Arial"/>
              </a:rPr>
              <a:t> </a:t>
            </a:r>
            <a:r>
              <a:rPr sz="2400" spc="0" dirty="0">
                <a:latin typeface="Arial"/>
                <a:cs typeface="Arial"/>
              </a:rPr>
              <a:t>ca</a:t>
            </a:r>
            <a:r>
              <a:rPr sz="2400" spc="-10" dirty="0">
                <a:latin typeface="Arial"/>
                <a:cs typeface="Arial"/>
              </a:rPr>
              <a:t>l</a:t>
            </a:r>
            <a:r>
              <a:rPr sz="2400" spc="0" dirty="0">
                <a:latin typeface="Arial"/>
                <a:cs typeface="Arial"/>
              </a:rPr>
              <a:t>ls</a:t>
            </a:r>
            <a:r>
              <a:rPr sz="2400" spc="20" dirty="0">
                <a:latin typeface="Arial"/>
                <a:cs typeface="Arial"/>
              </a:rPr>
              <a:t> </a:t>
            </a:r>
            <a:r>
              <a:rPr sz="2400" spc="0" dirty="0">
                <a:latin typeface="Arial"/>
                <a:cs typeface="Arial"/>
              </a:rPr>
              <a:t>among users</a:t>
            </a:r>
            <a:endParaRPr sz="2400" dirty="0">
              <a:latin typeface="Arial"/>
              <a:cs typeface="Arial"/>
            </a:endParaRPr>
          </a:p>
        </p:txBody>
      </p:sp>
      <p:sp>
        <p:nvSpPr>
          <p:cNvPr id="7" name="Footer Placeholder 6">
            <a:extLst>
              <a:ext uri="{FF2B5EF4-FFF2-40B4-BE49-F238E27FC236}">
                <a16:creationId xmlns:a16="http://schemas.microsoft.com/office/drawing/2014/main" id="{A6D7BD0C-A794-4EFE-9AC7-E2DE8EDEEBBA}"/>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8BF0474B-366C-4103-BE4E-72AB361D6886}"/>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8</a:t>
            </a:fld>
            <a:endParaRPr lang="en-US" sz="1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91664" y="742441"/>
            <a:ext cx="5360035" cy="544195"/>
          </a:xfrm>
          <a:prstGeom prst="rect">
            <a:avLst/>
          </a:prstGeom>
        </p:spPr>
        <p:txBody>
          <a:bodyPr vert="horz" wrap="square" lIns="0" tIns="0" rIns="0" bIns="0" rtlCol="0">
            <a:noAutofit/>
          </a:bodyPr>
          <a:lstStyle/>
          <a:p>
            <a:pPr marL="12700">
              <a:lnSpc>
                <a:spcPts val="4285"/>
              </a:lnSpc>
              <a:tabLst>
                <a:tab pos="1994535" algn="l"/>
                <a:tab pos="3669665" algn="l"/>
              </a:tabLst>
            </a:pPr>
            <a:r>
              <a:rPr sz="3600" dirty="0">
                <a:solidFill>
                  <a:srgbClr val="116B8F"/>
                </a:solidFill>
                <a:latin typeface="Arial"/>
                <a:cs typeface="Arial"/>
              </a:rPr>
              <a:t>Structure	of</a:t>
            </a:r>
            <a:r>
              <a:rPr sz="3600" spc="-15" dirty="0">
                <a:solidFill>
                  <a:srgbClr val="116B8F"/>
                </a:solidFill>
                <a:latin typeface="Arial"/>
                <a:cs typeface="Arial"/>
              </a:rPr>
              <a:t> </a:t>
            </a:r>
            <a:r>
              <a:rPr sz="3600" spc="0" dirty="0">
                <a:solidFill>
                  <a:srgbClr val="116B8F"/>
                </a:solidFill>
                <a:latin typeface="Arial"/>
                <a:cs typeface="Arial"/>
              </a:rPr>
              <a:t>GSM	Netw</a:t>
            </a:r>
            <a:r>
              <a:rPr sz="3600" spc="5" dirty="0">
                <a:solidFill>
                  <a:srgbClr val="116B8F"/>
                </a:solidFill>
                <a:latin typeface="Arial"/>
                <a:cs typeface="Arial"/>
              </a:rPr>
              <a:t>o</a:t>
            </a:r>
            <a:r>
              <a:rPr sz="3600" spc="0" dirty="0">
                <a:solidFill>
                  <a:srgbClr val="116B8F"/>
                </a:solidFill>
                <a:latin typeface="Arial"/>
                <a:cs typeface="Arial"/>
              </a:rPr>
              <a:t>rk</a:t>
            </a:r>
            <a:endParaRPr sz="3600">
              <a:latin typeface="Arial"/>
              <a:cs typeface="Arial"/>
            </a:endParaRPr>
          </a:p>
        </p:txBody>
      </p:sp>
      <p:sp>
        <p:nvSpPr>
          <p:cNvPr id="3" name="object 3"/>
          <p:cNvSpPr txBox="1"/>
          <p:nvPr/>
        </p:nvSpPr>
        <p:spPr>
          <a:xfrm>
            <a:off x="474065" y="1186560"/>
            <a:ext cx="7741920" cy="3448050"/>
          </a:xfrm>
          <a:prstGeom prst="rect">
            <a:avLst/>
          </a:prstGeom>
        </p:spPr>
        <p:txBody>
          <a:bodyPr vert="horz" wrap="square" lIns="0" tIns="0" rIns="0" bIns="0" rtlCol="0">
            <a:noAutofit/>
          </a:bodyPr>
          <a:lstStyle/>
          <a:p>
            <a:pPr marL="355600" indent="-342900">
              <a:lnSpc>
                <a:spcPct val="100000"/>
              </a:lnSpc>
              <a:buFont typeface="Arial"/>
              <a:buChar char="•"/>
              <a:tabLst>
                <a:tab pos="354965" algn="l"/>
              </a:tabLst>
            </a:pPr>
            <a:r>
              <a:rPr sz="2400" dirty="0">
                <a:latin typeface="Arial"/>
                <a:cs typeface="Arial"/>
              </a:rPr>
              <a:t>Fu</a:t>
            </a:r>
            <a:r>
              <a:rPr sz="2400" spc="-10" dirty="0">
                <a:latin typeface="Arial"/>
                <a:cs typeface="Arial"/>
              </a:rPr>
              <a:t>n</a:t>
            </a:r>
            <a:r>
              <a:rPr sz="2400" spc="0" dirty="0">
                <a:latin typeface="Arial"/>
                <a:cs typeface="Arial"/>
              </a:rPr>
              <a:t>ction</a:t>
            </a:r>
            <a:r>
              <a:rPr sz="2400" spc="-10" dirty="0">
                <a:latin typeface="Arial"/>
                <a:cs typeface="Arial"/>
              </a:rPr>
              <a:t>a</a:t>
            </a:r>
            <a:r>
              <a:rPr sz="2400" spc="0" dirty="0">
                <a:latin typeface="Arial"/>
                <a:cs typeface="Arial"/>
              </a:rPr>
              <a:t>l</a:t>
            </a:r>
            <a:r>
              <a:rPr sz="2400" spc="25" dirty="0">
                <a:latin typeface="Arial"/>
                <a:cs typeface="Arial"/>
              </a:rPr>
              <a:t> </a:t>
            </a:r>
            <a:r>
              <a:rPr sz="2400" spc="0" dirty="0">
                <a:latin typeface="Arial"/>
                <a:cs typeface="Arial"/>
              </a:rPr>
              <a:t>entiti</a:t>
            </a:r>
            <a:r>
              <a:rPr sz="2400" spc="-10" dirty="0">
                <a:latin typeface="Arial"/>
                <a:cs typeface="Arial"/>
              </a:rPr>
              <a:t>e</a:t>
            </a:r>
            <a:r>
              <a:rPr sz="2400" spc="0" dirty="0">
                <a:latin typeface="Arial"/>
                <a:cs typeface="Arial"/>
              </a:rPr>
              <a:t>s</a:t>
            </a:r>
            <a:r>
              <a:rPr sz="2400" spc="15" dirty="0">
                <a:latin typeface="Arial"/>
                <a:cs typeface="Arial"/>
              </a:rPr>
              <a:t> </a:t>
            </a:r>
            <a:r>
              <a:rPr sz="2400" spc="-5" dirty="0">
                <a:latin typeface="Arial"/>
                <a:cs typeface="Arial"/>
              </a:rPr>
              <a:t>o</a:t>
            </a:r>
            <a:r>
              <a:rPr sz="2400" spc="0" dirty="0">
                <a:latin typeface="Arial"/>
                <a:cs typeface="Arial"/>
              </a:rPr>
              <a:t>f</a:t>
            </a:r>
            <a:r>
              <a:rPr sz="2400" spc="-5" dirty="0">
                <a:latin typeface="Arial"/>
                <a:cs typeface="Arial"/>
              </a:rPr>
              <a:t> </a:t>
            </a:r>
            <a:r>
              <a:rPr sz="2400" spc="0" dirty="0">
                <a:latin typeface="Arial"/>
                <a:cs typeface="Arial"/>
              </a:rPr>
              <a:t>GSM</a:t>
            </a:r>
            <a:r>
              <a:rPr sz="2400" spc="-15" dirty="0">
                <a:latin typeface="Arial"/>
                <a:cs typeface="Arial"/>
              </a:rPr>
              <a:t> </a:t>
            </a:r>
            <a:r>
              <a:rPr sz="2400" spc="0" dirty="0">
                <a:latin typeface="Arial"/>
                <a:cs typeface="Arial"/>
              </a:rPr>
              <a:t>(continue</a:t>
            </a:r>
            <a:r>
              <a:rPr sz="2400" spc="-10" dirty="0">
                <a:latin typeface="Arial"/>
                <a:cs typeface="Arial"/>
              </a:rPr>
              <a:t>d</a:t>
            </a:r>
            <a:r>
              <a:rPr sz="2400" spc="0" dirty="0">
                <a:latin typeface="Arial"/>
                <a:cs typeface="Arial"/>
              </a:rPr>
              <a:t>)</a:t>
            </a:r>
            <a:endParaRPr sz="2400" dirty="0">
              <a:latin typeface="Arial"/>
              <a:cs typeface="Arial"/>
            </a:endParaRPr>
          </a:p>
          <a:p>
            <a:pPr marL="756285" lvl="1" indent="-287020">
              <a:lnSpc>
                <a:spcPct val="100000"/>
              </a:lnSpc>
              <a:spcBef>
                <a:spcPts val="285"/>
              </a:spcBef>
              <a:buFont typeface="Arial"/>
              <a:buChar char="–"/>
              <a:tabLst>
                <a:tab pos="756285" algn="l"/>
              </a:tabLst>
            </a:pPr>
            <a:r>
              <a:rPr sz="2400" spc="-5" dirty="0">
                <a:latin typeface="Arial"/>
                <a:cs typeface="Arial"/>
              </a:rPr>
              <a:t>Th</a:t>
            </a:r>
            <a:r>
              <a:rPr sz="2400" spc="0" dirty="0">
                <a:latin typeface="Arial"/>
                <a:cs typeface="Arial"/>
              </a:rPr>
              <a:t>e Operation</a:t>
            </a:r>
            <a:r>
              <a:rPr sz="2400" spc="5" dirty="0">
                <a:latin typeface="Arial"/>
                <a:cs typeface="Arial"/>
              </a:rPr>
              <a:t> </a:t>
            </a:r>
            <a:r>
              <a:rPr sz="2400" spc="0" dirty="0">
                <a:latin typeface="Arial"/>
                <a:cs typeface="Arial"/>
              </a:rPr>
              <a:t>S</a:t>
            </a:r>
            <a:r>
              <a:rPr sz="2400" spc="-10" dirty="0">
                <a:latin typeface="Arial"/>
                <a:cs typeface="Arial"/>
              </a:rPr>
              <a:t>u</a:t>
            </a:r>
            <a:r>
              <a:rPr sz="2400" spc="0" dirty="0">
                <a:latin typeface="Arial"/>
                <a:cs typeface="Arial"/>
              </a:rPr>
              <a:t>pp</a:t>
            </a:r>
            <a:r>
              <a:rPr sz="2400" spc="-10" dirty="0">
                <a:latin typeface="Arial"/>
                <a:cs typeface="Arial"/>
              </a:rPr>
              <a:t>o</a:t>
            </a:r>
            <a:r>
              <a:rPr sz="2400" spc="0" dirty="0">
                <a:latin typeface="Arial"/>
                <a:cs typeface="Arial"/>
              </a:rPr>
              <a:t>rt</a:t>
            </a:r>
            <a:r>
              <a:rPr sz="2400" spc="25" dirty="0">
                <a:latin typeface="Arial"/>
                <a:cs typeface="Arial"/>
              </a:rPr>
              <a:t> </a:t>
            </a:r>
            <a:r>
              <a:rPr sz="2400" spc="0" dirty="0">
                <a:latin typeface="Arial"/>
                <a:cs typeface="Arial"/>
              </a:rPr>
              <a:t>S</a:t>
            </a:r>
            <a:r>
              <a:rPr sz="2400" spc="-10" dirty="0">
                <a:latin typeface="Arial"/>
                <a:cs typeface="Arial"/>
              </a:rPr>
              <a:t>u</a:t>
            </a:r>
            <a:r>
              <a:rPr sz="2400" spc="0" dirty="0">
                <a:latin typeface="Arial"/>
                <a:cs typeface="Arial"/>
              </a:rPr>
              <a:t>bsystem</a:t>
            </a:r>
            <a:r>
              <a:rPr sz="2400" spc="5" dirty="0">
                <a:latin typeface="Arial"/>
                <a:cs typeface="Arial"/>
              </a:rPr>
              <a:t>(</a:t>
            </a:r>
            <a:r>
              <a:rPr sz="2400" spc="0" dirty="0">
                <a:latin typeface="Arial"/>
                <a:cs typeface="Arial"/>
              </a:rPr>
              <a:t>OSS)</a:t>
            </a:r>
            <a:endParaRPr sz="2400" dirty="0">
              <a:latin typeface="Arial"/>
              <a:cs typeface="Arial"/>
            </a:endParaRPr>
          </a:p>
          <a:p>
            <a:pPr marL="1155700" lvl="2" indent="-228600">
              <a:lnSpc>
                <a:spcPct val="100000"/>
              </a:lnSpc>
              <a:spcBef>
                <a:spcPts val="385"/>
              </a:spcBef>
              <a:buFont typeface="Arial"/>
              <a:buChar char="•"/>
              <a:tabLst>
                <a:tab pos="1155700" algn="l"/>
              </a:tabLst>
            </a:pPr>
            <a:r>
              <a:rPr sz="2400" spc="0" dirty="0">
                <a:latin typeface="Arial"/>
                <a:cs typeface="Arial"/>
              </a:rPr>
              <a:t>F</a:t>
            </a:r>
            <a:r>
              <a:rPr sz="2400" spc="-10" dirty="0">
                <a:latin typeface="Arial"/>
                <a:cs typeface="Arial"/>
              </a:rPr>
              <a:t>o</a:t>
            </a:r>
            <a:r>
              <a:rPr sz="2400" spc="0" dirty="0">
                <a:latin typeface="Arial"/>
                <a:cs typeface="Arial"/>
              </a:rPr>
              <a:t>r c</a:t>
            </a:r>
            <a:r>
              <a:rPr sz="2400" spc="-10" dirty="0">
                <a:latin typeface="Arial"/>
                <a:cs typeface="Arial"/>
              </a:rPr>
              <a:t>o</a:t>
            </a:r>
            <a:r>
              <a:rPr sz="2400" spc="0" dirty="0">
                <a:latin typeface="Arial"/>
                <a:cs typeface="Arial"/>
              </a:rPr>
              <a:t>nfi</a:t>
            </a:r>
            <a:r>
              <a:rPr sz="2400" spc="-10" dirty="0">
                <a:latin typeface="Arial"/>
                <a:cs typeface="Arial"/>
              </a:rPr>
              <a:t>g</a:t>
            </a:r>
            <a:r>
              <a:rPr sz="2400" spc="0" dirty="0">
                <a:latin typeface="Arial"/>
                <a:cs typeface="Arial"/>
              </a:rPr>
              <a:t>uri</a:t>
            </a:r>
            <a:r>
              <a:rPr sz="2400" spc="-10" dirty="0">
                <a:latin typeface="Arial"/>
                <a:cs typeface="Arial"/>
              </a:rPr>
              <a:t>n</a:t>
            </a:r>
            <a:r>
              <a:rPr sz="2400" spc="0" dirty="0">
                <a:latin typeface="Arial"/>
                <a:cs typeface="Arial"/>
              </a:rPr>
              <a:t>g</a:t>
            </a:r>
            <a:r>
              <a:rPr sz="2400" spc="30" dirty="0">
                <a:latin typeface="Arial"/>
                <a:cs typeface="Arial"/>
              </a:rPr>
              <a:t> </a:t>
            </a:r>
            <a:r>
              <a:rPr sz="2400" spc="0" dirty="0">
                <a:latin typeface="Arial"/>
                <a:cs typeface="Arial"/>
              </a:rPr>
              <a:t>the</a:t>
            </a:r>
            <a:r>
              <a:rPr sz="2400" spc="-15" dirty="0">
                <a:latin typeface="Arial"/>
                <a:cs typeface="Arial"/>
              </a:rPr>
              <a:t> </a:t>
            </a:r>
            <a:r>
              <a:rPr sz="2400" spc="0" dirty="0">
                <a:latin typeface="Arial"/>
                <a:cs typeface="Arial"/>
              </a:rPr>
              <a:t>n</a:t>
            </a:r>
            <a:r>
              <a:rPr sz="2400" spc="-10" dirty="0">
                <a:latin typeface="Arial"/>
                <a:cs typeface="Arial"/>
              </a:rPr>
              <a:t>e</a:t>
            </a:r>
            <a:r>
              <a:rPr sz="2400" spc="0" dirty="0">
                <a:latin typeface="Arial"/>
                <a:cs typeface="Arial"/>
              </a:rPr>
              <a:t>twork</a:t>
            </a:r>
            <a:endParaRPr sz="2400" dirty="0">
              <a:latin typeface="Arial"/>
              <a:cs typeface="Arial"/>
            </a:endParaRPr>
          </a:p>
          <a:p>
            <a:pPr marL="1155700" lvl="2" indent="-228600">
              <a:lnSpc>
                <a:spcPct val="100000"/>
              </a:lnSpc>
              <a:spcBef>
                <a:spcPts val="285"/>
              </a:spcBef>
              <a:buFont typeface="Arial"/>
              <a:buChar char="•"/>
              <a:tabLst>
                <a:tab pos="1155700" algn="l"/>
              </a:tabLst>
            </a:pPr>
            <a:r>
              <a:rPr sz="2400" spc="0" dirty="0">
                <a:latin typeface="Arial"/>
                <a:cs typeface="Arial"/>
              </a:rPr>
              <a:t>For</a:t>
            </a:r>
            <a:r>
              <a:rPr sz="2400" spc="-10" dirty="0">
                <a:latin typeface="Arial"/>
                <a:cs typeface="Arial"/>
              </a:rPr>
              <a:t> </a:t>
            </a:r>
            <a:r>
              <a:rPr sz="2400" spc="0" dirty="0">
                <a:latin typeface="Arial"/>
                <a:cs typeface="Arial"/>
              </a:rPr>
              <a:t>maintena</a:t>
            </a:r>
            <a:r>
              <a:rPr sz="2400" spc="-10" dirty="0">
                <a:latin typeface="Arial"/>
                <a:cs typeface="Arial"/>
              </a:rPr>
              <a:t>n</a:t>
            </a:r>
            <a:r>
              <a:rPr sz="2400" spc="0" dirty="0">
                <a:latin typeface="Arial"/>
                <a:cs typeface="Arial"/>
              </a:rPr>
              <a:t>ce</a:t>
            </a:r>
            <a:r>
              <a:rPr sz="2400" spc="20" dirty="0">
                <a:latin typeface="Arial"/>
                <a:cs typeface="Arial"/>
              </a:rPr>
              <a:t> </a:t>
            </a:r>
            <a:r>
              <a:rPr sz="2400" spc="0" dirty="0">
                <a:latin typeface="Arial"/>
                <a:cs typeface="Arial"/>
              </a:rPr>
              <a:t>of the network</a:t>
            </a:r>
            <a:endParaRPr sz="2400" dirty="0">
              <a:latin typeface="Arial"/>
              <a:cs typeface="Arial"/>
            </a:endParaRPr>
          </a:p>
          <a:p>
            <a:pPr marL="756285" lvl="1" indent="-287020">
              <a:lnSpc>
                <a:spcPct val="100000"/>
              </a:lnSpc>
              <a:spcBef>
                <a:spcPts val="285"/>
              </a:spcBef>
              <a:buFont typeface="Arial"/>
              <a:buChar char="–"/>
              <a:tabLst>
                <a:tab pos="756285" algn="l"/>
              </a:tabLst>
            </a:pPr>
            <a:r>
              <a:rPr sz="2400" spc="0" dirty="0">
                <a:latin typeface="Arial"/>
                <a:cs typeface="Arial"/>
              </a:rPr>
              <a:t>The</a:t>
            </a:r>
            <a:r>
              <a:rPr sz="2400" spc="-10" dirty="0">
                <a:latin typeface="Arial"/>
                <a:cs typeface="Arial"/>
              </a:rPr>
              <a:t> </a:t>
            </a:r>
            <a:r>
              <a:rPr sz="2400" spc="5" dirty="0">
                <a:latin typeface="Arial"/>
                <a:cs typeface="Arial"/>
              </a:rPr>
              <a:t>G</a:t>
            </a:r>
            <a:r>
              <a:rPr sz="2400" spc="0" dirty="0">
                <a:latin typeface="Arial"/>
                <a:cs typeface="Arial"/>
              </a:rPr>
              <a:t>P</a:t>
            </a:r>
            <a:r>
              <a:rPr sz="2400" spc="-10" dirty="0">
                <a:latin typeface="Arial"/>
                <a:cs typeface="Arial"/>
              </a:rPr>
              <a:t>R</a:t>
            </a:r>
            <a:r>
              <a:rPr sz="2400" spc="0" dirty="0">
                <a:latin typeface="Arial"/>
                <a:cs typeface="Arial"/>
              </a:rPr>
              <a:t>S C</a:t>
            </a:r>
            <a:r>
              <a:rPr sz="2400" spc="-10" dirty="0">
                <a:latin typeface="Arial"/>
                <a:cs typeface="Arial"/>
              </a:rPr>
              <a:t>o</a:t>
            </a:r>
            <a:r>
              <a:rPr sz="2400" spc="0" dirty="0">
                <a:latin typeface="Arial"/>
                <a:cs typeface="Arial"/>
              </a:rPr>
              <a:t>re Network</a:t>
            </a:r>
            <a:endParaRPr sz="2400" dirty="0">
              <a:latin typeface="Arial"/>
              <a:cs typeface="Arial"/>
            </a:endParaRPr>
          </a:p>
          <a:p>
            <a:pPr marL="1155700" lvl="2" indent="-228600">
              <a:lnSpc>
                <a:spcPct val="100000"/>
              </a:lnSpc>
              <a:spcBef>
                <a:spcPts val="285"/>
              </a:spcBef>
              <a:buFont typeface="Arial"/>
              <a:buChar char="•"/>
              <a:tabLst>
                <a:tab pos="1155700" algn="l"/>
              </a:tabLst>
            </a:pPr>
            <a:r>
              <a:rPr sz="2400" spc="0" dirty="0">
                <a:latin typeface="Arial"/>
                <a:cs typeface="Arial"/>
              </a:rPr>
              <a:t>opti</a:t>
            </a:r>
            <a:r>
              <a:rPr sz="2400" spc="-10" dirty="0">
                <a:latin typeface="Arial"/>
                <a:cs typeface="Arial"/>
              </a:rPr>
              <a:t>o</a:t>
            </a:r>
            <a:r>
              <a:rPr sz="2400" spc="0" dirty="0">
                <a:latin typeface="Arial"/>
                <a:cs typeface="Arial"/>
              </a:rPr>
              <a:t>nal</a:t>
            </a:r>
            <a:r>
              <a:rPr sz="2400" spc="15" dirty="0">
                <a:latin typeface="Arial"/>
                <a:cs typeface="Arial"/>
              </a:rPr>
              <a:t> </a:t>
            </a:r>
            <a:r>
              <a:rPr sz="2400" spc="0" dirty="0">
                <a:latin typeface="Arial"/>
                <a:cs typeface="Arial"/>
              </a:rPr>
              <a:t>part </a:t>
            </a:r>
            <a:r>
              <a:rPr sz="2400" spc="-10" dirty="0">
                <a:latin typeface="Arial"/>
                <a:cs typeface="Arial"/>
              </a:rPr>
              <a:t>w</a:t>
            </a:r>
            <a:r>
              <a:rPr sz="2400" spc="0" dirty="0">
                <a:latin typeface="Arial"/>
                <a:cs typeface="Arial"/>
              </a:rPr>
              <a:t>hich</a:t>
            </a:r>
            <a:r>
              <a:rPr sz="2400" spc="15" dirty="0">
                <a:latin typeface="Arial"/>
                <a:cs typeface="Arial"/>
              </a:rPr>
              <a:t> </a:t>
            </a:r>
            <a:r>
              <a:rPr sz="2400" spc="0" dirty="0">
                <a:latin typeface="Arial"/>
                <a:cs typeface="Arial"/>
              </a:rPr>
              <a:t>al</a:t>
            </a:r>
            <a:r>
              <a:rPr sz="2400" spc="-15" dirty="0">
                <a:latin typeface="Arial"/>
                <a:cs typeface="Arial"/>
              </a:rPr>
              <a:t>l</a:t>
            </a:r>
            <a:r>
              <a:rPr sz="2400" spc="0" dirty="0">
                <a:latin typeface="Arial"/>
                <a:cs typeface="Arial"/>
              </a:rPr>
              <a:t>ows</a:t>
            </a:r>
            <a:r>
              <a:rPr sz="2400" spc="30" dirty="0">
                <a:latin typeface="Arial"/>
                <a:cs typeface="Arial"/>
              </a:rPr>
              <a:t> </a:t>
            </a:r>
            <a:r>
              <a:rPr sz="2400" spc="0" dirty="0">
                <a:latin typeface="Arial"/>
                <a:cs typeface="Arial"/>
              </a:rPr>
              <a:t>packet</a:t>
            </a:r>
            <a:r>
              <a:rPr sz="2400" spc="-10" dirty="0">
                <a:latin typeface="Arial"/>
                <a:cs typeface="Arial"/>
              </a:rPr>
              <a:t> </a:t>
            </a:r>
            <a:r>
              <a:rPr sz="2400" spc="0" dirty="0">
                <a:latin typeface="Arial"/>
                <a:cs typeface="Arial"/>
              </a:rPr>
              <a:t>bas</a:t>
            </a:r>
            <a:r>
              <a:rPr sz="2400" spc="-10" dirty="0">
                <a:latin typeface="Arial"/>
                <a:cs typeface="Arial"/>
              </a:rPr>
              <a:t>e</a:t>
            </a:r>
            <a:r>
              <a:rPr sz="2400" spc="0" dirty="0">
                <a:latin typeface="Arial"/>
                <a:cs typeface="Arial"/>
              </a:rPr>
              <a:t>d</a:t>
            </a:r>
            <a:r>
              <a:rPr sz="2400" spc="10" dirty="0">
                <a:latin typeface="Arial"/>
                <a:cs typeface="Arial"/>
              </a:rPr>
              <a:t> </a:t>
            </a:r>
            <a:r>
              <a:rPr sz="2400" spc="0" dirty="0">
                <a:latin typeface="Arial"/>
                <a:cs typeface="Arial"/>
              </a:rPr>
              <a:t>Internet</a:t>
            </a:r>
            <a:endParaRPr sz="2400" dirty="0">
              <a:latin typeface="Arial"/>
              <a:cs typeface="Arial"/>
            </a:endParaRPr>
          </a:p>
          <a:p>
            <a:pPr marL="1155700">
              <a:lnSpc>
                <a:spcPts val="2595"/>
              </a:lnSpc>
            </a:pPr>
            <a:r>
              <a:rPr sz="2400" dirty="0">
                <a:latin typeface="Arial"/>
                <a:cs typeface="Arial"/>
              </a:rPr>
              <a:t>co</a:t>
            </a:r>
            <a:r>
              <a:rPr sz="2400" spc="-10" dirty="0">
                <a:latin typeface="Arial"/>
                <a:cs typeface="Arial"/>
              </a:rPr>
              <a:t>n</a:t>
            </a:r>
            <a:r>
              <a:rPr sz="2400" spc="0" dirty="0">
                <a:latin typeface="Arial"/>
                <a:cs typeface="Arial"/>
              </a:rPr>
              <a:t>n</a:t>
            </a:r>
            <a:r>
              <a:rPr sz="2400" spc="-10" dirty="0">
                <a:latin typeface="Arial"/>
                <a:cs typeface="Arial"/>
              </a:rPr>
              <a:t>e</a:t>
            </a:r>
            <a:r>
              <a:rPr sz="2400" spc="0" dirty="0">
                <a:latin typeface="Arial"/>
                <a:cs typeface="Arial"/>
              </a:rPr>
              <a:t>ctio</a:t>
            </a:r>
            <a:r>
              <a:rPr sz="2400" spc="-10" dirty="0">
                <a:latin typeface="Arial"/>
                <a:cs typeface="Arial"/>
              </a:rPr>
              <a:t>n</a:t>
            </a:r>
            <a:r>
              <a:rPr sz="2400" spc="0" dirty="0">
                <a:latin typeface="Arial"/>
                <a:cs typeface="Arial"/>
              </a:rPr>
              <a:t>s</a:t>
            </a:r>
            <a:endParaRPr sz="2400" dirty="0">
              <a:latin typeface="Arial"/>
              <a:cs typeface="Arial"/>
            </a:endParaRPr>
          </a:p>
          <a:p>
            <a:pPr>
              <a:lnSpc>
                <a:spcPts val="600"/>
              </a:lnSpc>
              <a:spcBef>
                <a:spcPts val="16"/>
              </a:spcBef>
            </a:pPr>
            <a:endParaRPr sz="600" dirty="0"/>
          </a:p>
          <a:p>
            <a:pPr marL="355600" marR="12700" indent="-342900">
              <a:lnSpc>
                <a:spcPts val="2590"/>
              </a:lnSpc>
              <a:buFont typeface="Arial"/>
              <a:buChar char="•"/>
              <a:tabLst>
                <a:tab pos="354965" algn="l"/>
              </a:tabLst>
            </a:pPr>
            <a:r>
              <a:rPr sz="2400" dirty="0">
                <a:latin typeface="Arial"/>
                <a:cs typeface="Arial"/>
              </a:rPr>
              <a:t>Fu</a:t>
            </a:r>
            <a:r>
              <a:rPr sz="2400" spc="-10" dirty="0">
                <a:latin typeface="Arial"/>
                <a:cs typeface="Arial"/>
              </a:rPr>
              <a:t>n</a:t>
            </a:r>
            <a:r>
              <a:rPr sz="2400" spc="0" dirty="0">
                <a:latin typeface="Arial"/>
                <a:cs typeface="Arial"/>
              </a:rPr>
              <a:t>ctions</a:t>
            </a:r>
            <a:r>
              <a:rPr sz="2400" spc="5" dirty="0">
                <a:latin typeface="Arial"/>
                <a:cs typeface="Arial"/>
              </a:rPr>
              <a:t> </a:t>
            </a:r>
            <a:r>
              <a:rPr sz="2400" spc="0" dirty="0">
                <a:latin typeface="Arial"/>
                <a:cs typeface="Arial"/>
              </a:rPr>
              <a:t>and</a:t>
            </a:r>
            <a:r>
              <a:rPr sz="2400" spc="5" dirty="0">
                <a:latin typeface="Arial"/>
                <a:cs typeface="Arial"/>
              </a:rPr>
              <a:t> </a:t>
            </a:r>
            <a:r>
              <a:rPr sz="2400" spc="0" dirty="0">
                <a:latin typeface="Arial"/>
                <a:cs typeface="Arial"/>
              </a:rPr>
              <a:t>i</a:t>
            </a:r>
            <a:r>
              <a:rPr sz="2400" spc="-10" dirty="0">
                <a:latin typeface="Arial"/>
                <a:cs typeface="Arial"/>
              </a:rPr>
              <a:t>n</a:t>
            </a:r>
            <a:r>
              <a:rPr sz="2400" spc="0" dirty="0">
                <a:latin typeface="Arial"/>
                <a:cs typeface="Arial"/>
              </a:rPr>
              <a:t>ter</a:t>
            </a:r>
            <a:r>
              <a:rPr sz="2400" spc="5" dirty="0">
                <a:latin typeface="Arial"/>
                <a:cs typeface="Arial"/>
              </a:rPr>
              <a:t>f</a:t>
            </a:r>
            <a:r>
              <a:rPr sz="2400" spc="0" dirty="0">
                <a:latin typeface="Arial"/>
                <a:cs typeface="Arial"/>
              </a:rPr>
              <a:t>aces</a:t>
            </a:r>
            <a:r>
              <a:rPr sz="2400" spc="-15" dirty="0">
                <a:latin typeface="Arial"/>
                <a:cs typeface="Arial"/>
              </a:rPr>
              <a:t> </a:t>
            </a:r>
            <a:r>
              <a:rPr sz="2400" spc="0" dirty="0">
                <a:latin typeface="Arial"/>
                <a:cs typeface="Arial"/>
              </a:rPr>
              <a:t>are defined</a:t>
            </a:r>
            <a:r>
              <a:rPr sz="2400" spc="15" dirty="0">
                <a:latin typeface="Arial"/>
                <a:cs typeface="Arial"/>
              </a:rPr>
              <a:t> </a:t>
            </a:r>
            <a:r>
              <a:rPr sz="2400" spc="0" dirty="0">
                <a:latin typeface="Arial"/>
                <a:cs typeface="Arial"/>
              </a:rPr>
              <a:t>in</a:t>
            </a:r>
            <a:r>
              <a:rPr sz="2400" spc="-10" dirty="0">
                <a:latin typeface="Arial"/>
                <a:cs typeface="Arial"/>
              </a:rPr>
              <a:t> </a:t>
            </a:r>
            <a:r>
              <a:rPr sz="2400" spc="5" dirty="0">
                <a:latin typeface="Arial"/>
                <a:cs typeface="Arial"/>
              </a:rPr>
              <a:t>t</a:t>
            </a:r>
            <a:r>
              <a:rPr sz="2400" spc="0" dirty="0">
                <a:latin typeface="Arial"/>
                <a:cs typeface="Arial"/>
              </a:rPr>
              <a:t>he standard</a:t>
            </a:r>
            <a:endParaRPr sz="2400" dirty="0">
              <a:latin typeface="Arial"/>
              <a:cs typeface="Arial"/>
            </a:endParaRPr>
          </a:p>
        </p:txBody>
      </p:sp>
      <p:sp>
        <p:nvSpPr>
          <p:cNvPr id="7" name="Footer Placeholder 6">
            <a:extLst>
              <a:ext uri="{FF2B5EF4-FFF2-40B4-BE49-F238E27FC236}">
                <a16:creationId xmlns:a16="http://schemas.microsoft.com/office/drawing/2014/main" id="{DA48111B-0E4F-4E35-BE96-5311B4DFFC2F}"/>
              </a:ext>
            </a:extLst>
          </p:cNvPr>
          <p:cNvSpPr>
            <a:spLocks noGrp="1"/>
          </p:cNvSpPr>
          <p:nvPr>
            <p:ph type="ftr" sz="quarter" idx="5"/>
          </p:nvPr>
        </p:nvSpPr>
        <p:spPr/>
        <p:txBody>
          <a:bodyPr/>
          <a:lstStyle/>
          <a:p>
            <a:pPr marL="12700">
              <a:lnSpc>
                <a:spcPct val="100000"/>
              </a:lnSpc>
            </a:pPr>
            <a:r>
              <a:rPr lang="en-US" sz="1400">
                <a:latin typeface="Times New Roman"/>
                <a:cs typeface="Times New Roman"/>
              </a:rPr>
              <a:t>© 2022, DIoT, C-DAC </a:t>
            </a:r>
          </a:p>
        </p:txBody>
      </p:sp>
      <p:sp>
        <p:nvSpPr>
          <p:cNvPr id="8" name="Slide Number Placeholder 7">
            <a:extLst>
              <a:ext uri="{FF2B5EF4-FFF2-40B4-BE49-F238E27FC236}">
                <a16:creationId xmlns:a16="http://schemas.microsoft.com/office/drawing/2014/main" id="{F6930569-F94F-4969-B792-354D4785611E}"/>
              </a:ext>
            </a:extLst>
          </p:cNvPr>
          <p:cNvSpPr>
            <a:spLocks noGrp="1"/>
          </p:cNvSpPr>
          <p:nvPr>
            <p:ph type="sldNum" sz="quarter" idx="7"/>
          </p:nvPr>
        </p:nvSpPr>
        <p:spPr/>
        <p:txBody>
          <a:bodyPr/>
          <a:lstStyle/>
          <a:p>
            <a:pPr marL="114935">
              <a:lnSpc>
                <a:spcPct val="100000"/>
              </a:lnSpc>
            </a:pPr>
            <a:fld id="{81D60167-4931-47E6-BA6A-407CBD079E47}" type="slidenum">
              <a:rPr lang="en-US" sz="1400" smtClean="0">
                <a:latin typeface="Times New Roman"/>
                <a:cs typeface="Times New Roman"/>
              </a:rPr>
              <a:t>9</a:t>
            </a:fld>
            <a:endParaRPr lang="en-US"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2943</Words>
  <Application>Microsoft Office PowerPoint</Application>
  <PresentationFormat>On-screen Show (4:3)</PresentationFormat>
  <Paragraphs>479</Paragraphs>
  <Slides>46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Arial-BoldMT</vt:lpstr>
      <vt:lpstr>Calibri</vt:lpstr>
      <vt:lpstr>FreeSerif</vt:lpstr>
      <vt:lpstr>PalatinoLinotype-Bold</vt:lpstr>
      <vt:lpstr>PalatinoLinotype-Roman</vt:lpstr>
      <vt:lpstr>Times New Roman</vt:lpstr>
      <vt:lpstr>Office Theme</vt:lpstr>
      <vt:lpstr>PowerPoint Presentation</vt:lpstr>
      <vt:lpstr>Mobile phone Generations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Mobile Phone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3rd Generation Partnership Project till 2020</vt:lpstr>
      <vt:lpstr>4G (LTE)</vt:lpstr>
      <vt:lpstr>Facts about 4G/LTE</vt:lpstr>
      <vt:lpstr>Cont..</vt:lpstr>
      <vt:lpstr>4G-LTE spectrum allocation and bands</vt:lpstr>
      <vt:lpstr>4G-LTE topology and architecture</vt:lpstr>
      <vt:lpstr>Evolved Packet Core</vt:lpstr>
      <vt:lpstr>Cont..</vt:lpstr>
      <vt:lpstr>4G LTE Architecture</vt:lpstr>
      <vt:lpstr>4G-LTE E-UTRAN protocol stack</vt:lpstr>
      <vt:lpstr>5G Introduction</vt:lpstr>
      <vt:lpstr>5G features</vt:lpstr>
      <vt:lpstr>5G Topologies</vt:lpstr>
      <vt:lpstr>5G Frequencies</vt:lpstr>
      <vt:lpstr>5G New Waveforms</vt:lpstr>
      <vt:lpstr>Summary  </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Kuvelkar</dc:creator>
  <cp:lastModifiedBy>Bharani Tarun HYD DIWIU42</cp:lastModifiedBy>
  <cp:revision>45</cp:revision>
  <dcterms:created xsi:type="dcterms:W3CDTF">2016-10-31T17:34:36Z</dcterms:created>
  <dcterms:modified xsi:type="dcterms:W3CDTF">2022-07-06T02:17:53Z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2016-05-31T00:00:00Z</vt:filetime>
  </property>
  <property fmtid="{D5CDD505-2E9C-101B-9397-08002B2CF9AE}" pid="3" name="LastSaved">
    <vt:filetime>2016-10-31T00:00:00Z</vt:filetime>
  </property>
  <property fmtid="{D5CDD505-2E9C-101B-9397-08002B2CF9AE}" pid="4" name="MSIP_Label_6b558183-044c-4105-8d9c-cea02a2a3d86_Enabled">
    <vt:lpwstr>True</vt:lpwstr>
  </property>
  <property fmtid="{D5CDD505-2E9C-101B-9397-08002B2CF9AE}" pid="5" name="MSIP_Label_6b558183-044c-4105-8d9c-cea02a2a3d86_SiteId">
    <vt:lpwstr>43083d15-7273-40c1-b7db-39efd9ccc17a</vt:lpwstr>
  </property>
  <property fmtid="{D5CDD505-2E9C-101B-9397-08002B2CF9AE}" pid="6" name="MSIP_Label_6b558183-044c-4105-8d9c-cea02a2a3d86_Owner">
    <vt:lpwstr>tbharani@nvidia.com</vt:lpwstr>
  </property>
  <property fmtid="{D5CDD505-2E9C-101B-9397-08002B2CF9AE}" pid="7" name="MSIP_Label_6b558183-044c-4105-8d9c-cea02a2a3d86_SetDate">
    <vt:lpwstr>2018-12-26T11:27:44.9248338Z</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MSIP_Label_3efc79ad-a74a-4063-a52c-0a72163f570d_Enabled">
    <vt:lpwstr>true</vt:lpwstr>
  </property>
  <property fmtid="{D5CDD505-2E9C-101B-9397-08002B2CF9AE}" pid="12" name="MSIP_Label_3efc79ad-a74a-4063-a52c-0a72163f570d_SetDate">
    <vt:lpwstr>2022-07-05T11:37:54Z</vt:lpwstr>
  </property>
  <property fmtid="{D5CDD505-2E9C-101B-9397-08002B2CF9AE}" pid="13" name="MSIP_Label_3efc79ad-a74a-4063-a52c-0a72163f570d_Method">
    <vt:lpwstr>Privileged</vt:lpwstr>
  </property>
  <property fmtid="{D5CDD505-2E9C-101B-9397-08002B2CF9AE}" pid="14" name="MSIP_Label_3efc79ad-a74a-4063-a52c-0a72163f570d_Name">
    <vt:lpwstr>ZF confidential sub4</vt:lpwstr>
  </property>
  <property fmtid="{D5CDD505-2E9C-101B-9397-08002B2CF9AE}" pid="15" name="MSIP_Label_3efc79ad-a74a-4063-a52c-0a72163f570d_SiteId">
    <vt:lpwstr>eb70b763-b6d7-4486-8555-8831709a784e</vt:lpwstr>
  </property>
  <property fmtid="{D5CDD505-2E9C-101B-9397-08002B2CF9AE}" pid="16" name="MSIP_Label_3efc79ad-a74a-4063-a52c-0a72163f570d_ActionId">
    <vt:lpwstr>a2c42d8c-b4b0-44a6-ab73-b3d219d51e08</vt:lpwstr>
  </property>
  <property fmtid="{D5CDD505-2E9C-101B-9397-08002B2CF9AE}" pid="17" name="MSIP_Label_3efc79ad-a74a-4063-a52c-0a72163f570d_ContentBits">
    <vt:lpwstr>0</vt:lpwstr>
  </property>
</Properties>
</file>