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38" r:id="rId2"/>
    <p:sldId id="339" r:id="rId3"/>
    <p:sldId id="340" r:id="rId4"/>
    <p:sldId id="341" r:id="rId5"/>
    <p:sldId id="695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2" r:id="rId15"/>
    <p:sldId id="353" r:id="rId16"/>
    <p:sldId id="373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96" r:id="rId25"/>
    <p:sldId id="697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0" r:id="rId36"/>
    <p:sldId id="673" r:id="rId37"/>
    <p:sldId id="674" r:id="rId38"/>
    <p:sldId id="675" r:id="rId39"/>
    <p:sldId id="676" r:id="rId40"/>
    <p:sldId id="699" r:id="rId41"/>
    <p:sldId id="698" r:id="rId42"/>
    <p:sldId id="700" r:id="rId43"/>
    <p:sldId id="701" r:id="rId44"/>
    <p:sldId id="677" r:id="rId45"/>
    <p:sldId id="678" r:id="rId46"/>
    <p:sldId id="679" r:id="rId47"/>
    <p:sldId id="680" r:id="rId48"/>
    <p:sldId id="681" r:id="rId49"/>
    <p:sldId id="682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0" r:id="rId58"/>
    <p:sldId id="692" r:id="rId59"/>
    <p:sldId id="669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5127A-060A-4AE4-BCA3-EEEBFC846D4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3D3556-CAE2-4681-ACD3-8E3ED5A2CDEE}">
      <dgm:prSet phldrT="[Text]"/>
      <dgm:spPr/>
      <dgm:t>
        <a:bodyPr/>
        <a:lstStyle/>
        <a:p>
          <a:r>
            <a:rPr lang="en-US" b="1" dirty="0"/>
            <a:t>MODES OF OPERATION	</a:t>
          </a:r>
        </a:p>
      </dgm:t>
    </dgm:pt>
    <dgm:pt modelId="{2C1885A3-806B-4CCD-9342-916D6461A660}" type="sibTrans" cxnId="{84272482-85B7-4BBF-98EC-B881E17F6029}">
      <dgm:prSet/>
      <dgm:spPr/>
      <dgm:t>
        <a:bodyPr/>
        <a:lstStyle/>
        <a:p>
          <a:endParaRPr lang="en-US"/>
        </a:p>
      </dgm:t>
    </dgm:pt>
    <dgm:pt modelId="{9A5389E7-0DEF-4654-928D-886C3323A01E}" type="parTrans" cxnId="{84272482-85B7-4BBF-98EC-B881E17F6029}">
      <dgm:prSet/>
      <dgm:spPr/>
      <dgm:t>
        <a:bodyPr/>
        <a:lstStyle/>
        <a:p>
          <a:endParaRPr lang="en-US"/>
        </a:p>
      </dgm:t>
    </dgm:pt>
    <dgm:pt modelId="{C1A8FECB-5B27-4489-A8A0-A79B6AF01548}">
      <dgm:prSet phldrT="[Text]"/>
      <dgm:spPr/>
      <dgm:t>
        <a:bodyPr/>
        <a:lstStyle/>
        <a:p>
          <a:r>
            <a:rPr lang="en-US" b="1" dirty="0"/>
            <a:t>ACTIVE MODE</a:t>
          </a:r>
        </a:p>
      </dgm:t>
    </dgm:pt>
    <dgm:pt modelId="{15402D44-E14A-4482-A57F-8A0380EEA4D2}" type="sibTrans" cxnId="{94048939-978A-435D-BA49-036142DDBA53}">
      <dgm:prSet/>
      <dgm:spPr/>
      <dgm:t>
        <a:bodyPr/>
        <a:lstStyle/>
        <a:p>
          <a:endParaRPr lang="en-US"/>
        </a:p>
      </dgm:t>
    </dgm:pt>
    <dgm:pt modelId="{21C7DF95-63A0-435C-99DD-6E1216A95E2F}" type="parTrans" cxnId="{94048939-978A-435D-BA49-036142DDBA53}">
      <dgm:prSet/>
      <dgm:spPr/>
      <dgm:t>
        <a:bodyPr/>
        <a:lstStyle/>
        <a:p>
          <a:endParaRPr lang="en-US"/>
        </a:p>
      </dgm:t>
    </dgm:pt>
    <dgm:pt modelId="{A000CB70-727C-466C-8E2D-1D299C1BA081}">
      <dgm:prSet phldrT="[Text]"/>
      <dgm:spPr/>
      <dgm:t>
        <a:bodyPr/>
        <a:lstStyle/>
        <a:p>
          <a:r>
            <a:rPr lang="en-US" b="1" dirty="0"/>
            <a:t>PASSIVE MODE</a:t>
          </a:r>
        </a:p>
      </dgm:t>
    </dgm:pt>
    <dgm:pt modelId="{3D4C7434-2159-4E4D-B032-812D2CEC8849}" type="sibTrans" cxnId="{553D531E-3A99-418A-A630-28379329D9A2}">
      <dgm:prSet/>
      <dgm:spPr/>
      <dgm:t>
        <a:bodyPr/>
        <a:lstStyle/>
        <a:p>
          <a:endParaRPr lang="en-US"/>
        </a:p>
      </dgm:t>
    </dgm:pt>
    <dgm:pt modelId="{1456244B-7C08-4588-AD34-9763F3DF518D}" type="parTrans" cxnId="{553D531E-3A99-418A-A630-28379329D9A2}">
      <dgm:prSet/>
      <dgm:spPr/>
      <dgm:t>
        <a:bodyPr/>
        <a:lstStyle/>
        <a:p>
          <a:endParaRPr lang="en-US"/>
        </a:p>
      </dgm:t>
    </dgm:pt>
    <dgm:pt modelId="{7667AA9B-0E67-4302-9748-6EE6E80D698E}" type="pres">
      <dgm:prSet presAssocID="{6AA5127A-060A-4AE4-BCA3-EEEBFC846D4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0AA695-6F59-4379-A6DC-D0A3D0B7CA9B}" type="pres">
      <dgm:prSet presAssocID="{6AA5127A-060A-4AE4-BCA3-EEEBFC846D46}" presName="hierFlow" presStyleCnt="0"/>
      <dgm:spPr/>
    </dgm:pt>
    <dgm:pt modelId="{E909CC75-DB8C-4630-8457-5C45DEF31A2D}" type="pres">
      <dgm:prSet presAssocID="{6AA5127A-060A-4AE4-BCA3-EEEBFC846D4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668CA5-3CA2-4739-89CC-78B4DA195F26}" type="pres">
      <dgm:prSet presAssocID="{BB3D3556-CAE2-4681-ACD3-8E3ED5A2CDEE}" presName="Name14" presStyleCnt="0"/>
      <dgm:spPr/>
    </dgm:pt>
    <dgm:pt modelId="{DDDE62DC-B4E0-45CC-AB18-E62453A52674}" type="pres">
      <dgm:prSet presAssocID="{BB3D3556-CAE2-4681-ACD3-8E3ED5A2CDEE}" presName="level1Shape" presStyleLbl="node0" presStyleIdx="0" presStyleCnt="1" custLinFactNeighborX="-625" custLinFactNeighborY="-1960">
        <dgm:presLayoutVars>
          <dgm:chPref val="3"/>
        </dgm:presLayoutVars>
      </dgm:prSet>
      <dgm:spPr/>
    </dgm:pt>
    <dgm:pt modelId="{1A2272B2-CD9A-443F-8B20-D150CE64B9ED}" type="pres">
      <dgm:prSet presAssocID="{BB3D3556-CAE2-4681-ACD3-8E3ED5A2CDEE}" presName="hierChild2" presStyleCnt="0"/>
      <dgm:spPr/>
    </dgm:pt>
    <dgm:pt modelId="{AE947884-FD9F-4646-9C0C-CADD5D9BA260}" type="pres">
      <dgm:prSet presAssocID="{1456244B-7C08-4588-AD34-9763F3DF518D}" presName="Name19" presStyleLbl="parChTrans1D2" presStyleIdx="0" presStyleCnt="2"/>
      <dgm:spPr/>
    </dgm:pt>
    <dgm:pt modelId="{39EB3EE6-5C09-477E-AE58-C1C1F269E260}" type="pres">
      <dgm:prSet presAssocID="{A000CB70-727C-466C-8E2D-1D299C1BA081}" presName="Name21" presStyleCnt="0"/>
      <dgm:spPr/>
    </dgm:pt>
    <dgm:pt modelId="{E32BC152-33B9-4F64-93D5-DAE364B311C1}" type="pres">
      <dgm:prSet presAssocID="{A000CB70-727C-466C-8E2D-1D299C1BA081}" presName="level2Shape" presStyleLbl="node2" presStyleIdx="0" presStyleCnt="2"/>
      <dgm:spPr/>
    </dgm:pt>
    <dgm:pt modelId="{C4E69FFC-98D7-495F-A391-C21759302A78}" type="pres">
      <dgm:prSet presAssocID="{A000CB70-727C-466C-8E2D-1D299C1BA081}" presName="hierChild3" presStyleCnt="0"/>
      <dgm:spPr/>
    </dgm:pt>
    <dgm:pt modelId="{CE555FA3-8992-471D-B981-22027C336C64}" type="pres">
      <dgm:prSet presAssocID="{21C7DF95-63A0-435C-99DD-6E1216A95E2F}" presName="Name19" presStyleLbl="parChTrans1D2" presStyleIdx="1" presStyleCnt="2"/>
      <dgm:spPr/>
    </dgm:pt>
    <dgm:pt modelId="{9FA8B8F3-6A98-4DC3-AEA5-E471469305E7}" type="pres">
      <dgm:prSet presAssocID="{C1A8FECB-5B27-4489-A8A0-A79B6AF01548}" presName="Name21" presStyleCnt="0"/>
      <dgm:spPr/>
    </dgm:pt>
    <dgm:pt modelId="{DDFF02E2-0066-40E8-A0ED-1ED110C48A47}" type="pres">
      <dgm:prSet presAssocID="{C1A8FECB-5B27-4489-A8A0-A79B6AF01548}" presName="level2Shape" presStyleLbl="node2" presStyleIdx="1" presStyleCnt="2" custLinFactNeighborX="1875" custLinFactNeighborY="710"/>
      <dgm:spPr/>
    </dgm:pt>
    <dgm:pt modelId="{BC24CAC7-E24F-4518-96B2-3AB0733823A7}" type="pres">
      <dgm:prSet presAssocID="{C1A8FECB-5B27-4489-A8A0-A79B6AF01548}" presName="hierChild3" presStyleCnt="0"/>
      <dgm:spPr/>
    </dgm:pt>
    <dgm:pt modelId="{6278EFC6-D848-4717-B3F6-4E7E2AB4B6A0}" type="pres">
      <dgm:prSet presAssocID="{6AA5127A-060A-4AE4-BCA3-EEEBFC846D46}" presName="bgShapesFlow" presStyleCnt="0"/>
      <dgm:spPr/>
    </dgm:pt>
  </dgm:ptLst>
  <dgm:cxnLst>
    <dgm:cxn modelId="{553D531E-3A99-418A-A630-28379329D9A2}" srcId="{BB3D3556-CAE2-4681-ACD3-8E3ED5A2CDEE}" destId="{A000CB70-727C-466C-8E2D-1D299C1BA081}" srcOrd="0" destOrd="0" parTransId="{1456244B-7C08-4588-AD34-9763F3DF518D}" sibTransId="{3D4C7434-2159-4E4D-B032-812D2CEC8849}"/>
    <dgm:cxn modelId="{94048939-978A-435D-BA49-036142DDBA53}" srcId="{BB3D3556-CAE2-4681-ACD3-8E3ED5A2CDEE}" destId="{C1A8FECB-5B27-4489-A8A0-A79B6AF01548}" srcOrd="1" destOrd="0" parTransId="{21C7DF95-63A0-435C-99DD-6E1216A95E2F}" sibTransId="{15402D44-E14A-4482-A57F-8A0380EEA4D2}"/>
    <dgm:cxn modelId="{45C41B66-ECD4-4BDF-B7AE-CE048B31DDCC}" type="presOf" srcId="{6AA5127A-060A-4AE4-BCA3-EEEBFC846D46}" destId="{7667AA9B-0E67-4302-9748-6EE6E80D698E}" srcOrd="0" destOrd="0" presId="urn:microsoft.com/office/officeart/2005/8/layout/hierarchy6"/>
    <dgm:cxn modelId="{84272482-85B7-4BBF-98EC-B881E17F6029}" srcId="{6AA5127A-060A-4AE4-BCA3-EEEBFC846D46}" destId="{BB3D3556-CAE2-4681-ACD3-8E3ED5A2CDEE}" srcOrd="0" destOrd="0" parTransId="{9A5389E7-0DEF-4654-928D-886C3323A01E}" sibTransId="{2C1885A3-806B-4CCD-9342-916D6461A660}"/>
    <dgm:cxn modelId="{3D9BED86-678C-41B4-8685-AD25304C44FA}" type="presOf" srcId="{21C7DF95-63A0-435C-99DD-6E1216A95E2F}" destId="{CE555FA3-8992-471D-B981-22027C336C64}" srcOrd="0" destOrd="0" presId="urn:microsoft.com/office/officeart/2005/8/layout/hierarchy6"/>
    <dgm:cxn modelId="{8294069C-144C-438A-B9DF-8F17B6EDCFBB}" type="presOf" srcId="{C1A8FECB-5B27-4489-A8A0-A79B6AF01548}" destId="{DDFF02E2-0066-40E8-A0ED-1ED110C48A47}" srcOrd="0" destOrd="0" presId="urn:microsoft.com/office/officeart/2005/8/layout/hierarchy6"/>
    <dgm:cxn modelId="{284C1EC7-0754-4134-A0F6-61EAA96CA353}" type="presOf" srcId="{BB3D3556-CAE2-4681-ACD3-8E3ED5A2CDEE}" destId="{DDDE62DC-B4E0-45CC-AB18-E62453A52674}" srcOrd="0" destOrd="0" presId="urn:microsoft.com/office/officeart/2005/8/layout/hierarchy6"/>
    <dgm:cxn modelId="{65B6BDD3-300E-4597-A703-43DE526B586C}" type="presOf" srcId="{A000CB70-727C-466C-8E2D-1D299C1BA081}" destId="{E32BC152-33B9-4F64-93D5-DAE364B311C1}" srcOrd="0" destOrd="0" presId="urn:microsoft.com/office/officeart/2005/8/layout/hierarchy6"/>
    <dgm:cxn modelId="{C441C1EA-5AD9-4EDB-9AF0-7032C9DD2256}" type="presOf" srcId="{1456244B-7C08-4588-AD34-9763F3DF518D}" destId="{AE947884-FD9F-4646-9C0C-CADD5D9BA260}" srcOrd="0" destOrd="0" presId="urn:microsoft.com/office/officeart/2005/8/layout/hierarchy6"/>
    <dgm:cxn modelId="{20D14E40-973B-4B92-825E-7CF0DEC2E6CB}" type="presParOf" srcId="{7667AA9B-0E67-4302-9748-6EE6E80D698E}" destId="{270AA695-6F59-4379-A6DC-D0A3D0B7CA9B}" srcOrd="0" destOrd="0" presId="urn:microsoft.com/office/officeart/2005/8/layout/hierarchy6"/>
    <dgm:cxn modelId="{A21E080B-9675-4C73-8A38-A9B529A02A22}" type="presParOf" srcId="{270AA695-6F59-4379-A6DC-D0A3D0B7CA9B}" destId="{E909CC75-DB8C-4630-8457-5C45DEF31A2D}" srcOrd="0" destOrd="0" presId="urn:microsoft.com/office/officeart/2005/8/layout/hierarchy6"/>
    <dgm:cxn modelId="{D560CF38-CA6C-4B51-8782-C51591401A96}" type="presParOf" srcId="{E909CC75-DB8C-4630-8457-5C45DEF31A2D}" destId="{D9668CA5-3CA2-4739-89CC-78B4DA195F26}" srcOrd="0" destOrd="0" presId="urn:microsoft.com/office/officeart/2005/8/layout/hierarchy6"/>
    <dgm:cxn modelId="{736E5BFE-CA3D-4099-A6CF-1809FBA1DAEF}" type="presParOf" srcId="{D9668CA5-3CA2-4739-89CC-78B4DA195F26}" destId="{DDDE62DC-B4E0-45CC-AB18-E62453A52674}" srcOrd="0" destOrd="0" presId="urn:microsoft.com/office/officeart/2005/8/layout/hierarchy6"/>
    <dgm:cxn modelId="{5F44DC4D-92E9-44C2-AA00-801BD3D3DDF1}" type="presParOf" srcId="{D9668CA5-3CA2-4739-89CC-78B4DA195F26}" destId="{1A2272B2-CD9A-443F-8B20-D150CE64B9ED}" srcOrd="1" destOrd="0" presId="urn:microsoft.com/office/officeart/2005/8/layout/hierarchy6"/>
    <dgm:cxn modelId="{D6684756-21FD-48B4-AF62-35F9DEC71BC3}" type="presParOf" srcId="{1A2272B2-CD9A-443F-8B20-D150CE64B9ED}" destId="{AE947884-FD9F-4646-9C0C-CADD5D9BA260}" srcOrd="0" destOrd="0" presId="urn:microsoft.com/office/officeart/2005/8/layout/hierarchy6"/>
    <dgm:cxn modelId="{E4241BAD-3CC4-425C-96D8-B3BE4A8A1139}" type="presParOf" srcId="{1A2272B2-CD9A-443F-8B20-D150CE64B9ED}" destId="{39EB3EE6-5C09-477E-AE58-C1C1F269E260}" srcOrd="1" destOrd="0" presId="urn:microsoft.com/office/officeart/2005/8/layout/hierarchy6"/>
    <dgm:cxn modelId="{C7DF4A5B-D43E-4AC0-AB2A-5FD47011B521}" type="presParOf" srcId="{39EB3EE6-5C09-477E-AE58-C1C1F269E260}" destId="{E32BC152-33B9-4F64-93D5-DAE364B311C1}" srcOrd="0" destOrd="0" presId="urn:microsoft.com/office/officeart/2005/8/layout/hierarchy6"/>
    <dgm:cxn modelId="{AA2D6E45-E7B2-4FA6-B739-DBEA19664D3F}" type="presParOf" srcId="{39EB3EE6-5C09-477E-AE58-C1C1F269E260}" destId="{C4E69FFC-98D7-495F-A391-C21759302A78}" srcOrd="1" destOrd="0" presId="urn:microsoft.com/office/officeart/2005/8/layout/hierarchy6"/>
    <dgm:cxn modelId="{958F0267-41A5-4BC9-B3C9-6B89F07A541A}" type="presParOf" srcId="{1A2272B2-CD9A-443F-8B20-D150CE64B9ED}" destId="{CE555FA3-8992-471D-B981-22027C336C64}" srcOrd="2" destOrd="0" presId="urn:microsoft.com/office/officeart/2005/8/layout/hierarchy6"/>
    <dgm:cxn modelId="{269710A9-475A-4A81-BC7D-5AB100F8F682}" type="presParOf" srcId="{1A2272B2-CD9A-443F-8B20-D150CE64B9ED}" destId="{9FA8B8F3-6A98-4DC3-AEA5-E471469305E7}" srcOrd="3" destOrd="0" presId="urn:microsoft.com/office/officeart/2005/8/layout/hierarchy6"/>
    <dgm:cxn modelId="{62E7237B-1422-45EF-A4CF-3D9D7957A46C}" type="presParOf" srcId="{9FA8B8F3-6A98-4DC3-AEA5-E471469305E7}" destId="{DDFF02E2-0066-40E8-A0ED-1ED110C48A47}" srcOrd="0" destOrd="0" presId="urn:microsoft.com/office/officeart/2005/8/layout/hierarchy6"/>
    <dgm:cxn modelId="{993D29AB-DAC7-4E14-A396-A7F53DD87492}" type="presParOf" srcId="{9FA8B8F3-6A98-4DC3-AEA5-E471469305E7}" destId="{BC24CAC7-E24F-4518-96B2-3AB0733823A7}" srcOrd="1" destOrd="0" presId="urn:microsoft.com/office/officeart/2005/8/layout/hierarchy6"/>
    <dgm:cxn modelId="{CE97EE3A-0173-4D93-9D6A-301F142D7E0F}" type="presParOf" srcId="{7667AA9B-0E67-4302-9748-6EE6E80D698E}" destId="{6278EFC6-D848-4717-B3F6-4E7E2AB4B6A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E62DC-B4E0-45CC-AB18-E62453A52674}">
      <dsp:nvSpPr>
        <dsp:cNvPr id="0" name=""/>
        <dsp:cNvSpPr/>
      </dsp:nvSpPr>
      <dsp:spPr>
        <a:xfrm>
          <a:off x="1600193" y="76192"/>
          <a:ext cx="2483569" cy="1655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MODES OF OPERATION	</a:t>
          </a:r>
        </a:p>
      </dsp:txBody>
      <dsp:txXfrm>
        <a:off x="1648687" y="124686"/>
        <a:ext cx="2386581" cy="1558724"/>
      </dsp:txXfrm>
    </dsp:sp>
    <dsp:sp modelId="{AE947884-FD9F-4646-9C0C-CADD5D9BA260}">
      <dsp:nvSpPr>
        <dsp:cNvPr id="0" name=""/>
        <dsp:cNvSpPr/>
      </dsp:nvSpPr>
      <dsp:spPr>
        <a:xfrm>
          <a:off x="1243179" y="1731905"/>
          <a:ext cx="1598797" cy="694737"/>
        </a:xfrm>
        <a:custGeom>
          <a:avLst/>
          <a:gdLst/>
          <a:ahLst/>
          <a:cxnLst/>
          <a:rect l="0" t="0" r="0" b="0"/>
          <a:pathLst>
            <a:path>
              <a:moveTo>
                <a:pt x="1598797" y="0"/>
              </a:moveTo>
              <a:lnTo>
                <a:pt x="1598797" y="347368"/>
              </a:lnTo>
              <a:lnTo>
                <a:pt x="0" y="347368"/>
              </a:lnTo>
              <a:lnTo>
                <a:pt x="0" y="69473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BC152-33B9-4F64-93D5-DAE364B311C1}">
      <dsp:nvSpPr>
        <dsp:cNvPr id="0" name=""/>
        <dsp:cNvSpPr/>
      </dsp:nvSpPr>
      <dsp:spPr>
        <a:xfrm>
          <a:off x="1395" y="2426642"/>
          <a:ext cx="2483569" cy="1655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PASSIVE MODE</a:t>
          </a:r>
        </a:p>
      </dsp:txBody>
      <dsp:txXfrm>
        <a:off x="49889" y="2475136"/>
        <a:ext cx="2386581" cy="1558724"/>
      </dsp:txXfrm>
    </dsp:sp>
    <dsp:sp modelId="{CE555FA3-8992-471D-B981-22027C336C64}">
      <dsp:nvSpPr>
        <dsp:cNvPr id="0" name=""/>
        <dsp:cNvSpPr/>
      </dsp:nvSpPr>
      <dsp:spPr>
        <a:xfrm>
          <a:off x="2841977" y="1731905"/>
          <a:ext cx="1631237" cy="706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46"/>
              </a:lnTo>
              <a:lnTo>
                <a:pt x="1631237" y="353246"/>
              </a:lnTo>
              <a:lnTo>
                <a:pt x="1631237" y="7064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F02E2-0066-40E8-A0ED-1ED110C48A47}">
      <dsp:nvSpPr>
        <dsp:cNvPr id="0" name=""/>
        <dsp:cNvSpPr/>
      </dsp:nvSpPr>
      <dsp:spPr>
        <a:xfrm>
          <a:off x="3231430" y="2438398"/>
          <a:ext cx="2483569" cy="1655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ACTIVE MODE</a:t>
          </a:r>
        </a:p>
      </dsp:txBody>
      <dsp:txXfrm>
        <a:off x="3279924" y="2486892"/>
        <a:ext cx="2386581" cy="1558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52F4A-C380-4D25-96BE-14372C4106F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C00A-44CD-4116-8B19-7D17873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79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21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63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20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87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38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D952F-8E2C-40AA-82AC-998A492C516E}" type="slidenum">
              <a:rPr lang="en-IN" smtClean="0"/>
              <a:pPr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6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409588"/>
            <a:ext cx="7614919" cy="1094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92950" y="115951"/>
            <a:ext cx="1884426" cy="492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249" y="742441"/>
            <a:ext cx="5921501" cy="5439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601978"/>
            <a:ext cx="7614919" cy="43869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6358" y="6518350"/>
            <a:ext cx="1737966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1611" y="6289751"/>
            <a:ext cx="320548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0" y="2571622"/>
            <a:ext cx="9398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674" y="742441"/>
            <a:ext cx="713930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63700" algn="l"/>
                <a:tab pos="21710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Factors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	Impr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ve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Comm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nicati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77846"/>
            <a:ext cx="7359650" cy="2350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Transparent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ndow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IR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module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flat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nstead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curved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Window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vio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minimize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signal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7747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Module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ecessed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seve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mil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imete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into device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minimize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interference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ambient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664" y="742441"/>
            <a:ext cx="61214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610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Simp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ified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IrDA	Protocol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8887" y="1906651"/>
            <a:ext cx="5867400" cy="440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676" y="6092825"/>
            <a:ext cx="2663825" cy="215900"/>
          </a:xfrm>
          <a:custGeom>
            <a:avLst/>
            <a:gdLst/>
            <a:ahLst/>
            <a:cxnLst/>
            <a:rect l="l" t="t" r="r" b="b"/>
            <a:pathLst>
              <a:path w="2663825" h="215900">
                <a:moveTo>
                  <a:pt x="0" y="215900"/>
                </a:moveTo>
                <a:lnTo>
                  <a:pt x="2663825" y="215900"/>
                </a:lnTo>
                <a:lnTo>
                  <a:pt x="26638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564" y="742441"/>
            <a:ext cx="61976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76300" algn="l"/>
                <a:tab pos="32372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Full	bl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wn</a:t>
            </a:r>
            <a:r>
              <a:rPr sz="3600" spc="-2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IrDA	Protocol</a:t>
            </a:r>
            <a:r>
              <a:rPr sz="3600" spc="-1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2097087"/>
            <a:ext cx="6480175" cy="372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748" y="742441"/>
            <a:ext cx="477710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121535" algn="l"/>
                <a:tab pos="3390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Functions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the	Laye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477125" cy="38754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Layer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 (I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PH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) cont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hardware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receives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Link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rLAP)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encapsulates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ames and defines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how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establ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shed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76327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Link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Management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rL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 devices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tect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act as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/>
          </a:p>
          <a:p>
            <a:pPr marL="355600" marR="165100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Transport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 (Tiny TP)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manages channels,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corrects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ors, div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packe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s,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reassembl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orig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3456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Cod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51483"/>
            <a:ext cx="7457440" cy="277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9398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Standard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-232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serial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ports 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NRZ (no</a:t>
            </a:r>
            <a:r>
              <a:rPr sz="2400" spc="-45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 re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-zero)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keep output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level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entire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bit pe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iod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cannot use NRZ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They use RZI that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inverse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RZI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ncreases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voltage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0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voltage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1 bit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175" y="4292536"/>
            <a:ext cx="5329301" cy="1786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9676" y="5734050"/>
            <a:ext cx="3528949" cy="287337"/>
          </a:xfrm>
          <a:custGeom>
            <a:avLst/>
            <a:gdLst/>
            <a:ahLst/>
            <a:cxnLst/>
            <a:rect l="l" t="t" r="r" b="b"/>
            <a:pathLst>
              <a:path w="3528949" h="287337">
                <a:moveTo>
                  <a:pt x="0" y="287337"/>
                </a:moveTo>
                <a:lnTo>
                  <a:pt x="3528949" y="287337"/>
                </a:lnTo>
                <a:lnTo>
                  <a:pt x="3528949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518350"/>
            <a:ext cx="6805930" cy="33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0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6464" y="742441"/>
            <a:ext cx="47510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511300" algn="l"/>
                <a:tab pos="20180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Return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	Zero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Inverted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752600"/>
            <a:ext cx="6805676" cy="5105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6092825"/>
            <a:ext cx="3816350" cy="287337"/>
          </a:xfrm>
          <a:custGeom>
            <a:avLst/>
            <a:gdLst/>
            <a:ahLst/>
            <a:cxnLst/>
            <a:rect l="l" t="t" r="r" b="b"/>
            <a:pathLst>
              <a:path w="3816350" h="287337">
                <a:moveTo>
                  <a:pt x="0" y="287337"/>
                </a:moveTo>
                <a:lnTo>
                  <a:pt x="3816350" y="287337"/>
                </a:lnTo>
                <a:lnTo>
                  <a:pt x="381635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857" y="742441"/>
            <a:ext cx="45732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54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	enabl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d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prod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5F53387-7DC8-4B44-8257-D7A6E8BBA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58683"/>
              </p:ext>
            </p:extLst>
          </p:nvPr>
        </p:nvGraphicFramePr>
        <p:xfrm>
          <a:off x="2590800" y="2590800"/>
          <a:ext cx="322580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3" imgW="1815120" imgH="685800" progId="Package">
                  <p:embed/>
                </p:oleObj>
              </mc:Choice>
              <mc:Fallback>
                <p:oleObj name="Packager Shell Object" showAsIcon="1" r:id="rId3" imgW="1815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590800"/>
                        <a:ext cx="322580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3E17DE-CD68-4C3C-90E9-09EF1A62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1966912"/>
            <a:ext cx="571500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0" y="2571622"/>
            <a:ext cx="10922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RFID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449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53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1638553"/>
            <a:ext cx="7383780" cy="4484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9895" indent="-343535" algn="ctr">
              <a:lnSpc>
                <a:spcPct val="100000"/>
              </a:lnSpc>
              <a:buFont typeface="Arial"/>
              <a:buChar char="•"/>
              <a:tabLst>
                <a:tab pos="417195" algn="l"/>
              </a:tabLst>
            </a:pPr>
            <a:r>
              <a:rPr sz="2400" dirty="0">
                <a:latin typeface="Arial"/>
                <a:cs typeface="Arial"/>
              </a:rPr>
              <a:t>Auto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atic Iden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ification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procedures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very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popu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industry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Purchasing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distribution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stics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industry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Manufac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panies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830580" lvl="1" indent="-287020">
              <a:lnSpc>
                <a:spcPct val="100000"/>
              </a:lnSpc>
              <a:buFont typeface="Arial"/>
              <a:buChar char="–"/>
              <a:tabLst>
                <a:tab pos="830580" algn="l"/>
              </a:tabLst>
            </a:pPr>
            <a:r>
              <a:rPr sz="2400" spc="0" dirty="0">
                <a:latin typeface="Arial"/>
                <a:cs typeface="Arial"/>
              </a:rPr>
              <a:t>Material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flow 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4"/>
              </a:spcBef>
            </a:pPr>
            <a:endParaRPr sz="1000"/>
          </a:p>
          <a:p>
            <a:pPr marL="355600" marR="805815" indent="-342900">
              <a:lnSpc>
                <a:spcPts val="259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omni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resent</a:t>
            </a:r>
            <a:r>
              <a:rPr sz="2400" spc="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barcode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3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had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arted a revolut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on</a:t>
            </a:r>
            <a:r>
              <a:rPr sz="2400" spc="2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ide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n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tification</a:t>
            </a:r>
            <a:r>
              <a:rPr sz="2400" spc="3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systems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years ago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9A9A9A"/>
              </a:buClr>
              <a:buFont typeface="Arial"/>
              <a:buChar char="–"/>
              <a:tabLst>
                <a:tab pos="756285" algn="l"/>
              </a:tabLst>
            </a:pPr>
            <a:r>
              <a:rPr sz="2400" spc="-27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od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y 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hey are fou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n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b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 in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de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q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uate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9A9A9A"/>
              </a:buClr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w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storage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cap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85"/>
              </a:spcBef>
              <a:buClr>
                <a:srgbClr val="9A9A9A"/>
              </a:buClr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nn</a:t>
            </a:r>
            <a:r>
              <a:rPr sz="2400" spc="-10" dirty="0">
                <a:solidFill>
                  <a:srgbClr val="9A9A9A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</a:t>
            </a:r>
            <a:r>
              <a:rPr sz="2400" spc="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be reprogrammed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3450" y="4652962"/>
            <a:ext cx="175260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653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Introduction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362190" cy="2908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echnical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optimal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solution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 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data in a sil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chip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20637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ost 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 of 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ectronic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carrying device,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today is the smart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spcBef>
                <a:spcPts val="81"/>
              </a:spcBef>
              <a:buFont typeface="Arial"/>
              <a:buChar char="•"/>
            </a:pPr>
            <a:endParaRPr sz="1000"/>
          </a:p>
          <a:p>
            <a:pPr marL="355600" marR="259207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9A9A9A"/>
                </a:solidFill>
                <a:latin typeface="Arial"/>
                <a:cs typeface="Arial"/>
              </a:rPr>
              <a:t>However</a:t>
            </a:r>
            <a:r>
              <a:rPr sz="2400" spc="2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the mechanical</a:t>
            </a:r>
            <a:r>
              <a:rPr sz="2400" spc="30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conta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c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t used</a:t>
            </a:r>
            <a:r>
              <a:rPr sz="2400" spc="1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in the card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is so</a:t>
            </a:r>
            <a:r>
              <a:rPr sz="2400" spc="5" dirty="0">
                <a:solidFill>
                  <a:srgbClr val="9A9A9A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9A9A9A"/>
                </a:solidFill>
                <a:latin typeface="Arial"/>
                <a:cs typeface="Arial"/>
              </a:rPr>
              <a:t>etimes impractical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3726" y="3141598"/>
            <a:ext cx="2333625" cy="14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550" y="3146361"/>
            <a:ext cx="863600" cy="1008062"/>
          </a:xfrm>
          <a:custGeom>
            <a:avLst/>
            <a:gdLst/>
            <a:ahLst/>
            <a:cxnLst/>
            <a:rect l="l" t="t" r="r" b="b"/>
            <a:pathLst>
              <a:path w="863600" h="1008062">
                <a:moveTo>
                  <a:pt x="0" y="1008062"/>
                </a:moveTo>
                <a:lnTo>
                  <a:pt x="863600" y="1008062"/>
                </a:lnTo>
                <a:lnTo>
                  <a:pt x="86360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9FE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4876800"/>
            <a:ext cx="2857500" cy="139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031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188"/>
            <a:ext cx="7559675" cy="3949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 algn="just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ared Data Association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rDA) defines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 specificat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 the short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change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data over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123761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a very shor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-range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-space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optical 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munication.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IrDA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specificat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udes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own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protocol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stack.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18732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has a new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FM,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Infrared financial messaging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known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"Point &amp; Pay".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 the 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communicate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via 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they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ust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 line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549275"/>
            <a:ext cx="66675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106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138" y="742441"/>
            <a:ext cx="23628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358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Smart	Card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73009" cy="4387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85.60 ×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53.98 mm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embedded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process data.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439420" indent="-427355">
              <a:lnSpc>
                <a:spcPct val="100000"/>
              </a:lnSpc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There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broad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catego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ies.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21717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4371340" algn="l"/>
              </a:tabLst>
            </a:pPr>
            <a:r>
              <a:rPr sz="2400" spc="0" dirty="0">
                <a:latin typeface="Arial"/>
                <a:cs typeface="Arial"/>
              </a:rPr>
              <a:t>Memory cards contain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</a:t>
            </a:r>
            <a:r>
              <a:rPr sz="2400" spc="-3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-volati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memory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 co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	some specific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ecurity lo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ic.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Mic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oprocessor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cards contain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volati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memory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mic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oprocessor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 card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ade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lastic,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generally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PVC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Smart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cards can be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 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ntificatio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authen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ication,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9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RFID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92059" cy="307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con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act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data between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car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ying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device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reader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far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 fle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0922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deal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required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should also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sent by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reader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t less technology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Font typeface="Arial"/>
              <a:buChar char="•"/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techniqu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transfer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data,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contact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 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RFID (Radio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Frequency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Iden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ification)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5841" y="742441"/>
            <a:ext cx="558990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781300" algn="l"/>
                <a:tab pos="3364229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Popu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Auto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D	techniq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0401" y="3141726"/>
            <a:ext cx="1942973" cy="1655699"/>
          </a:xfrm>
          <a:custGeom>
            <a:avLst/>
            <a:gdLst/>
            <a:ahLst/>
            <a:cxnLst/>
            <a:rect l="l" t="t" r="r" b="b"/>
            <a:pathLst>
              <a:path w="1942973" h="1655699">
                <a:moveTo>
                  <a:pt x="0" y="632332"/>
                </a:moveTo>
                <a:lnTo>
                  <a:pt x="971550" y="0"/>
                </a:lnTo>
                <a:lnTo>
                  <a:pt x="1942973" y="632332"/>
                </a:lnTo>
                <a:lnTo>
                  <a:pt x="1571878" y="1655699"/>
                </a:lnTo>
                <a:lnTo>
                  <a:pt x="371094" y="1655699"/>
                </a:lnTo>
                <a:lnTo>
                  <a:pt x="0" y="632332"/>
                </a:lnTo>
                <a:close/>
              </a:path>
            </a:pathLst>
          </a:custGeom>
          <a:ln w="50800">
            <a:solidFill>
              <a:srgbClr val="00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1448" y="3865371"/>
            <a:ext cx="887094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o-</a:t>
            </a:r>
            <a:r>
              <a:rPr sz="2000" spc="-1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1775" y="1700276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014"/>
                </a:moveTo>
                <a:lnTo>
                  <a:pt x="7649" y="77757"/>
                </a:lnTo>
                <a:lnTo>
                  <a:pt x="28743" y="42085"/>
                </a:lnTo>
                <a:lnTo>
                  <a:pt x="60504" y="15786"/>
                </a:lnTo>
                <a:lnTo>
                  <a:pt x="100150" y="1650"/>
                </a:lnTo>
                <a:lnTo>
                  <a:pt x="1680083" y="0"/>
                </a:lnTo>
                <a:lnTo>
                  <a:pt x="1694754" y="884"/>
                </a:lnTo>
                <a:lnTo>
                  <a:pt x="1735184" y="13320"/>
                </a:lnTo>
                <a:lnTo>
                  <a:pt x="1768071" y="38264"/>
                </a:lnTo>
                <a:lnTo>
                  <a:pt x="1790637" y="72927"/>
                </a:lnTo>
                <a:lnTo>
                  <a:pt x="1800101" y="114521"/>
                </a:lnTo>
                <a:lnTo>
                  <a:pt x="1800225" y="600583"/>
                </a:lnTo>
                <a:lnTo>
                  <a:pt x="1799341" y="615222"/>
                </a:lnTo>
                <a:lnTo>
                  <a:pt x="1786914" y="655601"/>
                </a:lnTo>
                <a:lnTo>
                  <a:pt x="1761979" y="688491"/>
                </a:lnTo>
                <a:lnTo>
                  <a:pt x="1727312" y="711089"/>
                </a:lnTo>
                <a:lnTo>
                  <a:pt x="1685688" y="720596"/>
                </a:lnTo>
                <a:lnTo>
                  <a:pt x="120142" y="720725"/>
                </a:lnTo>
                <a:lnTo>
                  <a:pt x="105477" y="719839"/>
                </a:lnTo>
                <a:lnTo>
                  <a:pt x="65067" y="707390"/>
                </a:lnTo>
                <a:lnTo>
                  <a:pt x="32188" y="682429"/>
                </a:lnTo>
                <a:lnTo>
                  <a:pt x="9616" y="647758"/>
                </a:lnTo>
                <a:lnTo>
                  <a:pt x="128" y="606178"/>
                </a:lnTo>
                <a:lnTo>
                  <a:pt x="0" y="120014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4905" y="1883536"/>
            <a:ext cx="97409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Bar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725" y="2924175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141"/>
                </a:moveTo>
                <a:lnTo>
                  <a:pt x="7641" y="77837"/>
                </a:lnTo>
                <a:lnTo>
                  <a:pt x="28715" y="42139"/>
                </a:lnTo>
                <a:lnTo>
                  <a:pt x="60446" y="15824"/>
                </a:lnTo>
                <a:lnTo>
                  <a:pt x="100060" y="1666"/>
                </a:lnTo>
                <a:lnTo>
                  <a:pt x="1680082" y="0"/>
                </a:lnTo>
                <a:lnTo>
                  <a:pt x="1694747" y="883"/>
                </a:lnTo>
                <a:lnTo>
                  <a:pt x="1735157" y="13310"/>
                </a:lnTo>
                <a:lnTo>
                  <a:pt x="1768036" y="38245"/>
                </a:lnTo>
                <a:lnTo>
                  <a:pt x="1790608" y="72912"/>
                </a:lnTo>
                <a:lnTo>
                  <a:pt x="1800096" y="114536"/>
                </a:lnTo>
                <a:lnTo>
                  <a:pt x="1800225" y="600583"/>
                </a:lnTo>
                <a:lnTo>
                  <a:pt x="1799341" y="615247"/>
                </a:lnTo>
                <a:lnTo>
                  <a:pt x="1786914" y="655657"/>
                </a:lnTo>
                <a:lnTo>
                  <a:pt x="1761979" y="688536"/>
                </a:lnTo>
                <a:lnTo>
                  <a:pt x="1727312" y="711108"/>
                </a:lnTo>
                <a:lnTo>
                  <a:pt x="1685688" y="720596"/>
                </a:lnTo>
                <a:lnTo>
                  <a:pt x="120141" y="720725"/>
                </a:lnTo>
                <a:lnTo>
                  <a:pt x="105477" y="719841"/>
                </a:lnTo>
                <a:lnTo>
                  <a:pt x="65067" y="707414"/>
                </a:lnTo>
                <a:lnTo>
                  <a:pt x="32188" y="682479"/>
                </a:lnTo>
                <a:lnTo>
                  <a:pt x="9616" y="647812"/>
                </a:lnTo>
                <a:lnTo>
                  <a:pt x="128" y="606188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1753" y="3107944"/>
            <a:ext cx="108521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Biome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ric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387" y="2924175"/>
            <a:ext cx="1800288" cy="720725"/>
          </a:xfrm>
          <a:custGeom>
            <a:avLst/>
            <a:gdLst/>
            <a:ahLst/>
            <a:cxnLst/>
            <a:rect l="l" t="t" r="r" b="b"/>
            <a:pathLst>
              <a:path w="1800288" h="720725">
                <a:moveTo>
                  <a:pt x="0" y="120141"/>
                </a:moveTo>
                <a:lnTo>
                  <a:pt x="7649" y="77835"/>
                </a:lnTo>
                <a:lnTo>
                  <a:pt x="28738" y="42136"/>
                </a:lnTo>
                <a:lnTo>
                  <a:pt x="60476" y="15820"/>
                </a:lnTo>
                <a:lnTo>
                  <a:pt x="100075" y="1664"/>
                </a:lnTo>
                <a:lnTo>
                  <a:pt x="1680146" y="0"/>
                </a:lnTo>
                <a:lnTo>
                  <a:pt x="1694786" y="883"/>
                </a:lnTo>
                <a:lnTo>
                  <a:pt x="1735165" y="13310"/>
                </a:lnTo>
                <a:lnTo>
                  <a:pt x="1768054" y="38245"/>
                </a:lnTo>
                <a:lnTo>
                  <a:pt x="1790653" y="72912"/>
                </a:lnTo>
                <a:lnTo>
                  <a:pt x="1800160" y="114536"/>
                </a:lnTo>
                <a:lnTo>
                  <a:pt x="1800288" y="600583"/>
                </a:lnTo>
                <a:lnTo>
                  <a:pt x="1799403" y="615247"/>
                </a:lnTo>
                <a:lnTo>
                  <a:pt x="1786954" y="655657"/>
                </a:lnTo>
                <a:lnTo>
                  <a:pt x="1761993" y="688536"/>
                </a:lnTo>
                <a:lnTo>
                  <a:pt x="1727322" y="711108"/>
                </a:lnTo>
                <a:lnTo>
                  <a:pt x="1685741" y="720596"/>
                </a:lnTo>
                <a:lnTo>
                  <a:pt x="120129" y="720725"/>
                </a:lnTo>
                <a:lnTo>
                  <a:pt x="105479" y="719841"/>
                </a:lnTo>
                <a:lnTo>
                  <a:pt x="65088" y="707413"/>
                </a:lnTo>
                <a:lnTo>
                  <a:pt x="32206" y="682475"/>
                </a:lnTo>
                <a:lnTo>
                  <a:pt x="9622" y="647805"/>
                </a:lnTo>
                <a:lnTo>
                  <a:pt x="127" y="606178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351" y="3107944"/>
            <a:ext cx="59118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OCR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3876" y="1700276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014"/>
                </a:moveTo>
                <a:lnTo>
                  <a:pt x="7655" y="77736"/>
                </a:lnTo>
                <a:lnTo>
                  <a:pt x="28760" y="42051"/>
                </a:lnTo>
                <a:lnTo>
                  <a:pt x="60522" y="15754"/>
                </a:lnTo>
                <a:lnTo>
                  <a:pt x="100148" y="1635"/>
                </a:lnTo>
                <a:lnTo>
                  <a:pt x="1680082" y="0"/>
                </a:lnTo>
                <a:lnTo>
                  <a:pt x="1694730" y="884"/>
                </a:lnTo>
                <a:lnTo>
                  <a:pt x="1735128" y="13320"/>
                </a:lnTo>
                <a:lnTo>
                  <a:pt x="1768026" y="38264"/>
                </a:lnTo>
                <a:lnTo>
                  <a:pt x="1790618" y="72927"/>
                </a:lnTo>
                <a:lnTo>
                  <a:pt x="1800101" y="114521"/>
                </a:lnTo>
                <a:lnTo>
                  <a:pt x="1800225" y="600583"/>
                </a:lnTo>
                <a:lnTo>
                  <a:pt x="1799339" y="615222"/>
                </a:lnTo>
                <a:lnTo>
                  <a:pt x="1786890" y="655601"/>
                </a:lnTo>
                <a:lnTo>
                  <a:pt x="1761929" y="688491"/>
                </a:lnTo>
                <a:lnTo>
                  <a:pt x="1727258" y="711089"/>
                </a:lnTo>
                <a:lnTo>
                  <a:pt x="1685678" y="720596"/>
                </a:lnTo>
                <a:lnTo>
                  <a:pt x="120014" y="720725"/>
                </a:lnTo>
                <a:lnTo>
                  <a:pt x="105369" y="719838"/>
                </a:lnTo>
                <a:lnTo>
                  <a:pt x="64997" y="707377"/>
                </a:lnTo>
                <a:lnTo>
                  <a:pt x="32139" y="682392"/>
                </a:lnTo>
                <a:lnTo>
                  <a:pt x="9585" y="647690"/>
                </a:lnTo>
                <a:lnTo>
                  <a:pt x="123" y="606077"/>
                </a:lnTo>
                <a:lnTo>
                  <a:pt x="0" y="120014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3530" y="1883536"/>
            <a:ext cx="124333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Finge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print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1150" y="4221226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015"/>
                </a:moveTo>
                <a:lnTo>
                  <a:pt x="7649" y="77757"/>
                </a:lnTo>
                <a:lnTo>
                  <a:pt x="28743" y="42085"/>
                </a:lnTo>
                <a:lnTo>
                  <a:pt x="60504" y="15786"/>
                </a:lnTo>
                <a:lnTo>
                  <a:pt x="100150" y="1650"/>
                </a:lnTo>
                <a:lnTo>
                  <a:pt x="1680082" y="0"/>
                </a:lnTo>
                <a:lnTo>
                  <a:pt x="1694754" y="884"/>
                </a:lnTo>
                <a:lnTo>
                  <a:pt x="1735184" y="13320"/>
                </a:lnTo>
                <a:lnTo>
                  <a:pt x="1768071" y="38264"/>
                </a:lnTo>
                <a:lnTo>
                  <a:pt x="1790637" y="72927"/>
                </a:lnTo>
                <a:lnTo>
                  <a:pt x="1800101" y="114521"/>
                </a:lnTo>
                <a:lnTo>
                  <a:pt x="1800225" y="600582"/>
                </a:lnTo>
                <a:lnTo>
                  <a:pt x="1799341" y="615222"/>
                </a:lnTo>
                <a:lnTo>
                  <a:pt x="1786914" y="655601"/>
                </a:lnTo>
                <a:lnTo>
                  <a:pt x="1761979" y="688491"/>
                </a:lnTo>
                <a:lnTo>
                  <a:pt x="1727312" y="711089"/>
                </a:lnTo>
                <a:lnTo>
                  <a:pt x="1685688" y="720596"/>
                </a:lnTo>
                <a:lnTo>
                  <a:pt x="120142" y="720725"/>
                </a:lnTo>
                <a:lnTo>
                  <a:pt x="105477" y="719839"/>
                </a:lnTo>
                <a:lnTo>
                  <a:pt x="65067" y="707390"/>
                </a:lnTo>
                <a:lnTo>
                  <a:pt x="32188" y="682429"/>
                </a:lnTo>
                <a:lnTo>
                  <a:pt x="9616" y="647758"/>
                </a:lnTo>
                <a:lnTo>
                  <a:pt x="128" y="606178"/>
                </a:lnTo>
                <a:lnTo>
                  <a:pt x="0" y="120015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81850" y="4405121"/>
            <a:ext cx="76200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Retina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81471" y="3652011"/>
            <a:ext cx="467486" cy="929513"/>
          </a:xfrm>
          <a:custGeom>
            <a:avLst/>
            <a:gdLst/>
            <a:ahLst/>
            <a:cxnLst/>
            <a:rect l="l" t="t" r="r" b="b"/>
            <a:pathLst>
              <a:path w="467486" h="929513">
                <a:moveTo>
                  <a:pt x="421880" y="866844"/>
                </a:moveTo>
                <a:lnTo>
                  <a:pt x="399160" y="878077"/>
                </a:lnTo>
                <a:lnTo>
                  <a:pt x="466978" y="929513"/>
                </a:lnTo>
                <a:lnTo>
                  <a:pt x="467284" y="878205"/>
                </a:lnTo>
                <a:lnTo>
                  <a:pt x="427481" y="878205"/>
                </a:lnTo>
                <a:lnTo>
                  <a:pt x="421880" y="866844"/>
                </a:lnTo>
                <a:close/>
              </a:path>
              <a:path w="467486" h="929513">
                <a:moveTo>
                  <a:pt x="444739" y="855543"/>
                </a:moveTo>
                <a:lnTo>
                  <a:pt x="421880" y="866844"/>
                </a:lnTo>
                <a:lnTo>
                  <a:pt x="427481" y="878205"/>
                </a:lnTo>
                <a:lnTo>
                  <a:pt x="450342" y="866901"/>
                </a:lnTo>
                <a:lnTo>
                  <a:pt x="444739" y="855543"/>
                </a:lnTo>
                <a:close/>
              </a:path>
              <a:path w="467486" h="929513">
                <a:moveTo>
                  <a:pt x="467486" y="844295"/>
                </a:moveTo>
                <a:lnTo>
                  <a:pt x="444739" y="855543"/>
                </a:lnTo>
                <a:lnTo>
                  <a:pt x="450342" y="866901"/>
                </a:lnTo>
                <a:lnTo>
                  <a:pt x="427481" y="878205"/>
                </a:lnTo>
                <a:lnTo>
                  <a:pt x="467284" y="878205"/>
                </a:lnTo>
                <a:lnTo>
                  <a:pt x="467486" y="844295"/>
                </a:lnTo>
                <a:close/>
              </a:path>
              <a:path w="467486" h="929513">
                <a:moveTo>
                  <a:pt x="22732" y="0"/>
                </a:moveTo>
                <a:lnTo>
                  <a:pt x="0" y="11175"/>
                </a:lnTo>
                <a:lnTo>
                  <a:pt x="421880" y="866844"/>
                </a:lnTo>
                <a:lnTo>
                  <a:pt x="444739" y="855543"/>
                </a:lnTo>
                <a:lnTo>
                  <a:pt x="2273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4005" y="2060575"/>
            <a:ext cx="236601" cy="868172"/>
          </a:xfrm>
          <a:custGeom>
            <a:avLst/>
            <a:gdLst/>
            <a:ahLst/>
            <a:cxnLst/>
            <a:rect l="l" t="t" r="r" b="b"/>
            <a:pathLst>
              <a:path w="236601" h="868172">
                <a:moveTo>
                  <a:pt x="187200" y="71257"/>
                </a:moveTo>
                <a:lnTo>
                  <a:pt x="0" y="862202"/>
                </a:lnTo>
                <a:lnTo>
                  <a:pt x="24638" y="868172"/>
                </a:lnTo>
                <a:lnTo>
                  <a:pt x="211962" y="77108"/>
                </a:lnTo>
                <a:lnTo>
                  <a:pt x="187200" y="71257"/>
                </a:lnTo>
                <a:close/>
              </a:path>
              <a:path w="236601" h="868172">
                <a:moveTo>
                  <a:pt x="230940" y="58927"/>
                </a:moveTo>
                <a:lnTo>
                  <a:pt x="190119" y="58927"/>
                </a:lnTo>
                <a:lnTo>
                  <a:pt x="214884" y="64770"/>
                </a:lnTo>
                <a:lnTo>
                  <a:pt x="211962" y="77108"/>
                </a:lnTo>
                <a:lnTo>
                  <a:pt x="236601" y="82930"/>
                </a:lnTo>
                <a:lnTo>
                  <a:pt x="230940" y="58927"/>
                </a:lnTo>
                <a:close/>
              </a:path>
              <a:path w="236601" h="868172">
                <a:moveTo>
                  <a:pt x="190119" y="58927"/>
                </a:moveTo>
                <a:lnTo>
                  <a:pt x="187200" y="71257"/>
                </a:lnTo>
                <a:lnTo>
                  <a:pt x="211962" y="77108"/>
                </a:lnTo>
                <a:lnTo>
                  <a:pt x="214884" y="64770"/>
                </a:lnTo>
                <a:lnTo>
                  <a:pt x="190119" y="58927"/>
                </a:lnTo>
                <a:close/>
              </a:path>
              <a:path w="236601" h="868172">
                <a:moveTo>
                  <a:pt x="217043" y="0"/>
                </a:moveTo>
                <a:lnTo>
                  <a:pt x="162433" y="65404"/>
                </a:lnTo>
                <a:lnTo>
                  <a:pt x="187200" y="71257"/>
                </a:lnTo>
                <a:lnTo>
                  <a:pt x="190119" y="58927"/>
                </a:lnTo>
                <a:lnTo>
                  <a:pt x="230940" y="58927"/>
                </a:lnTo>
                <a:lnTo>
                  <a:pt x="21704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0900" y="3284473"/>
            <a:ext cx="619125" cy="500506"/>
          </a:xfrm>
          <a:custGeom>
            <a:avLst/>
            <a:gdLst/>
            <a:ahLst/>
            <a:cxnLst/>
            <a:rect l="l" t="t" r="r" b="b"/>
            <a:pathLst>
              <a:path w="619125" h="500506">
                <a:moveTo>
                  <a:pt x="551690" y="37795"/>
                </a:moveTo>
                <a:lnTo>
                  <a:pt x="0" y="480694"/>
                </a:lnTo>
                <a:lnTo>
                  <a:pt x="15875" y="500506"/>
                </a:lnTo>
                <a:lnTo>
                  <a:pt x="567639" y="57648"/>
                </a:lnTo>
                <a:lnTo>
                  <a:pt x="551690" y="37795"/>
                </a:lnTo>
                <a:close/>
              </a:path>
              <a:path w="619125" h="500506">
                <a:moveTo>
                  <a:pt x="605425" y="29845"/>
                </a:moveTo>
                <a:lnTo>
                  <a:pt x="561594" y="29845"/>
                </a:lnTo>
                <a:lnTo>
                  <a:pt x="577596" y="49656"/>
                </a:lnTo>
                <a:lnTo>
                  <a:pt x="567639" y="57648"/>
                </a:lnTo>
                <a:lnTo>
                  <a:pt x="583564" y="77470"/>
                </a:lnTo>
                <a:lnTo>
                  <a:pt x="605425" y="29845"/>
                </a:lnTo>
                <a:close/>
              </a:path>
              <a:path w="619125" h="500506">
                <a:moveTo>
                  <a:pt x="561594" y="29845"/>
                </a:moveTo>
                <a:lnTo>
                  <a:pt x="551690" y="37795"/>
                </a:lnTo>
                <a:lnTo>
                  <a:pt x="567639" y="57648"/>
                </a:lnTo>
                <a:lnTo>
                  <a:pt x="577596" y="49656"/>
                </a:lnTo>
                <a:lnTo>
                  <a:pt x="561594" y="29845"/>
                </a:lnTo>
                <a:close/>
              </a:path>
              <a:path w="619125" h="500506">
                <a:moveTo>
                  <a:pt x="619125" y="0"/>
                </a:moveTo>
                <a:lnTo>
                  <a:pt x="535813" y="18034"/>
                </a:lnTo>
                <a:lnTo>
                  <a:pt x="551690" y="37795"/>
                </a:lnTo>
                <a:lnTo>
                  <a:pt x="561594" y="29845"/>
                </a:lnTo>
                <a:lnTo>
                  <a:pt x="605425" y="29845"/>
                </a:lnTo>
                <a:lnTo>
                  <a:pt x="6191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3851" y="2433701"/>
            <a:ext cx="76200" cy="682625"/>
          </a:xfrm>
          <a:custGeom>
            <a:avLst/>
            <a:gdLst/>
            <a:ahLst/>
            <a:cxnLst/>
            <a:rect l="l" t="t" r="r" b="b"/>
            <a:pathLst>
              <a:path w="76200" h="682625">
                <a:moveTo>
                  <a:pt x="50800" y="63373"/>
                </a:moveTo>
                <a:lnTo>
                  <a:pt x="25400" y="63373"/>
                </a:lnTo>
                <a:lnTo>
                  <a:pt x="25273" y="682625"/>
                </a:lnTo>
                <a:lnTo>
                  <a:pt x="50673" y="682625"/>
                </a:lnTo>
                <a:lnTo>
                  <a:pt x="50800" y="63373"/>
                </a:lnTo>
                <a:close/>
              </a:path>
              <a:path w="76200" h="682625">
                <a:moveTo>
                  <a:pt x="38100" y="0"/>
                </a:moveTo>
                <a:lnTo>
                  <a:pt x="0" y="76200"/>
                </a:lnTo>
                <a:lnTo>
                  <a:pt x="25397" y="76200"/>
                </a:lnTo>
                <a:lnTo>
                  <a:pt x="25400" y="63373"/>
                </a:lnTo>
                <a:lnTo>
                  <a:pt x="69786" y="63373"/>
                </a:lnTo>
                <a:lnTo>
                  <a:pt x="38100" y="0"/>
                </a:lnTo>
                <a:close/>
              </a:path>
              <a:path w="76200" h="682625">
                <a:moveTo>
                  <a:pt x="69786" y="63373"/>
                </a:moveTo>
                <a:lnTo>
                  <a:pt x="50800" y="63373"/>
                </a:lnTo>
                <a:lnTo>
                  <a:pt x="50797" y="76200"/>
                </a:lnTo>
                <a:lnTo>
                  <a:pt x="76200" y="76200"/>
                </a:lnTo>
                <a:lnTo>
                  <a:pt x="69786" y="63373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9401" y="5156200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120141"/>
                </a:moveTo>
                <a:lnTo>
                  <a:pt x="7647" y="77816"/>
                </a:lnTo>
                <a:lnTo>
                  <a:pt x="28732" y="42106"/>
                </a:lnTo>
                <a:lnTo>
                  <a:pt x="60465" y="15791"/>
                </a:lnTo>
                <a:lnTo>
                  <a:pt x="100058" y="1650"/>
                </a:lnTo>
                <a:lnTo>
                  <a:pt x="1680082" y="0"/>
                </a:lnTo>
                <a:lnTo>
                  <a:pt x="1694722" y="883"/>
                </a:lnTo>
                <a:lnTo>
                  <a:pt x="1735101" y="13310"/>
                </a:lnTo>
                <a:lnTo>
                  <a:pt x="1767991" y="38245"/>
                </a:lnTo>
                <a:lnTo>
                  <a:pt x="1790589" y="72912"/>
                </a:lnTo>
                <a:lnTo>
                  <a:pt x="1800096" y="114536"/>
                </a:lnTo>
                <a:lnTo>
                  <a:pt x="1800225" y="600595"/>
                </a:lnTo>
                <a:lnTo>
                  <a:pt x="1799339" y="615245"/>
                </a:lnTo>
                <a:lnTo>
                  <a:pt x="1786889" y="655636"/>
                </a:lnTo>
                <a:lnTo>
                  <a:pt x="1761926" y="688518"/>
                </a:lnTo>
                <a:lnTo>
                  <a:pt x="1727252" y="711102"/>
                </a:lnTo>
                <a:lnTo>
                  <a:pt x="1685668" y="720597"/>
                </a:lnTo>
                <a:lnTo>
                  <a:pt x="120014" y="720725"/>
                </a:lnTo>
                <a:lnTo>
                  <a:pt x="105368" y="719839"/>
                </a:lnTo>
                <a:lnTo>
                  <a:pt x="64994" y="707387"/>
                </a:lnTo>
                <a:lnTo>
                  <a:pt x="32136" y="682415"/>
                </a:lnTo>
                <a:lnTo>
                  <a:pt x="9582" y="647716"/>
                </a:lnTo>
                <a:lnTo>
                  <a:pt x="122" y="606083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51475" y="5340299"/>
            <a:ext cx="619760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RFID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1187" y="5156200"/>
            <a:ext cx="1800288" cy="720725"/>
          </a:xfrm>
          <a:custGeom>
            <a:avLst/>
            <a:gdLst/>
            <a:ahLst/>
            <a:cxnLst/>
            <a:rect l="l" t="t" r="r" b="b"/>
            <a:pathLst>
              <a:path w="1800288" h="720725">
                <a:moveTo>
                  <a:pt x="0" y="120141"/>
                </a:moveTo>
                <a:lnTo>
                  <a:pt x="7649" y="77835"/>
                </a:lnTo>
                <a:lnTo>
                  <a:pt x="28738" y="42136"/>
                </a:lnTo>
                <a:lnTo>
                  <a:pt x="60476" y="15820"/>
                </a:lnTo>
                <a:lnTo>
                  <a:pt x="100075" y="1664"/>
                </a:lnTo>
                <a:lnTo>
                  <a:pt x="1680146" y="0"/>
                </a:lnTo>
                <a:lnTo>
                  <a:pt x="1694786" y="883"/>
                </a:lnTo>
                <a:lnTo>
                  <a:pt x="1735165" y="13310"/>
                </a:lnTo>
                <a:lnTo>
                  <a:pt x="1768054" y="38245"/>
                </a:lnTo>
                <a:lnTo>
                  <a:pt x="1790653" y="72912"/>
                </a:lnTo>
                <a:lnTo>
                  <a:pt x="1800160" y="114536"/>
                </a:lnTo>
                <a:lnTo>
                  <a:pt x="1800288" y="600595"/>
                </a:lnTo>
                <a:lnTo>
                  <a:pt x="1799403" y="615245"/>
                </a:lnTo>
                <a:lnTo>
                  <a:pt x="1786952" y="655636"/>
                </a:lnTo>
                <a:lnTo>
                  <a:pt x="1761989" y="688518"/>
                </a:lnTo>
                <a:lnTo>
                  <a:pt x="1727315" y="711102"/>
                </a:lnTo>
                <a:lnTo>
                  <a:pt x="1685731" y="720597"/>
                </a:lnTo>
                <a:lnTo>
                  <a:pt x="120129" y="720725"/>
                </a:lnTo>
                <a:lnTo>
                  <a:pt x="105478" y="719840"/>
                </a:lnTo>
                <a:lnTo>
                  <a:pt x="65085" y="707400"/>
                </a:lnTo>
                <a:lnTo>
                  <a:pt x="32202" y="682449"/>
                </a:lnTo>
                <a:lnTo>
                  <a:pt x="9620" y="647777"/>
                </a:lnTo>
                <a:lnTo>
                  <a:pt x="127" y="606174"/>
                </a:lnTo>
                <a:lnTo>
                  <a:pt x="0" y="120141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6485" y="5340299"/>
            <a:ext cx="145351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Sma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4176" y="4814061"/>
            <a:ext cx="663194" cy="702437"/>
          </a:xfrm>
          <a:custGeom>
            <a:avLst/>
            <a:gdLst/>
            <a:ahLst/>
            <a:cxnLst/>
            <a:rect l="l" t="t" r="r" b="b"/>
            <a:pathLst>
              <a:path w="663194" h="702437">
                <a:moveTo>
                  <a:pt x="24511" y="620903"/>
                </a:moveTo>
                <a:lnTo>
                  <a:pt x="0" y="702437"/>
                </a:lnTo>
                <a:lnTo>
                  <a:pt x="79882" y="673226"/>
                </a:lnTo>
                <a:lnTo>
                  <a:pt x="71147" y="664972"/>
                </a:lnTo>
                <a:lnTo>
                  <a:pt x="52705" y="664972"/>
                </a:lnTo>
                <a:lnTo>
                  <a:pt x="34290" y="647572"/>
                </a:lnTo>
                <a:lnTo>
                  <a:pt x="42979" y="638355"/>
                </a:lnTo>
                <a:lnTo>
                  <a:pt x="24511" y="620903"/>
                </a:lnTo>
                <a:close/>
              </a:path>
              <a:path w="663194" h="702437">
                <a:moveTo>
                  <a:pt x="42979" y="638355"/>
                </a:moveTo>
                <a:lnTo>
                  <a:pt x="34290" y="647572"/>
                </a:lnTo>
                <a:lnTo>
                  <a:pt x="52705" y="664972"/>
                </a:lnTo>
                <a:lnTo>
                  <a:pt x="61394" y="655756"/>
                </a:lnTo>
                <a:lnTo>
                  <a:pt x="42979" y="638355"/>
                </a:lnTo>
                <a:close/>
              </a:path>
              <a:path w="663194" h="702437">
                <a:moveTo>
                  <a:pt x="61394" y="655756"/>
                </a:moveTo>
                <a:lnTo>
                  <a:pt x="52705" y="664972"/>
                </a:lnTo>
                <a:lnTo>
                  <a:pt x="71147" y="664972"/>
                </a:lnTo>
                <a:lnTo>
                  <a:pt x="61394" y="655756"/>
                </a:lnTo>
                <a:close/>
              </a:path>
              <a:path w="663194" h="702437">
                <a:moveTo>
                  <a:pt x="644779" y="0"/>
                </a:moveTo>
                <a:lnTo>
                  <a:pt x="42979" y="638355"/>
                </a:lnTo>
                <a:lnTo>
                  <a:pt x="61394" y="655756"/>
                </a:lnTo>
                <a:lnTo>
                  <a:pt x="663194" y="17525"/>
                </a:lnTo>
                <a:lnTo>
                  <a:pt x="64477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2376" y="3284473"/>
            <a:ext cx="689991" cy="500888"/>
          </a:xfrm>
          <a:custGeom>
            <a:avLst/>
            <a:gdLst/>
            <a:ahLst/>
            <a:cxnLst/>
            <a:rect l="l" t="t" r="r" b="b"/>
            <a:pathLst>
              <a:path w="689991" h="500888">
                <a:moveTo>
                  <a:pt x="69250" y="34215"/>
                </a:moveTo>
                <a:lnTo>
                  <a:pt x="54439" y="54823"/>
                </a:lnTo>
                <a:lnTo>
                  <a:pt x="675132" y="500888"/>
                </a:lnTo>
                <a:lnTo>
                  <a:pt x="689991" y="480313"/>
                </a:lnTo>
                <a:lnTo>
                  <a:pt x="69250" y="34215"/>
                </a:lnTo>
                <a:close/>
              </a:path>
              <a:path w="689991" h="500888">
                <a:moveTo>
                  <a:pt x="0" y="0"/>
                </a:moveTo>
                <a:lnTo>
                  <a:pt x="39624" y="75437"/>
                </a:lnTo>
                <a:lnTo>
                  <a:pt x="54439" y="54823"/>
                </a:lnTo>
                <a:lnTo>
                  <a:pt x="44068" y="47371"/>
                </a:lnTo>
                <a:lnTo>
                  <a:pt x="58928" y="26797"/>
                </a:lnTo>
                <a:lnTo>
                  <a:pt x="74581" y="26797"/>
                </a:lnTo>
                <a:lnTo>
                  <a:pt x="84074" y="13588"/>
                </a:lnTo>
                <a:lnTo>
                  <a:pt x="0" y="0"/>
                </a:lnTo>
                <a:close/>
              </a:path>
              <a:path w="689991" h="500888">
                <a:moveTo>
                  <a:pt x="58928" y="26797"/>
                </a:moveTo>
                <a:lnTo>
                  <a:pt x="44068" y="47371"/>
                </a:lnTo>
                <a:lnTo>
                  <a:pt x="54439" y="54823"/>
                </a:lnTo>
                <a:lnTo>
                  <a:pt x="69250" y="34215"/>
                </a:lnTo>
                <a:lnTo>
                  <a:pt x="58928" y="26797"/>
                </a:lnTo>
                <a:close/>
              </a:path>
              <a:path w="689991" h="500888">
                <a:moveTo>
                  <a:pt x="74581" y="26797"/>
                </a:moveTo>
                <a:lnTo>
                  <a:pt x="58928" y="26797"/>
                </a:lnTo>
                <a:lnTo>
                  <a:pt x="69250" y="34215"/>
                </a:lnTo>
                <a:lnTo>
                  <a:pt x="74581" y="2679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55896" y="4814696"/>
            <a:ext cx="590676" cy="701801"/>
          </a:xfrm>
          <a:custGeom>
            <a:avLst/>
            <a:gdLst/>
            <a:ahLst/>
            <a:cxnLst/>
            <a:rect l="l" t="t" r="r" b="b"/>
            <a:pathLst>
              <a:path w="590676" h="701801">
                <a:moveTo>
                  <a:pt x="532100" y="651548"/>
                </a:moveTo>
                <a:lnTo>
                  <a:pt x="512572" y="667892"/>
                </a:lnTo>
                <a:lnTo>
                  <a:pt x="590676" y="701801"/>
                </a:lnTo>
                <a:lnTo>
                  <a:pt x="581045" y="661288"/>
                </a:lnTo>
                <a:lnTo>
                  <a:pt x="540257" y="661288"/>
                </a:lnTo>
                <a:lnTo>
                  <a:pt x="532100" y="651548"/>
                </a:lnTo>
                <a:close/>
              </a:path>
              <a:path w="590676" h="701801">
                <a:moveTo>
                  <a:pt x="551527" y="635288"/>
                </a:moveTo>
                <a:lnTo>
                  <a:pt x="532100" y="651548"/>
                </a:lnTo>
                <a:lnTo>
                  <a:pt x="540257" y="661288"/>
                </a:lnTo>
                <a:lnTo>
                  <a:pt x="559688" y="645032"/>
                </a:lnTo>
                <a:lnTo>
                  <a:pt x="551527" y="635288"/>
                </a:lnTo>
                <a:close/>
              </a:path>
              <a:path w="590676" h="701801">
                <a:moveTo>
                  <a:pt x="570991" y="618997"/>
                </a:moveTo>
                <a:lnTo>
                  <a:pt x="551527" y="635288"/>
                </a:lnTo>
                <a:lnTo>
                  <a:pt x="559688" y="645032"/>
                </a:lnTo>
                <a:lnTo>
                  <a:pt x="540257" y="661288"/>
                </a:lnTo>
                <a:lnTo>
                  <a:pt x="581045" y="661288"/>
                </a:lnTo>
                <a:lnTo>
                  <a:pt x="570991" y="618997"/>
                </a:lnTo>
                <a:close/>
              </a:path>
              <a:path w="590676" h="701801">
                <a:moveTo>
                  <a:pt x="19430" y="0"/>
                </a:moveTo>
                <a:lnTo>
                  <a:pt x="0" y="16255"/>
                </a:lnTo>
                <a:lnTo>
                  <a:pt x="532100" y="651548"/>
                </a:lnTo>
                <a:lnTo>
                  <a:pt x="551527" y="635288"/>
                </a:lnTo>
                <a:lnTo>
                  <a:pt x="1943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11476" y="5657850"/>
            <a:ext cx="2376424" cy="152400"/>
          </a:xfrm>
          <a:custGeom>
            <a:avLst/>
            <a:gdLst/>
            <a:ahLst/>
            <a:cxnLst/>
            <a:rect l="l" t="t" r="r" b="b"/>
            <a:pathLst>
              <a:path w="2376424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01600"/>
                </a:lnTo>
                <a:lnTo>
                  <a:pt x="126873" y="101600"/>
                </a:lnTo>
                <a:lnTo>
                  <a:pt x="126873" y="50800"/>
                </a:lnTo>
                <a:lnTo>
                  <a:pt x="152400" y="50800"/>
                </a:lnTo>
                <a:lnTo>
                  <a:pt x="152400" y="0"/>
                </a:lnTo>
                <a:close/>
              </a:path>
              <a:path w="2376424" h="152400">
                <a:moveTo>
                  <a:pt x="2224024" y="0"/>
                </a:moveTo>
                <a:lnTo>
                  <a:pt x="2224024" y="152400"/>
                </a:lnTo>
                <a:lnTo>
                  <a:pt x="2325624" y="101600"/>
                </a:lnTo>
                <a:lnTo>
                  <a:pt x="2249424" y="101600"/>
                </a:lnTo>
                <a:lnTo>
                  <a:pt x="2249424" y="50800"/>
                </a:lnTo>
                <a:lnTo>
                  <a:pt x="2325624" y="50800"/>
                </a:lnTo>
                <a:lnTo>
                  <a:pt x="2224024" y="0"/>
                </a:lnTo>
                <a:close/>
              </a:path>
              <a:path w="2376424" h="152400">
                <a:moveTo>
                  <a:pt x="152400" y="50800"/>
                </a:moveTo>
                <a:lnTo>
                  <a:pt x="126873" y="50800"/>
                </a:lnTo>
                <a:lnTo>
                  <a:pt x="126873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2376424" h="152400">
                <a:moveTo>
                  <a:pt x="2224024" y="50800"/>
                </a:moveTo>
                <a:lnTo>
                  <a:pt x="152400" y="50800"/>
                </a:lnTo>
                <a:lnTo>
                  <a:pt x="152400" y="101600"/>
                </a:lnTo>
                <a:lnTo>
                  <a:pt x="2224024" y="101600"/>
                </a:lnTo>
                <a:lnTo>
                  <a:pt x="2224024" y="50800"/>
                </a:lnTo>
                <a:close/>
              </a:path>
              <a:path w="2376424" h="152400">
                <a:moveTo>
                  <a:pt x="2325624" y="50800"/>
                </a:moveTo>
                <a:lnTo>
                  <a:pt x="2249424" y="50800"/>
                </a:lnTo>
                <a:lnTo>
                  <a:pt x="2249424" y="101600"/>
                </a:lnTo>
                <a:lnTo>
                  <a:pt x="2325624" y="101600"/>
                </a:lnTo>
                <a:lnTo>
                  <a:pt x="2376424" y="76200"/>
                </a:lnTo>
                <a:lnTo>
                  <a:pt x="2325624" y="5080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545" y="742441"/>
            <a:ext cx="42170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384300" algn="l"/>
                <a:tab pos="1892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Types	of	RF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D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cards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725409" cy="40944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Most RFID tags contain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east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wo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  <a:buFont typeface="Arial"/>
              <a:buChar char="•"/>
            </a:pPr>
            <a:endParaRPr sz="600"/>
          </a:p>
          <a:p>
            <a:pPr marL="756285" marR="167005" lvl="1" indent="-287020">
              <a:lnSpc>
                <a:spcPts val="259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An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tegrated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circuit for storing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processing 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modulating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demodulating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adi</a:t>
            </a:r>
            <a:r>
              <a:rPr sz="2400" spc="-5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(RF)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zed functions.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An antenna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itting the signal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18"/>
              </a:spcBef>
              <a:buFont typeface="Arial"/>
              <a:buChar char="–"/>
            </a:pPr>
            <a:endParaRPr sz="600"/>
          </a:p>
          <a:p>
            <a:pPr marL="355600" marR="3556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RFID ca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ds are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known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"prox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mit</a:t>
            </a:r>
            <a:r>
              <a:rPr sz="2400" spc="5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"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"pro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y" cards and co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general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varieties: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passive,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-passive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(also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known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se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-active),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active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5921501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Classes of RFID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6" y="914401"/>
            <a:ext cx="8485514" cy="56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8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768210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RFID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88137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602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Passive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65402"/>
            <a:ext cx="7612380" cy="299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Passive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 inte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supply.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48260" indent="-343535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inute electrical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current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nduced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the antenna by the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 signal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provides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just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nough 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IC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tag to 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up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response.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82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Most passive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 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backscat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car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365"/>
              </a:lnSpc>
            </a:pPr>
            <a:r>
              <a:rPr sz="2400" dirty="0">
                <a:latin typeface="Arial"/>
                <a:cs typeface="Arial"/>
              </a:rPr>
              <a:t>sign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eader.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ntenna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desi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ect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incoming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signal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outbound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backscat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 signa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602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Passive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4"/>
            <a:ext cx="7542530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4935" indent="-343535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esponse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 passive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not 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spc="0" dirty="0">
                <a:latin typeface="Arial"/>
                <a:cs typeface="Arial"/>
              </a:rPr>
              <a:t>ust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 number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3"/>
              </a:spcBef>
              <a:buFont typeface="Arial"/>
              <a:buChar char="•"/>
            </a:pPr>
            <a:endParaRPr sz="550"/>
          </a:p>
          <a:p>
            <a:pPr marL="355600" marR="466090" indent="-343535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chip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ontain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nonvolati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EEP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ing data.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Font typeface="Arial"/>
              <a:buChar char="•"/>
            </a:pPr>
            <a:endParaRPr sz="550"/>
          </a:p>
          <a:p>
            <a:pPr marL="355600" marR="584200" indent="-343535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Lack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an onboard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supply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means 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device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be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quite s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Small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enough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embedded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under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sk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0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ts val="23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 smal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avai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able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0.15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×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0.15 m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hinner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sheet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paper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7.5 mic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omete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8686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Sem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-passive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601978"/>
            <a:ext cx="8171180" cy="4497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simi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assive tags 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cept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sma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ttery.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bat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ery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e constantly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rial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ct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incomi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145796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	th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refo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optimized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 the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ackscattering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mi-pass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are thus faster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esp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nse,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powerful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active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mi-pass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 offer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efits 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metal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rich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8"/>
              </a:spcBef>
            </a:pPr>
            <a:endParaRPr sz="600"/>
          </a:p>
          <a:p>
            <a:pPr marL="756285" marR="161290" lvl="1" indent="-287020">
              <a:lnSpc>
                <a:spcPts val="259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typica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scatter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 fie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cause no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-reads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pass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870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Active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459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738109" cy="41071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Active RFID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internal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source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Active tags are typical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conduct a "session"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eader.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power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leve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passive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tags,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more effective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"RF challenged"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environ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ents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ke water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etal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shipp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container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vehicles),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at longer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distances.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marR="6921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Many active tags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practical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hundreds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mete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ery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ife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p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 years.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645" y="742441"/>
            <a:ext cx="41402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31635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Cha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acteristics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107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603490" cy="4241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electromagnetic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rum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just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elow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vis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ble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Charac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eristics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shares 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visib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Ope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ates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 high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equencies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Travels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aight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Does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enetrate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aracte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istics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6"/>
              </a:spcBef>
              <a:buFont typeface="Arial"/>
              <a:buChar char="•"/>
            </a:pPr>
            <a:endParaRPr sz="600"/>
          </a:p>
          <a:p>
            <a:pPr marL="756285" marR="274955" lvl="1" indent="-287020">
              <a:lnSpc>
                <a:spcPts val="259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Has 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abundance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avai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able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bandw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unregulated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Has potential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erate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rates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secu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han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adio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equency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8705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Active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614284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Some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active RFID tags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nclude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senso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uch as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temperature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ogg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conc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matu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ity monitoring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monitor</a:t>
            </a:r>
            <a:r>
              <a:rPr sz="2400" spc="5" dirty="0">
                <a:latin typeface="Arial"/>
                <a:cs typeface="Arial"/>
              </a:rPr>
              <a:t> 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ure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perishable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goods.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5075555" algn="l"/>
              </a:tabLst>
            </a:pPr>
            <a:r>
              <a:rPr sz="2400" dirty="0">
                <a:latin typeface="Arial"/>
                <a:cs typeface="Arial"/>
              </a:rPr>
              <a:t>Active tags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ave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range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~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m	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larger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ories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additional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sent by the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ansceiver.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061" y="742441"/>
            <a:ext cx="35807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927100" algn="l"/>
                <a:tab pos="2120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The	RFID	sys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22209" cy="4241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An RFID system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may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onsist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several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ponents: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tags,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tag reader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edge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servers,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middleware,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appl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sof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ware.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Data is transmit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ag,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read by 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RFID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eader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Processed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according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needs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 particu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appl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061" y="742441"/>
            <a:ext cx="35807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927100" algn="l"/>
                <a:tab pos="2120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The	RFID	sys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462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529195" cy="4241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da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ransmit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the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may provide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ntification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location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specifics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about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product tagged,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price,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date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purchase,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ts val="600"/>
              </a:lnSpc>
              <a:spcBef>
                <a:spcPts val="15"/>
              </a:spcBef>
              <a:buFont typeface="Arial"/>
              <a:buChar char="•"/>
            </a:pPr>
            <a:endParaRPr sz="600"/>
          </a:p>
          <a:p>
            <a:pPr marL="355600" marR="127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RFID quickly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gained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ention because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ack moving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As the techno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ogy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refined,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ore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ervasive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65"/>
              </a:lnSpc>
            </a:pPr>
            <a:r>
              <a:rPr sz="2400" dirty="0">
                <a:latin typeface="Arial"/>
                <a:cs typeface="Arial"/>
              </a:rPr>
              <a:t>possibly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invasive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FID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ags are in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works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954" y="742441"/>
            <a:ext cx="37846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232283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Working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of	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463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9061"/>
            <a:ext cx="7481570" cy="4083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Individual 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mall,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xpe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0" dirty="0">
                <a:latin typeface="Arial"/>
                <a:cs typeface="Arial"/>
              </a:rPr>
              <a:t>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450596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nder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	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memo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hip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iq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tro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355600" marR="34480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ten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nsc</a:t>
            </a:r>
            <a:r>
              <a:rPr sz="2000" spc="0" dirty="0">
                <a:latin typeface="Arial"/>
                <a:cs typeface="Arial"/>
              </a:rPr>
              <a:t>eiver 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emits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ig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ating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FID 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rite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4000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FID tag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ass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trom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etic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 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's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ig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al.</a:t>
            </a:r>
            <a:endParaRPr sz="2000">
              <a:latin typeface="Arial"/>
              <a:cs typeface="Arial"/>
            </a:endParaRPr>
          </a:p>
          <a:p>
            <a:pPr marL="355600" marR="31813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264414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 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tag's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integr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ted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ir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ilic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)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om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ute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ts val="238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ses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01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464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9061"/>
            <a:ext cx="7429500" cy="3473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Boo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a libr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tag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FID.</a:t>
            </a:r>
            <a:endParaRPr sz="2000">
              <a:latin typeface="Arial"/>
              <a:cs typeface="Arial"/>
            </a:endParaRPr>
          </a:p>
          <a:p>
            <a:pPr marL="355600" marR="21082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43300" algn="l"/>
              </a:tabLst>
            </a:pPr>
            <a:r>
              <a:rPr sz="2000" dirty="0">
                <a:latin typeface="Arial"/>
                <a:cs typeface="Arial"/>
              </a:rPr>
              <a:t>Se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if	bo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eck</a:t>
            </a:r>
            <a:r>
              <a:rPr sz="2000" spc="0" dirty="0">
                <a:latin typeface="Arial"/>
                <a:cs typeface="Arial"/>
              </a:rPr>
              <a:t>ed 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 libr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ry.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turn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item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lib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tomatically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up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ated.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a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turn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spc="0" dirty="0">
                <a:latin typeface="Arial"/>
                <a:cs typeface="Arial"/>
              </a:rPr>
              <a:t>ei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ted.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Boo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0" dirty="0">
                <a:latin typeface="Arial"/>
                <a:cs typeface="Arial"/>
              </a:rPr>
              <a:t>hly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into bins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turn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ui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ts val="238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tool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into 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el</a:t>
            </a:r>
            <a:r>
              <a:rPr sz="2000" spc="-35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-r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ady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2743200"/>
            <a:ext cx="58674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Near Field Communication</a:t>
            </a:r>
          </a:p>
          <a:p>
            <a:pPr marL="12700" algn="ctr">
              <a:lnSpc>
                <a:spcPct val="100000"/>
              </a:lnSpc>
              <a:tabLst>
                <a:tab pos="1409700" algn="l"/>
              </a:tabLst>
            </a:pP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(NFC)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428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/>
          <a:lstStyle/>
          <a:p>
            <a:pPr algn="l"/>
            <a:r>
              <a:rPr lang="en-US" b="1" dirty="0"/>
              <a:t>		</a:t>
            </a:r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WHAT IS NFC???</a:t>
            </a:r>
            <a:r>
              <a:rPr lang="en-US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NFC  or Near Field Communication is a short range high frequency wireless communication technology.</a:t>
            </a:r>
          </a:p>
          <a:p>
            <a:r>
              <a:rPr lang="en-US" sz="2800" dirty="0"/>
              <a:t>A radio communication is established by touching the two phones or keeping them in a proximity of a few centimeters. </a:t>
            </a:r>
          </a:p>
          <a:p>
            <a:r>
              <a:rPr lang="en-US" sz="2800" dirty="0"/>
              <a:t>NFC is mainly aimed for mobile or handheld devices.</a:t>
            </a:r>
          </a:p>
          <a:p>
            <a:r>
              <a:rPr lang="en-IN" sz="2800" dirty="0"/>
              <a:t>NFC is an extension of Radio frequency identification or RFID technology.</a:t>
            </a:r>
          </a:p>
          <a:p>
            <a:r>
              <a:rPr lang="en-IN" sz="2800" dirty="0"/>
              <a:t>RFID  is mainly used for tracking and identification by sending radio waves.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64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42441"/>
            <a:ext cx="8534399" cy="543924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EVOLUTION OF NFC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In 2004, NFC Forum was formed by Nokia, Philips, Sony, to set standards  for NFC . Every NFC enabled device will have “N-Mark”  trademark ,developed by NFC Forum.</a:t>
            </a:r>
          </a:p>
          <a:p>
            <a:pPr lvl="0"/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pic>
        <p:nvPicPr>
          <p:cNvPr id="4" name="Picture 3" descr="n-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429000"/>
            <a:ext cx="3201339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59436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 MARK TRADEMARK</a:t>
            </a:r>
          </a:p>
        </p:txBody>
      </p:sp>
    </p:spTree>
    <p:extLst>
      <p:ext uri="{BB962C8B-B14F-4D97-AF65-F5344CB8AC3E}">
        <p14:creationId xmlns:p14="http://schemas.microsoft.com/office/powerpoint/2010/main" val="1894197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441"/>
            <a:ext cx="8077199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EVOLUTION OF NFC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In 2006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/>
              <a:t>First mobile phone( </a:t>
            </a:r>
            <a:r>
              <a:rPr lang="en-US" sz="2400" b="1" dirty="0" err="1"/>
              <a:t>nokia</a:t>
            </a:r>
            <a:r>
              <a:rPr lang="en-US" sz="2400" b="1" dirty="0"/>
              <a:t> 6131) with NFC released by NOKIA.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32402834-260x260-0-0_Nokia+61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39" y="1905000"/>
            <a:ext cx="2636520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9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EVOLUTION OF NFC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539" y="1905000"/>
            <a:ext cx="7614919" cy="4386941"/>
          </a:xfrm>
        </p:spPr>
        <p:txBody>
          <a:bodyPr>
            <a:normAutofit/>
          </a:bodyPr>
          <a:lstStyle/>
          <a:p>
            <a:r>
              <a:rPr lang="en-US" b="1" dirty="0"/>
              <a:t>In 2010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First android phone SAMSUNG NEXUS S with NFC support released.</a:t>
            </a:r>
          </a:p>
        </p:txBody>
      </p:sp>
      <p:pic>
        <p:nvPicPr>
          <p:cNvPr id="4" name="Picture 3" descr="i9020_400x400_large1_cf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57400"/>
            <a:ext cx="3124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645" y="742441"/>
            <a:ext cx="41402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316357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Cha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acteristics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108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895590" cy="4460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Avoids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many kinds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ence 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 signals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Components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small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consume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ttle po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IR transmissions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directed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diffused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19875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Directed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na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row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beam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ne of sight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840105" lvl="1" indent="-370840">
              <a:lnSpc>
                <a:spcPct val="100000"/>
              </a:lnSpc>
              <a:buFont typeface="Arial"/>
              <a:buChar char="–"/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Both emitter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 detector must be a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med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108077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Diffused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wide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beam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re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lected light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756285" marR="220979" lvl="1" indent="-287020">
              <a:lnSpc>
                <a:spcPct val="100000"/>
              </a:lnSpc>
              <a:buFont typeface="Arial"/>
              <a:buChar char="–"/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Both emitter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de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ector 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lection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point on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cei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NFC TAG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4999"/>
            <a:ext cx="74676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9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Frequency- High Freq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71600"/>
            <a:ext cx="6934200" cy="411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05200" y="1828800"/>
            <a:ext cx="1828800" cy="2514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9130" y="1127438"/>
            <a:ext cx="1320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NFC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19600" y="1828800"/>
            <a:ext cx="0" cy="167640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04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705600" cy="543924"/>
          </a:xfrm>
        </p:spPr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Difference - NFC &amp; RFID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4889"/>
          <a:stretch/>
        </p:blipFill>
        <p:spPr>
          <a:xfrm>
            <a:off x="131270" y="762000"/>
            <a:ext cx="863173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0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556" b="3333"/>
          <a:stretch/>
        </p:blipFill>
        <p:spPr>
          <a:xfrm>
            <a:off x="-44629" y="609600"/>
            <a:ext cx="9189131" cy="6248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0"/>
            <a:ext cx="6705600" cy="543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116B8F"/>
                </a:solidFill>
                <a:latin typeface="Arial"/>
                <a:ea typeface="+mn-ea"/>
                <a:cs typeface="Arial"/>
              </a:rPr>
              <a:t>Difference - NFC &amp; RFID</a:t>
            </a:r>
            <a:endParaRPr lang="en-US" sz="3600" dirty="0">
              <a:solidFill>
                <a:srgbClr val="116B8F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162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OPERATION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Near field communication is based on inductive-coupling.</a:t>
            </a:r>
          </a:p>
          <a:p>
            <a:r>
              <a:rPr lang="en-US" dirty="0"/>
              <a:t>NFC works using magnetic induction between two loop antennas located within each other's 'near field’.</a:t>
            </a:r>
          </a:p>
          <a:p>
            <a:endParaRPr lang="en-IN" dirty="0"/>
          </a:p>
        </p:txBody>
      </p:sp>
      <p:pic>
        <p:nvPicPr>
          <p:cNvPr id="4" name="Picture 3" descr="inductive-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038600"/>
            <a:ext cx="5791200" cy="26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8598"/>
          </a:xfr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OPERATION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r>
              <a:rPr lang="en-US" dirty="0"/>
              <a:t>operating frequency 13.56 </a:t>
            </a:r>
            <a:r>
              <a:rPr lang="en-US" dirty="0" err="1"/>
              <a:t>MHz.data</a:t>
            </a:r>
            <a:r>
              <a:rPr lang="en-US" dirty="0"/>
              <a:t> rate 106 </a:t>
            </a:r>
            <a:r>
              <a:rPr lang="en-US" dirty="0" err="1"/>
              <a:t>kbit</a:t>
            </a:r>
            <a:r>
              <a:rPr lang="en-US" dirty="0"/>
              <a:t>/s to 424 </a:t>
            </a:r>
            <a:r>
              <a:rPr lang="en-US" dirty="0" err="1"/>
              <a:t>kbit</a:t>
            </a:r>
            <a:r>
              <a:rPr lang="en-US" dirty="0"/>
              <a:t>/s. </a:t>
            </a:r>
          </a:p>
          <a:p>
            <a:r>
              <a:rPr lang="en-US" dirty="0"/>
              <a:t>NFC use an initiator and a target; the initiator actively generates an RF field that can power a passive target.</a:t>
            </a:r>
          </a:p>
          <a:p>
            <a:endParaRPr lang="en-US" dirty="0"/>
          </a:p>
        </p:txBody>
      </p:sp>
      <p:pic>
        <p:nvPicPr>
          <p:cNvPr id="4" name="Picture 3" descr="nfc_tag_rea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657600"/>
            <a:ext cx="350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08077">
            <a:off x="6096257" y="4902731"/>
            <a:ext cx="142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  Initiator</a:t>
            </a:r>
          </a:p>
          <a:p>
            <a:r>
              <a:rPr lang="en-US" sz="1200" b="1" i="1" dirty="0"/>
              <a:t>  Device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579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45651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MODES OF OPERTAION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1905000"/>
          <a:ext cx="5715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106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In Active mode,</a:t>
            </a:r>
            <a:r>
              <a:rPr lang="en-US" dirty="0"/>
              <a:t> both devices with NFC chip generates an electromagnetic field and exchange data.</a:t>
            </a:r>
            <a:br>
              <a:rPr lang="en-IN" dirty="0"/>
            </a:br>
            <a:endParaRPr lang="en-IN" dirty="0"/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7" name="Picture 6" descr="MOBILES-TOUCH-586x3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76600"/>
            <a:ext cx="4876800" cy="3270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3657600"/>
            <a:ext cx="9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Two NFC enabled devices transfer-ring data in active mode</a:t>
            </a:r>
          </a:p>
        </p:txBody>
      </p:sp>
    </p:spTree>
    <p:extLst>
      <p:ext uri="{BB962C8B-B14F-4D97-AF65-F5344CB8AC3E}">
        <p14:creationId xmlns:p14="http://schemas.microsoft.com/office/powerpoint/2010/main" val="1414184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Passive mode, there is only one active device and the other uses that field to exchange information.</a:t>
            </a:r>
          </a:p>
          <a:p>
            <a:endParaRPr lang="en-US" dirty="0"/>
          </a:p>
        </p:txBody>
      </p:sp>
      <p:pic>
        <p:nvPicPr>
          <p:cNvPr id="4" name="Picture 3" descr="NFC-Could-Change-the-Future-of-Communications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00400"/>
            <a:ext cx="3733800" cy="3609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3810000"/>
            <a:ext cx="99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A NFC-enabled mobile phone is paired with a RFID-tagged "smart poster"</a:t>
            </a:r>
          </a:p>
        </p:txBody>
      </p:sp>
    </p:spTree>
    <p:extLst>
      <p:ext uri="{BB962C8B-B14F-4D97-AF65-F5344CB8AC3E}">
        <p14:creationId xmlns:p14="http://schemas.microsoft.com/office/powerpoint/2010/main" val="1692056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IN" sz="2800" dirty="0">
                <a:latin typeface="Arial Rounded MT Bold" pitchFamily="34" charset="0"/>
              </a:rPr>
              <a:t>NFC applications can be split into the following three basic categories:    </a:t>
            </a:r>
          </a:p>
          <a:p>
            <a:pPr lvl="1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</a:rPr>
              <a:t>Touch and Go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</a:rPr>
              <a:t>Touch and Confirm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solidFill>
                  <a:srgbClr val="0070C0"/>
                </a:solidFill>
              </a:rPr>
              <a:t>Touch and Connect</a:t>
            </a:r>
          </a:p>
          <a:p>
            <a:pPr>
              <a:buNone/>
            </a:pP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ffuse ir light tv rem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9" y="2343149"/>
            <a:ext cx="7954211" cy="36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67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Touch and Go</a:t>
            </a:r>
          </a:p>
          <a:p>
            <a:pPr lvl="0">
              <a:buNone/>
            </a:pPr>
            <a:r>
              <a:rPr lang="en-US" dirty="0"/>
              <a:t>    </a:t>
            </a:r>
            <a:r>
              <a:rPr lang="en-IN" sz="2400" dirty="0"/>
              <a:t>Applications such as access control or transport/event ticketing, where the user needs only to bring the device storing the ticket or access code close to the reader. Example for picking up an Internet URL from a smart label on a poster.</a:t>
            </a:r>
          </a:p>
          <a:p>
            <a:pPr lvl="0">
              <a:buNone/>
            </a:pPr>
            <a:r>
              <a:rPr lang="en-IN" sz="2400" dirty="0"/>
              <a:t> </a:t>
            </a:r>
            <a:endParaRPr lang="en-US" sz="2400" dirty="0"/>
          </a:p>
        </p:txBody>
      </p:sp>
      <p:pic>
        <p:nvPicPr>
          <p:cNvPr id="4" name="Picture 3" descr="5642500389_b9fe1464f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84341"/>
            <a:ext cx="3048000" cy="2973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3434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Touch and go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Mode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4393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basketball_wives_nf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81200"/>
            <a:ext cx="3200400" cy="4622800"/>
          </a:xfrm>
        </p:spPr>
      </p:pic>
      <p:pic>
        <p:nvPicPr>
          <p:cNvPr id="5" name="Picture 4" descr="VH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981200"/>
            <a:ext cx="3124200" cy="4701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2362200"/>
            <a:ext cx="114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Movie buff gathering info about a movie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using his NFC enabled Mobile Phone</a:t>
            </a:r>
          </a:p>
        </p:txBody>
      </p:sp>
    </p:spTree>
    <p:extLst>
      <p:ext uri="{BB962C8B-B14F-4D97-AF65-F5344CB8AC3E}">
        <p14:creationId xmlns:p14="http://schemas.microsoft.com/office/powerpoint/2010/main" val="400527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Touch and Confirm	</a:t>
            </a:r>
          </a:p>
          <a:p>
            <a:pPr lvl="0">
              <a:buNone/>
            </a:pPr>
            <a:r>
              <a:rPr lang="en-IN" b="1" dirty="0"/>
              <a:t> </a:t>
            </a:r>
            <a:r>
              <a:rPr lang="en-IN" dirty="0"/>
              <a:t> </a:t>
            </a:r>
            <a:r>
              <a:rPr lang="en-IN" sz="2400" dirty="0"/>
              <a:t>	Applications such as mobile payment where the user has to confirm the interaction by entering a password or just accepting the transaction. </a:t>
            </a:r>
          </a:p>
          <a:p>
            <a:pPr lvl="0"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nfc-tou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81400"/>
            <a:ext cx="666269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37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pic>
        <p:nvPicPr>
          <p:cNvPr id="4" name="Content Placeholder 3" descr="NFC-payment-confirm-scree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6400"/>
            <a:ext cx="3048000" cy="5080000"/>
          </a:xfrm>
        </p:spPr>
      </p:pic>
      <p:sp>
        <p:nvSpPr>
          <p:cNvPr id="6" name="TextBox 5"/>
          <p:cNvSpPr txBox="1"/>
          <p:nvPr/>
        </p:nvSpPr>
        <p:spPr>
          <a:xfrm>
            <a:off x="4724400" y="2743200"/>
            <a:ext cx="114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The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screenshot from a mobile device showing the confirmation message.</a:t>
            </a:r>
          </a:p>
          <a:p>
            <a:endParaRPr lang="en-US" sz="1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96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APPLICATION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Touch and Connect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sz="2400" dirty="0"/>
              <a:t>Linking two NFC-enabled devices to enable peer to peer transfer of data such as downloading music, exchanging images or synchronizing address books.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b="1" dirty="0"/>
          </a:p>
        </p:txBody>
      </p:sp>
      <p:pic>
        <p:nvPicPr>
          <p:cNvPr id="4" name="Picture 3" descr="doubletwist-n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57600"/>
            <a:ext cx="6172200" cy="3127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862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70C0"/>
                </a:solidFill>
              </a:rPr>
              <a:t>Data transfer via NFC </a:t>
            </a:r>
          </a:p>
        </p:txBody>
      </p:sp>
    </p:spTree>
    <p:extLst>
      <p:ext uri="{BB962C8B-B14F-4D97-AF65-F5344CB8AC3E}">
        <p14:creationId xmlns:p14="http://schemas.microsoft.com/office/powerpoint/2010/main" val="2221122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COMPARISON WITH EXISTING TECHNOLOGY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609600" y="20574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5184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8229600" cy="1143000"/>
          </a:xfrm>
        </p:spPr>
        <p:txBody>
          <a:bodyPr/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ADVANTAGES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IN" dirty="0"/>
              <a:t>High convenience to the user, because the data exchange is done by bringing two mobiles together.</a:t>
            </a:r>
          </a:p>
          <a:p>
            <a:r>
              <a:rPr lang="en-IN" dirty="0"/>
              <a:t>Reduces cost of electronic issuance .</a:t>
            </a:r>
          </a:p>
          <a:p>
            <a:r>
              <a:rPr lang="en-IN" dirty="0"/>
              <a:t>Secure communication.</a:t>
            </a:r>
            <a:r>
              <a:rPr lang="en-US" dirty="0"/>
              <a:t> </a:t>
            </a:r>
          </a:p>
          <a:p>
            <a:r>
              <a:rPr lang="en-US" dirty="0"/>
              <a:t>No special software. </a:t>
            </a:r>
          </a:p>
          <a:p>
            <a:r>
              <a:rPr lang="en-US" dirty="0"/>
              <a:t>No manual configuration and settings.</a:t>
            </a:r>
          </a:p>
          <a:p>
            <a:r>
              <a:rPr lang="en-US" dirty="0"/>
              <a:t>No search and pair procedure.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035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DISADVANTAGES OF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lvl="0"/>
            <a:r>
              <a:rPr lang="en-IN" dirty="0"/>
              <a:t>The system has the limitation that it can be operated only with devices under a short range </a:t>
            </a:r>
            <a:r>
              <a:rPr lang="en-IN" dirty="0" err="1"/>
              <a:t>i.e</a:t>
            </a:r>
            <a:r>
              <a:rPr lang="en-IN" dirty="0"/>
              <a:t> around 10 cm.</a:t>
            </a:r>
            <a:endParaRPr lang="en-US" dirty="0"/>
          </a:p>
          <a:p>
            <a:pPr lvl="0"/>
            <a:r>
              <a:rPr lang="en-IN" dirty="0"/>
              <a:t>The data transfer rate is very less at about 106kbps, 212 kbps and 424kbps.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9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65776"/>
            <a:ext cx="7867649" cy="54392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116B8F"/>
                </a:solidFill>
                <a:latin typeface="Arial"/>
                <a:ea typeface="+mn-ea"/>
                <a:cs typeface="Arial"/>
              </a:rPr>
              <a:t>DEVICES WITH NFC TECHNOLOGY</a:t>
            </a:r>
          </a:p>
        </p:txBody>
      </p:sp>
      <p:pic>
        <p:nvPicPr>
          <p:cNvPr id="8" name="Content Placeholder 7" descr="Samsung-Galaxy-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1727953"/>
            <a:ext cx="2707941" cy="2667000"/>
          </a:xfrm>
        </p:spPr>
      </p:pic>
      <p:pic>
        <p:nvPicPr>
          <p:cNvPr id="6" name="Picture 5" descr="ipad-i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81400"/>
            <a:ext cx="3280410" cy="3200400"/>
          </a:xfrm>
          <a:prstGeom prst="rect">
            <a:avLst/>
          </a:prstGeom>
        </p:spPr>
      </p:pic>
      <p:pic>
        <p:nvPicPr>
          <p:cNvPr id="9" name="Picture 8" descr="galaxy-nexus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17" y="2133600"/>
            <a:ext cx="2583683" cy="3276600"/>
          </a:xfrm>
          <a:prstGeom prst="rect">
            <a:avLst/>
          </a:prstGeom>
        </p:spPr>
      </p:pic>
      <p:pic>
        <p:nvPicPr>
          <p:cNvPr id="10" name="Picture 9" descr="blackberry-bold-9900-her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4208970"/>
            <a:ext cx="2152650" cy="24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79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146" y="2571622"/>
            <a:ext cx="22364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Thank	You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0317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109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611745" cy="3582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Association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rDA)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most</a:t>
            </a:r>
            <a:endParaRPr sz="2400">
              <a:latin typeface="Arial"/>
              <a:cs typeface="Arial"/>
            </a:endParaRPr>
          </a:p>
          <a:p>
            <a:pPr marR="124587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 infrared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today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diffe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ent devices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notebook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pute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s, Personal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Assistan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PD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handheld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devices, ca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eras, watches,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inters, pagers,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age devices.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specifications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physical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network 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otocols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545" y="742441"/>
            <a:ext cx="26930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054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IrDA	Devices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11415" cy="321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unicate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mal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pr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-configuration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Provide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-t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-po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transfer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a time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Inexpens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technology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low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ike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RF, 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ission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do 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vary with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distance.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325120" indent="-287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stan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must be suf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ici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make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2664" y="742441"/>
            <a:ext cx="459676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333500" algn="l"/>
                <a:tab pos="36703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Three	versio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of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rDA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1512" y="2233612"/>
          <a:ext cx="7772400" cy="247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774">
                <a:tc>
                  <a:txBody>
                    <a:bodyPr/>
                    <a:lstStyle/>
                    <a:p>
                      <a:pPr marL="10820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V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ersion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eed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2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Seri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1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Inf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ared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(SIR)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9600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18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,200</a:t>
                      </a:r>
                      <a:r>
                        <a:rPr sz="2400" spc="3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Fast Infrared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FIR)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4 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2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spc="-14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ery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Fast</a:t>
                      </a:r>
                      <a:r>
                        <a:rPr sz="2400" spc="-2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Inf</a:t>
                      </a:r>
                      <a:r>
                        <a:rPr sz="24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ared(VFIR)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4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Mbps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5921501" cy="5439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Multip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Infrared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Con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ections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865109" cy="4570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Sing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 device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cannot 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mo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other IrDA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at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time.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infra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ed light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emitting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diodes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(LEDs)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send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photodiodes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receive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439420" indent="-42735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IrDA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 establish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simultaneo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connec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5"/>
              </a:spcBef>
            </a:pPr>
            <a:endParaRPr sz="600" dirty="0"/>
          </a:p>
          <a:p>
            <a:pPr marL="355600" marR="1270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 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establ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connection,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multip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 prog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ams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an 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ize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send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mail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update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calendar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con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act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mation,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ts val="2855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to print do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uments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2026</Words>
  <Application>Microsoft Office PowerPoint</Application>
  <PresentationFormat>On-screen Show (4:3)</PresentationFormat>
  <Paragraphs>443</Paragraphs>
  <Slides>59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Rounded MT Bold</vt:lpstr>
      <vt:lpstr>Calibri</vt:lpstr>
      <vt:lpstr>Times New Roman</vt:lpstr>
      <vt:lpstr>Wingdings</vt:lpstr>
      <vt:lpstr>Office Theme</vt:lpstr>
      <vt:lpstr>Package</vt:lpstr>
      <vt:lpstr>PowerPoint Presentation</vt:lpstr>
      <vt:lpstr>IrDA</vt:lpstr>
      <vt:lpstr>PowerPoint Presentation</vt:lpstr>
      <vt:lpstr>PowerPoint Presentation</vt:lpstr>
      <vt:lpstr>PowerPoint Presentation</vt:lpstr>
      <vt:lpstr>IrDA</vt:lpstr>
      <vt:lpstr>PowerPoint Presentation</vt:lpstr>
      <vt:lpstr>PowerPoint Presentation</vt:lpstr>
      <vt:lpstr>Multiple Infrared Connections</vt:lpstr>
      <vt:lpstr>PowerPoint Presentation</vt:lpstr>
      <vt:lpstr>PowerPoint Presentation</vt:lpstr>
      <vt:lpstr>PowerPoint Presentation</vt:lpstr>
      <vt:lpstr>PowerPoint Presentation</vt:lpstr>
      <vt:lpstr>Coding</vt:lpstr>
      <vt:lpstr>PowerPoint Presentation</vt:lpstr>
      <vt:lpstr>PowerPoint Presentation</vt:lpstr>
      <vt:lpstr>PowerPoint Presentation</vt:lpstr>
      <vt:lpstr>Introduction</vt:lpstr>
      <vt:lpstr>Introduction</vt:lpstr>
      <vt:lpstr>PowerPoint Presentation</vt:lpstr>
      <vt:lpstr>RFID</vt:lpstr>
      <vt:lpstr>PowerPoint Presentation</vt:lpstr>
      <vt:lpstr>PowerPoint Presentation</vt:lpstr>
      <vt:lpstr>Classes of RFID</vt:lpstr>
      <vt:lpstr>RFID Operating Frequency</vt:lpstr>
      <vt:lpstr>Passive</vt:lpstr>
      <vt:lpstr>Passive</vt:lpstr>
      <vt:lpstr>Semi-passive</vt:lpstr>
      <vt:lpstr>Active</vt:lpstr>
      <vt:lpstr>Active</vt:lpstr>
      <vt:lpstr>PowerPoint Presentation</vt:lpstr>
      <vt:lpstr>PowerPoint Presentation</vt:lpstr>
      <vt:lpstr>PowerPoint Presentation</vt:lpstr>
      <vt:lpstr>Example</vt:lpstr>
      <vt:lpstr>PowerPoint Presentation</vt:lpstr>
      <vt:lpstr>  WHAT IS NFC??? </vt:lpstr>
      <vt:lpstr>EVOLUTION OF NFC TECHNOLOGY</vt:lpstr>
      <vt:lpstr>EVOLUTION OF NFC TECHNOLOGY</vt:lpstr>
      <vt:lpstr>EVOLUTION OF NFC TECHNOLOGY</vt:lpstr>
      <vt:lpstr>NFC TAG</vt:lpstr>
      <vt:lpstr>Frequency- High Freq</vt:lpstr>
      <vt:lpstr>Difference - NFC &amp; RFID</vt:lpstr>
      <vt:lpstr>PowerPoint Presentation</vt:lpstr>
      <vt:lpstr>OPERATION OF NFC</vt:lpstr>
      <vt:lpstr>OPERATION OF NFC</vt:lpstr>
      <vt:lpstr>MODES OF OPERTAION</vt:lpstr>
      <vt:lpstr>MODES OF OPERATION</vt:lpstr>
      <vt:lpstr>MODES OF OPERATION</vt:lpstr>
      <vt:lpstr>APPLICATION OF NFC</vt:lpstr>
      <vt:lpstr>APPLICATION OF NFC</vt:lpstr>
      <vt:lpstr>APPLICATION OF NFC </vt:lpstr>
      <vt:lpstr>APPLICATION OF NFC</vt:lpstr>
      <vt:lpstr> APPLICATION OF NFC</vt:lpstr>
      <vt:lpstr>APPLICATION OF NFC</vt:lpstr>
      <vt:lpstr>COMPARISON WITH EXISTING TECHNOLOGY</vt:lpstr>
      <vt:lpstr>ADVANTAGES OF NFC</vt:lpstr>
      <vt:lpstr>DISADVANTAGES OF NFC</vt:lpstr>
      <vt:lpstr>DEVICES WITH NFC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Kuvelkar</dc:creator>
  <cp:lastModifiedBy>Tarun Bharani</cp:lastModifiedBy>
  <cp:revision>25</cp:revision>
  <dcterms:created xsi:type="dcterms:W3CDTF">2016-10-31T17:34:36Z</dcterms:created>
  <dcterms:modified xsi:type="dcterms:W3CDTF">2017-12-09T09:07:01Z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2016-05-31T00:00:00Z</vt:filetime>
  </property>
  <property fmtid="{D5CDD505-2E9C-101B-9397-08002B2CF9AE}" pid="3" name="LastSaved">
    <vt:filetime>2016-10-31T00:00:00Z</vt:filetime>
  </property>
</Properties>
</file>