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6"/>
  </p:notesMasterIdLst>
  <p:sldIdLst>
    <p:sldId id="256" r:id="rId3"/>
    <p:sldId id="262" r:id="rId4"/>
    <p:sldId id="263" r:id="rId5"/>
    <p:sldId id="264" r:id="rId6"/>
    <p:sldId id="265" r:id="rId7"/>
    <p:sldId id="266" r:id="rId8"/>
    <p:sldId id="267" r:id="rId9"/>
    <p:sldId id="268" r:id="rId10"/>
    <p:sldId id="269" r:id="rId11"/>
    <p:sldId id="270" r:id="rId12"/>
    <p:sldId id="271" r:id="rId13"/>
    <p:sldId id="272" r:id="rId14"/>
    <p:sldId id="273" r:id="rId15"/>
  </p:sldIdLst>
  <p:sldSz cx="9144000" cy="6858000" type="screen4x3"/>
  <p:notesSz cx="6858000" cy="9144000"/>
  <p:embeddedFontLst>
    <p:embeddedFont>
      <p:font typeface="Tahoma" panose="020B0604030504040204" pitchFamily="34" charset="0"/>
      <p:regular r:id="rId17"/>
      <p:bold r:id="rId18"/>
    </p:embeddedFont>
    <p:embeddedFont>
      <p:font typeface="Verdana" panose="020B060403050404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58">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lVFOU13CDEB8ZupRpb/kwCyCw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618" y="67"/>
      </p:cViewPr>
      <p:guideLst>
        <p:guide orient="horz" pos="315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25"/>
        <p:cNvGrpSpPr/>
        <p:nvPr/>
      </p:nvGrpSpPr>
      <p:grpSpPr>
        <a:xfrm>
          <a:off x="0" y="0"/>
          <a:ext cx="0" cy="0"/>
          <a:chOff x="0" y="0"/>
          <a:chExt cx="0" cy="0"/>
        </a:xfrm>
      </p:grpSpPr>
      <p:sp>
        <p:nvSpPr>
          <p:cNvPr id="26" name="Google Shape;26;p23"/>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a:endParaRPr/>
          </a:p>
        </p:txBody>
      </p:sp>
      <p:sp>
        <p:nvSpPr>
          <p:cNvPr id="28" name="Google Shape;28;p23"/>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99"/>
        <p:cNvGrpSpPr/>
        <p:nvPr/>
      </p:nvGrpSpPr>
      <p:grpSpPr>
        <a:xfrm>
          <a:off x="0" y="0"/>
          <a:ext cx="0" cy="0"/>
          <a:chOff x="0" y="0"/>
          <a:chExt cx="0" cy="0"/>
        </a:xfrm>
      </p:grpSpPr>
      <p:sp>
        <p:nvSpPr>
          <p:cNvPr id="100" name="Google Shape;100;p3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102" name="Google Shape;102;p3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103" name="Google Shape;103;p33"/>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3"/>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3"/>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06"/>
        <p:cNvGrpSpPr/>
        <p:nvPr/>
      </p:nvGrpSpPr>
      <p:grpSpPr>
        <a:xfrm>
          <a:off x="0" y="0"/>
          <a:ext cx="0" cy="0"/>
          <a:chOff x="0" y="0"/>
          <a:chExt cx="0" cy="0"/>
        </a:xfrm>
      </p:grpSpPr>
      <p:sp>
        <p:nvSpPr>
          <p:cNvPr id="107" name="Google Shape;107;p34"/>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4"/>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34"/>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110"/>
        <p:cNvGrpSpPr/>
        <p:nvPr/>
      </p:nvGrpSpPr>
      <p:grpSpPr>
        <a:xfrm>
          <a:off x="0" y="0"/>
          <a:ext cx="0" cy="0"/>
          <a:chOff x="0" y="0"/>
          <a:chExt cx="0" cy="0"/>
        </a:xfrm>
      </p:grpSpPr>
      <p:sp>
        <p:nvSpPr>
          <p:cNvPr id="111" name="Google Shape;111;p35"/>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5"/>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5"/>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5"/>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115"/>
        <p:cNvGrpSpPr/>
        <p:nvPr/>
      </p:nvGrpSpPr>
      <p:grpSpPr>
        <a:xfrm>
          <a:off x="0" y="0"/>
          <a:ext cx="0" cy="0"/>
          <a:chOff x="0" y="0"/>
          <a:chExt cx="0" cy="0"/>
        </a:xfrm>
      </p:grpSpPr>
      <p:sp>
        <p:nvSpPr>
          <p:cNvPr id="116" name="Google Shape;116;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118" name="Google Shape;118;p3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119" name="Google Shape;119;p3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120" name="Google Shape;120;p3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121" name="Google Shape;121;p36"/>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36"/>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6"/>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124"/>
        <p:cNvGrpSpPr/>
        <p:nvPr/>
      </p:nvGrpSpPr>
      <p:grpSpPr>
        <a:xfrm>
          <a:off x="0" y="0"/>
          <a:ext cx="0" cy="0"/>
          <a:chOff x="0" y="0"/>
          <a:chExt cx="0" cy="0"/>
        </a:xfrm>
      </p:grpSpPr>
      <p:sp>
        <p:nvSpPr>
          <p:cNvPr id="125" name="Google Shape;125;p37"/>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7"/>
          <p:cNvSpPr txBox="1">
            <a:spLocks noGrp="1"/>
          </p:cNvSpPr>
          <p:nvPr>
            <p:ph type="body" idx="1"/>
          </p:nvPr>
        </p:nvSpPr>
        <p:spPr>
          <a:xfrm>
            <a:off x="0" y="2017713"/>
            <a:ext cx="4400550" cy="4840287"/>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127" name="Google Shape;127;p37"/>
          <p:cNvSpPr txBox="1">
            <a:spLocks noGrp="1"/>
          </p:cNvSpPr>
          <p:nvPr>
            <p:ph type="body" idx="2"/>
          </p:nvPr>
        </p:nvSpPr>
        <p:spPr>
          <a:xfrm>
            <a:off x="4552950" y="2017713"/>
            <a:ext cx="4402138" cy="4840287"/>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128" name="Google Shape;128;p37"/>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7"/>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7"/>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區段標題" type="secHead">
  <p:cSld name="SECTION_HEADER">
    <p:spTree>
      <p:nvGrpSpPr>
        <p:cNvPr id="1" name="Shape 131"/>
        <p:cNvGrpSpPr/>
        <p:nvPr/>
      </p:nvGrpSpPr>
      <p:grpSpPr>
        <a:xfrm>
          <a:off x="0" y="0"/>
          <a:ext cx="0" cy="0"/>
          <a:chOff x="0" y="0"/>
          <a:chExt cx="0" cy="0"/>
        </a:xfrm>
      </p:grpSpPr>
      <p:sp>
        <p:nvSpPr>
          <p:cNvPr id="132" name="Google Shape;132;p3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134" name="Google Shape;134;p38"/>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8"/>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8"/>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0" y="2017712"/>
            <a:ext cx="8955087" cy="4840287"/>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47" name="Google Shape;47;p25"/>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標題，文字及物件" type="txAndObj">
  <p:cSld name="TEXT_AND_OBJECT">
    <p:spTree>
      <p:nvGrpSpPr>
        <p:cNvPr id="1" name="Shape 50"/>
        <p:cNvGrpSpPr/>
        <p:nvPr/>
      </p:nvGrpSpPr>
      <p:grpSpPr>
        <a:xfrm>
          <a:off x="0" y="0"/>
          <a:ext cx="0" cy="0"/>
          <a:chOff x="0" y="0"/>
          <a:chExt cx="0" cy="0"/>
        </a:xfrm>
      </p:grpSpPr>
      <p:sp>
        <p:nvSpPr>
          <p:cNvPr id="51" name="Google Shape;51;p26"/>
          <p:cNvSpPr txBox="1">
            <a:spLocks noGrp="1"/>
          </p:cNvSpPr>
          <p:nvPr>
            <p:ph type="title"/>
          </p:nvPr>
        </p:nvSpPr>
        <p:spPr>
          <a:xfrm>
            <a:off x="1150938" y="214313"/>
            <a:ext cx="7793037" cy="14620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body" idx="1"/>
          </p:nvPr>
        </p:nvSpPr>
        <p:spPr>
          <a:xfrm>
            <a:off x="0" y="2017713"/>
            <a:ext cx="4400550" cy="4840287"/>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53" name="Google Shape;53;p26"/>
          <p:cNvSpPr txBox="1">
            <a:spLocks noGrp="1"/>
          </p:cNvSpPr>
          <p:nvPr>
            <p:ph type="body" idx="2"/>
          </p:nvPr>
        </p:nvSpPr>
        <p:spPr>
          <a:xfrm>
            <a:off x="4552950" y="2017713"/>
            <a:ext cx="4402138" cy="4840287"/>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54" name="Google Shape;54;p26"/>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6"/>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標題及文字在物件之上" type="txOverObj">
  <p:cSld name="TEXT_OVER_OBJECT">
    <p:spTree>
      <p:nvGrpSpPr>
        <p:cNvPr id="1" name="Shape 57"/>
        <p:cNvGrpSpPr/>
        <p:nvPr/>
      </p:nvGrpSpPr>
      <p:grpSpPr>
        <a:xfrm>
          <a:off x="0" y="0"/>
          <a:ext cx="0" cy="0"/>
          <a:chOff x="0" y="0"/>
          <a:chExt cx="0" cy="0"/>
        </a:xfrm>
      </p:grpSpPr>
      <p:sp>
        <p:nvSpPr>
          <p:cNvPr id="58" name="Google Shape;58;p27"/>
          <p:cNvSpPr txBox="1">
            <a:spLocks noGrp="1"/>
          </p:cNvSpPr>
          <p:nvPr>
            <p:ph type="title"/>
          </p:nvPr>
        </p:nvSpPr>
        <p:spPr>
          <a:xfrm>
            <a:off x="1150938" y="214313"/>
            <a:ext cx="7793037" cy="14620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body" idx="1"/>
          </p:nvPr>
        </p:nvSpPr>
        <p:spPr>
          <a:xfrm>
            <a:off x="0" y="2017713"/>
            <a:ext cx="8955088" cy="234315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60" name="Google Shape;60;p27"/>
          <p:cNvSpPr txBox="1">
            <a:spLocks noGrp="1"/>
          </p:cNvSpPr>
          <p:nvPr>
            <p:ph type="body" idx="2"/>
          </p:nvPr>
        </p:nvSpPr>
        <p:spPr>
          <a:xfrm>
            <a:off x="0" y="4513263"/>
            <a:ext cx="8955088" cy="2344737"/>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61" name="Google Shape;61;p27"/>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7"/>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7"/>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標題，兩項物件及文字" type="twoObjAndTx">
  <p:cSld name="TWO_OBJECTS_AND_TEXT">
    <p:spTree>
      <p:nvGrpSpPr>
        <p:cNvPr id="1" name="Shape 64"/>
        <p:cNvGrpSpPr/>
        <p:nvPr/>
      </p:nvGrpSpPr>
      <p:grpSpPr>
        <a:xfrm>
          <a:off x="0" y="0"/>
          <a:ext cx="0" cy="0"/>
          <a:chOff x="0" y="0"/>
          <a:chExt cx="0" cy="0"/>
        </a:xfrm>
      </p:grpSpPr>
      <p:sp>
        <p:nvSpPr>
          <p:cNvPr id="65" name="Google Shape;65;p28"/>
          <p:cNvSpPr txBox="1">
            <a:spLocks noGrp="1"/>
          </p:cNvSpPr>
          <p:nvPr>
            <p:ph type="title"/>
          </p:nvPr>
        </p:nvSpPr>
        <p:spPr>
          <a:xfrm>
            <a:off x="1150938" y="214313"/>
            <a:ext cx="7793037" cy="14620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body" idx="1"/>
          </p:nvPr>
        </p:nvSpPr>
        <p:spPr>
          <a:xfrm>
            <a:off x="0" y="2017713"/>
            <a:ext cx="4400550" cy="234315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67" name="Google Shape;67;p28"/>
          <p:cNvSpPr txBox="1">
            <a:spLocks noGrp="1"/>
          </p:cNvSpPr>
          <p:nvPr>
            <p:ph type="body" idx="2"/>
          </p:nvPr>
        </p:nvSpPr>
        <p:spPr>
          <a:xfrm>
            <a:off x="0" y="4513263"/>
            <a:ext cx="4400550" cy="2344737"/>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68" name="Google Shape;68;p28"/>
          <p:cNvSpPr txBox="1">
            <a:spLocks noGrp="1"/>
          </p:cNvSpPr>
          <p:nvPr>
            <p:ph type="body" idx="3"/>
          </p:nvPr>
        </p:nvSpPr>
        <p:spPr>
          <a:xfrm>
            <a:off x="4552950" y="2017713"/>
            <a:ext cx="4402138" cy="4840287"/>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69" name="Google Shape;69;p28"/>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標題，兩項物件在文字之上" type="twoObjOverTx">
  <p:cSld name="TWO_OBJECTS_OVER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1150938" y="214313"/>
            <a:ext cx="7793037" cy="14620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9"/>
          <p:cNvSpPr txBox="1">
            <a:spLocks noGrp="1"/>
          </p:cNvSpPr>
          <p:nvPr>
            <p:ph type="body" idx="1"/>
          </p:nvPr>
        </p:nvSpPr>
        <p:spPr>
          <a:xfrm>
            <a:off x="0" y="2017713"/>
            <a:ext cx="4400550" cy="234315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75" name="Google Shape;75;p29"/>
          <p:cNvSpPr txBox="1">
            <a:spLocks noGrp="1"/>
          </p:cNvSpPr>
          <p:nvPr>
            <p:ph type="body" idx="2"/>
          </p:nvPr>
        </p:nvSpPr>
        <p:spPr>
          <a:xfrm>
            <a:off x="4552950" y="2017713"/>
            <a:ext cx="4402138" cy="234315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76" name="Google Shape;76;p29"/>
          <p:cNvSpPr txBox="1">
            <a:spLocks noGrp="1"/>
          </p:cNvSpPr>
          <p:nvPr>
            <p:ph type="body" idx="3"/>
          </p:nvPr>
        </p:nvSpPr>
        <p:spPr>
          <a:xfrm>
            <a:off x="0" y="4513263"/>
            <a:ext cx="8955088" cy="2344737"/>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77" name="Google Shape;77;p29"/>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80"/>
        <p:cNvGrpSpPr/>
        <p:nvPr/>
      </p:nvGrpSpPr>
      <p:grpSpPr>
        <a:xfrm>
          <a:off x="0" y="0"/>
          <a:ext cx="0" cy="0"/>
          <a:chOff x="0" y="0"/>
          <a:chExt cx="0" cy="0"/>
        </a:xfrm>
      </p:grpSpPr>
      <p:sp>
        <p:nvSpPr>
          <p:cNvPr id="81" name="Google Shape;81;p30"/>
          <p:cNvSpPr txBox="1">
            <a:spLocks noGrp="1"/>
          </p:cNvSpPr>
          <p:nvPr>
            <p:ph type="title"/>
          </p:nvPr>
        </p:nvSpPr>
        <p:spPr>
          <a:xfrm rot="5400000">
            <a:off x="4514057" y="2416969"/>
            <a:ext cx="6643687" cy="223837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body" idx="1"/>
          </p:nvPr>
        </p:nvSpPr>
        <p:spPr>
          <a:xfrm rot="5400000">
            <a:off x="-39687" y="254000"/>
            <a:ext cx="6643687" cy="6564313"/>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83" name="Google Shape;83;p30"/>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0"/>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0"/>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86"/>
        <p:cNvGrpSpPr/>
        <p:nvPr/>
      </p:nvGrpSpPr>
      <p:grpSpPr>
        <a:xfrm>
          <a:off x="0" y="0"/>
          <a:ext cx="0" cy="0"/>
          <a:chOff x="0" y="0"/>
          <a:chExt cx="0" cy="0"/>
        </a:xfrm>
      </p:grpSpPr>
      <p:sp>
        <p:nvSpPr>
          <p:cNvPr id="87" name="Google Shape;87;p31"/>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1"/>
          <p:cNvSpPr txBox="1">
            <a:spLocks noGrp="1"/>
          </p:cNvSpPr>
          <p:nvPr>
            <p:ph type="body" idx="1"/>
          </p:nvPr>
        </p:nvSpPr>
        <p:spPr>
          <a:xfrm rot="5400000">
            <a:off x="2057400" y="-39688"/>
            <a:ext cx="4840287" cy="8955087"/>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89" name="Google Shape;89;p31"/>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1"/>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1"/>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92"/>
        <p:cNvGrpSpPr/>
        <p:nvPr/>
      </p:nvGrpSpPr>
      <p:grpSpPr>
        <a:xfrm>
          <a:off x="0" y="0"/>
          <a:ext cx="0" cy="0"/>
          <a:chOff x="0" y="0"/>
          <a:chExt cx="0" cy="0"/>
        </a:xfrm>
      </p:grpSpPr>
      <p:sp>
        <p:nvSpPr>
          <p:cNvPr id="93" name="Google Shape;93;p3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folHlink"/>
              </a:buClr>
              <a:buSzPts val="1920"/>
              <a:buFont typeface="Noto Sans Symbols"/>
              <a:buNone/>
              <a:defRPr sz="3200">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None/>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None/>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95" name="Google Shape;95;p3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96" name="Google Shape;96;p32"/>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2"/>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2"/>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2"/>
          <p:cNvGrpSpPr/>
          <p:nvPr/>
        </p:nvGrpSpPr>
        <p:grpSpPr>
          <a:xfrm>
            <a:off x="0" y="2438400"/>
            <a:ext cx="9009062" cy="1052512"/>
            <a:chOff x="0" y="1536"/>
            <a:chExt cx="5675" cy="663"/>
          </a:xfrm>
        </p:grpSpPr>
        <p:grpSp>
          <p:nvGrpSpPr>
            <p:cNvPr id="11" name="Google Shape;11;p22"/>
            <p:cNvGrpSpPr/>
            <p:nvPr/>
          </p:nvGrpSpPr>
          <p:grpSpPr>
            <a:xfrm>
              <a:off x="185" y="1604"/>
              <a:ext cx="449" cy="299"/>
              <a:chOff x="720" y="336"/>
              <a:chExt cx="624" cy="432"/>
            </a:xfrm>
          </p:grpSpPr>
          <p:sp>
            <p:nvSpPr>
              <p:cNvPr id="12" name="Google Shape;12;p22"/>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13" name="Google Shape;13;p22"/>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grpSp>
        <p:grpSp>
          <p:nvGrpSpPr>
            <p:cNvPr id="14" name="Google Shape;14;p22"/>
            <p:cNvGrpSpPr/>
            <p:nvPr/>
          </p:nvGrpSpPr>
          <p:grpSpPr>
            <a:xfrm>
              <a:off x="263" y="1870"/>
              <a:ext cx="466" cy="299"/>
              <a:chOff x="912" y="2640"/>
              <a:chExt cx="672" cy="432"/>
            </a:xfrm>
          </p:grpSpPr>
          <p:sp>
            <p:nvSpPr>
              <p:cNvPr id="15" name="Google Shape;15;p22"/>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16" name="Google Shape;16;p22"/>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grpSp>
        <p:sp>
          <p:nvSpPr>
            <p:cNvPr id="17" name="Google Shape;17;p22"/>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18" name="Google Shape;18;p22"/>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19" name="Google Shape;19;p22"/>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grpSp>
      <p:sp>
        <p:nvSpPr>
          <p:cNvPr id="20" name="Google Shape;20;p22"/>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1" name="Google Shape;21;p22"/>
          <p:cNvSpPr txBox="1">
            <a:spLocks noGrp="1"/>
          </p:cNvSpPr>
          <p:nvPr>
            <p:ph type="body" idx="1"/>
          </p:nvPr>
        </p:nvSpPr>
        <p:spPr>
          <a:xfrm>
            <a:off x="0" y="2017712"/>
            <a:ext cx="8955087" cy="4840287"/>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2" name="Google Shape;22;p22"/>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23" name="Google Shape;23;p22"/>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24" name="Google Shape;24;p22"/>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24"/>
          <p:cNvSpPr txBox="1"/>
          <p:nvPr/>
        </p:nvSpPr>
        <p:spPr>
          <a:xfrm>
            <a:off x="417512" y="10985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3" name="Google Shape;33;p24"/>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4" name="Google Shape;34;p24"/>
          <p:cNvSpPr txBox="1"/>
          <p:nvPr/>
        </p:nvSpPr>
        <p:spPr>
          <a:xfrm>
            <a:off x="541337" y="15208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5" name="Google Shape;35;p24"/>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6" name="Google Shape;36;p24"/>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7" name="Google Shape;37;p24"/>
          <p:cNvSpPr txBox="1"/>
          <p:nvPr/>
        </p:nvSpPr>
        <p:spPr>
          <a:xfrm>
            <a:off x="762000" y="99060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8" name="Google Shape;38;p24"/>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9" name="Google Shape;39;p24"/>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0" name="Google Shape;40;p24"/>
          <p:cNvSpPr txBox="1">
            <a:spLocks noGrp="1"/>
          </p:cNvSpPr>
          <p:nvPr>
            <p:ph type="body" idx="1"/>
          </p:nvPr>
        </p:nvSpPr>
        <p:spPr>
          <a:xfrm>
            <a:off x="0" y="2017712"/>
            <a:ext cx="8955087" cy="4840287"/>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41" name="Google Shape;41;p24"/>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42" name="Google Shape;42;p24"/>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43" name="Google Shape;43;p24"/>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
          <p:cNvSpPr txBox="1">
            <a:spLocks noGrp="1"/>
          </p:cNvSpPr>
          <p:nvPr>
            <p:ph type="ctrTitle"/>
          </p:nvPr>
        </p:nvSpPr>
        <p:spPr>
          <a:xfrm>
            <a:off x="990600" y="1676400"/>
            <a:ext cx="7772400"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MAC Layer Protocols for Wireless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1150937" y="320675"/>
            <a:ext cx="7793037" cy="1208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Random Backoff</a:t>
            </a:r>
            <a:endParaRPr/>
          </a:p>
        </p:txBody>
      </p:sp>
      <p:sp>
        <p:nvSpPr>
          <p:cNvPr id="426" name="Google Shape;426;p16"/>
          <p:cNvSpPr txBox="1"/>
          <p:nvPr/>
        </p:nvSpPr>
        <p:spPr>
          <a:xfrm>
            <a:off x="381000" y="3790950"/>
            <a:ext cx="8229600" cy="194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Pick a timeslot chosen </a:t>
            </a:r>
            <a:r>
              <a:rPr lang="en-US" sz="2800" b="1" i="1" u="none">
                <a:solidFill>
                  <a:schemeClr val="dk1"/>
                </a:solidFill>
                <a:latin typeface="Tahoma"/>
                <a:ea typeface="Tahoma"/>
                <a:cs typeface="Tahoma"/>
                <a:sym typeface="Tahoma"/>
              </a:rPr>
              <a:t>uniformly</a:t>
            </a:r>
            <a:r>
              <a:rPr lang="en-US" sz="2800" b="0" i="0" u="none">
                <a:solidFill>
                  <a:schemeClr val="dk1"/>
                </a:solidFill>
                <a:latin typeface="Tahoma"/>
                <a:ea typeface="Tahoma"/>
                <a:cs typeface="Tahoma"/>
                <a:sym typeface="Tahoma"/>
              </a:rPr>
              <a:t> in [0, CW]</a:t>
            </a:r>
            <a:endParaRPr/>
          </a:p>
          <a:p>
            <a:pPr marL="342900" marR="0" lvl="0" indent="-342900" algn="l" rtl="0">
              <a:lnSpc>
                <a:spcPct val="100000"/>
              </a:lnSpc>
              <a:spcBef>
                <a:spcPts val="560"/>
              </a:spcBef>
              <a:spcAft>
                <a:spcPts val="0"/>
              </a:spcAft>
              <a:buClr>
                <a:schemeClr val="folHlink"/>
              </a:buClr>
              <a:buSzPts val="1680"/>
              <a:buFont typeface="Noto Sans Symbols"/>
              <a:buChar char="■"/>
            </a:pPr>
            <a:r>
              <a:rPr lang="en-US" sz="2800" b="1" i="0" u="none">
                <a:solidFill>
                  <a:schemeClr val="dk1"/>
                </a:solidFill>
                <a:latin typeface="Tahoma"/>
                <a:ea typeface="Tahoma"/>
                <a:cs typeface="Tahoma"/>
                <a:sym typeface="Tahoma"/>
              </a:rPr>
              <a:t>Listen</a:t>
            </a:r>
            <a:r>
              <a:rPr lang="en-US" sz="2800" b="0" i="0" u="none">
                <a:solidFill>
                  <a:schemeClr val="dk1"/>
                </a:solidFill>
                <a:latin typeface="Tahoma"/>
                <a:ea typeface="Tahoma"/>
                <a:cs typeface="Tahoma"/>
                <a:sym typeface="Tahoma"/>
              </a:rPr>
              <a:t> up to chosen slot</a:t>
            </a:r>
            <a:endParaRPr/>
          </a:p>
          <a:p>
            <a:pPr marL="742950" marR="0" lvl="1" indent="-285750" algn="l" rtl="0">
              <a:lnSpc>
                <a:spcPct val="100000"/>
              </a:lnSpc>
              <a:spcBef>
                <a:spcPts val="480"/>
              </a:spcBef>
              <a:spcAft>
                <a:spcPts val="0"/>
              </a:spcAft>
              <a:buClr>
                <a:schemeClr val="hlink"/>
              </a:buClr>
              <a:buSzPts val="1320"/>
              <a:buFont typeface="Noto Sans Symbols"/>
              <a:buChar char="■"/>
            </a:pPr>
            <a:r>
              <a:rPr lang="en-US" sz="2400" b="1" i="0" u="none" strike="noStrike" cap="none">
                <a:solidFill>
                  <a:schemeClr val="dk1"/>
                </a:solidFill>
                <a:latin typeface="Tahoma"/>
                <a:ea typeface="Tahoma"/>
                <a:cs typeface="Tahoma"/>
                <a:sym typeface="Tahoma"/>
              </a:rPr>
              <a:t>Transmit</a:t>
            </a:r>
            <a:r>
              <a:rPr lang="en-US" sz="2400" b="0" i="0" u="none" strike="noStrike" cap="none">
                <a:solidFill>
                  <a:schemeClr val="dk1"/>
                </a:solidFill>
                <a:latin typeface="Tahoma"/>
                <a:ea typeface="Tahoma"/>
                <a:cs typeface="Tahoma"/>
                <a:sym typeface="Tahoma"/>
              </a:rPr>
              <a:t> if nobody else started transmitting</a:t>
            </a:r>
            <a:endParaRPr/>
          </a:p>
          <a:p>
            <a:pPr marL="742950" marR="0" lvl="1" indent="-285750" algn="l" rtl="0">
              <a:lnSpc>
                <a:spcPct val="100000"/>
              </a:lnSpc>
              <a:spcBef>
                <a:spcPts val="480"/>
              </a:spcBef>
              <a:spcAft>
                <a:spcPts val="0"/>
              </a:spcAft>
              <a:buClr>
                <a:schemeClr val="hlink"/>
              </a:buClr>
              <a:buSzPts val="1320"/>
              <a:buFont typeface="Noto Sans Symbols"/>
              <a:buChar char="■"/>
            </a:pPr>
            <a:r>
              <a:rPr lang="en-US" sz="2400" b="1" i="0" u="none" strike="noStrike" cap="none">
                <a:solidFill>
                  <a:schemeClr val="dk1"/>
                </a:solidFill>
                <a:latin typeface="Tahoma"/>
                <a:ea typeface="Tahoma"/>
                <a:cs typeface="Tahoma"/>
                <a:sym typeface="Tahoma"/>
              </a:rPr>
              <a:t>Wait</a:t>
            </a:r>
            <a:r>
              <a:rPr lang="en-US" sz="2400" b="0" i="0" u="none" strike="noStrike" cap="none">
                <a:solidFill>
                  <a:schemeClr val="dk1"/>
                </a:solidFill>
                <a:latin typeface="Tahoma"/>
                <a:ea typeface="Tahoma"/>
                <a:cs typeface="Tahoma"/>
                <a:sym typeface="Tahoma"/>
              </a:rPr>
              <a:t> if somebody else started transmitting</a:t>
            </a:r>
            <a:endParaRPr/>
          </a:p>
        </p:txBody>
      </p:sp>
      <p:pic>
        <p:nvPicPr>
          <p:cNvPr id="427" name="Google Shape;427;p16" descr="csma"/>
          <p:cNvPicPr preferRelativeResize="0">
            <a:picLocks noGrp="1"/>
          </p:cNvPicPr>
          <p:nvPr>
            <p:ph type="body" idx="1"/>
          </p:nvPr>
        </p:nvPicPr>
        <p:blipFill rotWithShape="1">
          <a:blip r:embed="rId3">
            <a:alphaModFix/>
          </a:blip>
          <a:srcRect/>
          <a:stretch/>
        </p:blipFill>
        <p:spPr>
          <a:xfrm>
            <a:off x="457200" y="1577975"/>
            <a:ext cx="8229600" cy="1712912"/>
          </a:xfrm>
          <a:prstGeom prst="rect">
            <a:avLst/>
          </a:prstGeom>
          <a:noFill/>
          <a:ln>
            <a:noFill/>
          </a:ln>
        </p:spPr>
      </p:pic>
      <p:sp>
        <p:nvSpPr>
          <p:cNvPr id="428" name="Google Shape;428;p16"/>
          <p:cNvSpPr/>
          <p:nvPr/>
        </p:nvSpPr>
        <p:spPr>
          <a:xfrm>
            <a:off x="6445250" y="2619375"/>
            <a:ext cx="2184400" cy="744537"/>
          </a:xfrm>
          <a:prstGeom prst="rightArrow">
            <a:avLst>
              <a:gd name="adj1" fmla="val 50000"/>
              <a:gd name="adj2"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p17" descr="csma-transmit"/>
          <p:cNvPicPr preferRelativeResize="0"/>
          <p:nvPr/>
        </p:nvPicPr>
        <p:blipFill rotWithShape="1">
          <a:blip r:embed="rId3">
            <a:alphaModFix/>
          </a:blip>
          <a:srcRect/>
          <a:stretch/>
        </p:blipFill>
        <p:spPr>
          <a:xfrm>
            <a:off x="2055812" y="3384550"/>
            <a:ext cx="5494337" cy="1143000"/>
          </a:xfrm>
          <a:prstGeom prst="rect">
            <a:avLst/>
          </a:prstGeom>
          <a:noFill/>
          <a:ln>
            <a:noFill/>
          </a:ln>
        </p:spPr>
      </p:pic>
      <p:pic>
        <p:nvPicPr>
          <p:cNvPr id="434" name="Google Shape;434;p17" descr="csma-success"/>
          <p:cNvPicPr preferRelativeResize="0"/>
          <p:nvPr/>
        </p:nvPicPr>
        <p:blipFill rotWithShape="1">
          <a:blip r:embed="rId4">
            <a:alphaModFix/>
          </a:blip>
          <a:srcRect/>
          <a:stretch/>
        </p:blipFill>
        <p:spPr>
          <a:xfrm>
            <a:off x="2057400" y="4606925"/>
            <a:ext cx="5484812" cy="1141412"/>
          </a:xfrm>
          <a:prstGeom prst="rect">
            <a:avLst/>
          </a:prstGeom>
          <a:noFill/>
          <a:ln>
            <a:noFill/>
          </a:ln>
        </p:spPr>
      </p:pic>
      <p:sp>
        <p:nvSpPr>
          <p:cNvPr id="435" name="Google Shape;435;p17"/>
          <p:cNvSpPr txBox="1">
            <a:spLocks noGrp="1"/>
          </p:cNvSpPr>
          <p:nvPr>
            <p:ph type="title"/>
          </p:nvPr>
        </p:nvSpPr>
        <p:spPr>
          <a:xfrm>
            <a:off x="1150937" y="214312"/>
            <a:ext cx="7793037" cy="11271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Example: A Successful Transmission</a:t>
            </a:r>
            <a:endParaRPr/>
          </a:p>
        </p:txBody>
      </p:sp>
      <p:sp>
        <p:nvSpPr>
          <p:cNvPr id="436" name="Google Shape;436;p17"/>
          <p:cNvSpPr txBox="1">
            <a:spLocks noGrp="1"/>
          </p:cNvSpPr>
          <p:nvPr>
            <p:ph type="body" idx="1"/>
          </p:nvPr>
        </p:nvSpPr>
        <p:spPr>
          <a:xfrm>
            <a:off x="684212" y="1196975"/>
            <a:ext cx="8280400" cy="2041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A and B happened to choose different slots</a:t>
            </a:r>
            <a:endParaRPr/>
          </a:p>
          <a:p>
            <a:pPr marL="742950" lvl="1" indent="-285750" algn="l" rtl="0">
              <a:lnSpc>
                <a:spcPct val="100000"/>
              </a:lnSpc>
              <a:spcBef>
                <a:spcPts val="560"/>
              </a:spcBef>
              <a:spcAft>
                <a:spcPts val="0"/>
              </a:spcAft>
              <a:buClr>
                <a:schemeClr val="hlink"/>
              </a:buClr>
              <a:buSzPts val="1540"/>
              <a:buFont typeface="Noto Sans Symbols"/>
              <a:buChar char="■"/>
            </a:pPr>
            <a:r>
              <a:rPr lang="en-US" sz="2800" b="0" i="0" u="none">
                <a:solidFill>
                  <a:schemeClr val="dk1"/>
                </a:solidFill>
                <a:latin typeface="Tahoma"/>
                <a:ea typeface="Tahoma"/>
                <a:cs typeface="Tahoma"/>
                <a:sym typeface="Tahoma"/>
              </a:rPr>
              <a:t>Node A chooses slot 4, hears nothing, </a:t>
            </a:r>
            <a:r>
              <a:rPr lang="en-US" sz="2800" b="1" i="0" u="none">
                <a:solidFill>
                  <a:schemeClr val="dk1"/>
                </a:solidFill>
                <a:latin typeface="Tahoma"/>
                <a:ea typeface="Tahoma"/>
                <a:cs typeface="Tahoma"/>
                <a:sym typeface="Tahoma"/>
              </a:rPr>
              <a:t>transmits</a:t>
            </a:r>
            <a:endParaRPr/>
          </a:p>
          <a:p>
            <a:pPr marL="742950" lvl="1" indent="-285750" algn="l" rtl="0">
              <a:lnSpc>
                <a:spcPct val="100000"/>
              </a:lnSpc>
              <a:spcBef>
                <a:spcPts val="560"/>
              </a:spcBef>
              <a:spcAft>
                <a:spcPts val="0"/>
              </a:spcAft>
              <a:buClr>
                <a:schemeClr val="hlink"/>
              </a:buClr>
              <a:buSzPts val="1540"/>
              <a:buFont typeface="Noto Sans Symbols"/>
              <a:buChar char="■"/>
            </a:pPr>
            <a:r>
              <a:rPr lang="en-US" sz="2800" b="0" i="0" u="none">
                <a:solidFill>
                  <a:schemeClr val="dk1"/>
                </a:solidFill>
                <a:latin typeface="Tahoma"/>
                <a:ea typeface="Tahoma"/>
                <a:cs typeface="Tahoma"/>
                <a:sym typeface="Tahoma"/>
              </a:rPr>
              <a:t>Node B chooses slot 8, hears Node A, </a:t>
            </a:r>
            <a:r>
              <a:rPr lang="en-US" sz="2800" b="1" i="0" u="none">
                <a:solidFill>
                  <a:schemeClr val="dk1"/>
                </a:solidFill>
                <a:latin typeface="Tahoma"/>
                <a:ea typeface="Tahoma"/>
                <a:cs typeface="Tahoma"/>
                <a:sym typeface="Tahoma"/>
              </a:rPr>
              <a:t>waits</a:t>
            </a:r>
            <a:endParaRPr/>
          </a:p>
        </p:txBody>
      </p:sp>
      <p:sp>
        <p:nvSpPr>
          <p:cNvPr id="437" name="Google Shape;437;p17"/>
          <p:cNvSpPr txBox="1"/>
          <p:nvPr/>
        </p:nvSpPr>
        <p:spPr>
          <a:xfrm>
            <a:off x="0" y="6121400"/>
            <a:ext cx="9144000" cy="503237"/>
          </a:xfrm>
          <a:prstGeom prst="rect">
            <a:avLst/>
          </a:prstGeom>
          <a:solidFill>
            <a:srgbClr val="339966">
              <a:alpha val="29803"/>
            </a:srgbClr>
          </a:solid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chemeClr val="dk1"/>
              </a:buClr>
              <a:buSzPts val="2700"/>
              <a:buFont typeface="Arial"/>
              <a:buNone/>
            </a:pPr>
            <a:r>
              <a:rPr lang="en-US" sz="2700" b="0" i="1" u="none">
                <a:solidFill>
                  <a:schemeClr val="dk1"/>
                </a:solidFill>
                <a:latin typeface="Arial"/>
                <a:ea typeface="Arial"/>
                <a:cs typeface="Arial"/>
                <a:sym typeface="Arial"/>
              </a:rPr>
              <a:t>Success: exactly one node in </a:t>
            </a:r>
            <a:r>
              <a:rPr lang="en-US" sz="2700" b="1" i="1" u="none">
                <a:solidFill>
                  <a:schemeClr val="dk1"/>
                </a:solidFill>
                <a:latin typeface="Arial"/>
                <a:ea typeface="Arial"/>
                <a:cs typeface="Arial"/>
                <a:sym typeface="Arial"/>
              </a:rPr>
              <a:t>first non-vacant slot</a:t>
            </a:r>
            <a:endParaRPr/>
          </a:p>
        </p:txBody>
      </p:sp>
      <p:sp>
        <p:nvSpPr>
          <p:cNvPr id="438" name="Google Shape;438;p17"/>
          <p:cNvSpPr txBox="1"/>
          <p:nvPr/>
        </p:nvSpPr>
        <p:spPr>
          <a:xfrm>
            <a:off x="963612" y="3724275"/>
            <a:ext cx="110172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Node A:</a:t>
            </a:r>
            <a:endParaRPr/>
          </a:p>
        </p:txBody>
      </p:sp>
      <p:sp>
        <p:nvSpPr>
          <p:cNvPr id="439" name="Google Shape;439;p17"/>
          <p:cNvSpPr txBox="1"/>
          <p:nvPr/>
        </p:nvSpPr>
        <p:spPr>
          <a:xfrm>
            <a:off x="963612" y="4962525"/>
            <a:ext cx="110172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Node B:</a:t>
            </a:r>
            <a:endParaRPr/>
          </a:p>
        </p:txBody>
      </p:sp>
      <p:grpSp>
        <p:nvGrpSpPr>
          <p:cNvPr id="440" name="Google Shape;440;p17"/>
          <p:cNvGrpSpPr/>
          <p:nvPr/>
        </p:nvGrpSpPr>
        <p:grpSpPr>
          <a:xfrm>
            <a:off x="4240212" y="3240087"/>
            <a:ext cx="3333750" cy="504825"/>
            <a:chOff x="2448" y="1881"/>
            <a:chExt cx="2100" cy="318"/>
          </a:xfrm>
        </p:grpSpPr>
        <p:sp>
          <p:nvSpPr>
            <p:cNvPr id="441" name="Google Shape;441;p17"/>
            <p:cNvSpPr/>
            <p:nvPr/>
          </p:nvSpPr>
          <p:spPr>
            <a:xfrm>
              <a:off x="2448" y="2016"/>
              <a:ext cx="745" cy="183"/>
            </a:xfrm>
            <a:custGeom>
              <a:avLst/>
              <a:gdLst/>
              <a:ahLst/>
              <a:cxnLst/>
              <a:rect l="l" t="t" r="r" b="b"/>
              <a:pathLst>
                <a:path w="745" h="183" extrusionOk="0">
                  <a:moveTo>
                    <a:pt x="745" y="0"/>
                  </a:moveTo>
                  <a:lnTo>
                    <a:pt x="300" y="0"/>
                  </a:lnTo>
                  <a:lnTo>
                    <a:pt x="0" y="183"/>
                  </a:lnTo>
                </a:path>
              </a:pathLst>
            </a:custGeom>
            <a:noFill/>
            <a:ln w="9525" cap="flat"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442" name="Google Shape;442;p17"/>
            <p:cNvSpPr txBox="1"/>
            <p:nvPr/>
          </p:nvSpPr>
          <p:spPr>
            <a:xfrm>
              <a:off x="3168" y="1881"/>
              <a:ext cx="1380"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Slot choice (slot #4)</a:t>
              </a:r>
              <a:endParaRPr/>
            </a:p>
          </p:txBody>
        </p:sp>
      </p:grpSp>
      <p:grpSp>
        <p:nvGrpSpPr>
          <p:cNvPr id="443" name="Google Shape;443;p17"/>
          <p:cNvGrpSpPr/>
          <p:nvPr/>
        </p:nvGrpSpPr>
        <p:grpSpPr>
          <a:xfrm>
            <a:off x="4732337" y="4460875"/>
            <a:ext cx="3333750" cy="504825"/>
            <a:chOff x="2448" y="1881"/>
            <a:chExt cx="2100" cy="318"/>
          </a:xfrm>
        </p:grpSpPr>
        <p:sp>
          <p:nvSpPr>
            <p:cNvPr id="444" name="Google Shape;444;p17"/>
            <p:cNvSpPr/>
            <p:nvPr/>
          </p:nvSpPr>
          <p:spPr>
            <a:xfrm>
              <a:off x="2448" y="2016"/>
              <a:ext cx="745" cy="183"/>
            </a:xfrm>
            <a:custGeom>
              <a:avLst/>
              <a:gdLst/>
              <a:ahLst/>
              <a:cxnLst/>
              <a:rect l="l" t="t" r="r" b="b"/>
              <a:pathLst>
                <a:path w="745" h="183" extrusionOk="0">
                  <a:moveTo>
                    <a:pt x="745" y="0"/>
                  </a:moveTo>
                  <a:lnTo>
                    <a:pt x="300" y="0"/>
                  </a:lnTo>
                  <a:lnTo>
                    <a:pt x="0" y="183"/>
                  </a:lnTo>
                </a:path>
              </a:pathLst>
            </a:custGeom>
            <a:noFill/>
            <a:ln w="9525" cap="flat"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445" name="Google Shape;445;p17"/>
            <p:cNvSpPr txBox="1"/>
            <p:nvPr/>
          </p:nvSpPr>
          <p:spPr>
            <a:xfrm>
              <a:off x="3168" y="1881"/>
              <a:ext cx="1380"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Slot choice (slot #8)</a:t>
              </a:r>
              <a:endParaRPr/>
            </a:p>
          </p:txBody>
        </p:sp>
      </p:grpSp>
      <p:sp>
        <p:nvSpPr>
          <p:cNvPr id="446" name="Google Shape;446;p17"/>
          <p:cNvSpPr/>
          <p:nvPr/>
        </p:nvSpPr>
        <p:spPr>
          <a:xfrm>
            <a:off x="6413500" y="5240337"/>
            <a:ext cx="2184400" cy="744537"/>
          </a:xfrm>
          <a:prstGeom prst="rightArrow">
            <a:avLst>
              <a:gd name="adj1" fmla="val 50000"/>
              <a:gd name="adj2"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Time</a:t>
            </a:r>
            <a:endParaRPr/>
          </a:p>
        </p:txBody>
      </p:sp>
      <p:sp>
        <p:nvSpPr>
          <p:cNvPr id="447" name="Google Shape;447;p17"/>
          <p:cNvSpPr/>
          <p:nvPr/>
        </p:nvSpPr>
        <p:spPr>
          <a:xfrm>
            <a:off x="3992562" y="3589337"/>
            <a:ext cx="590550" cy="565150"/>
          </a:xfrm>
          <a:prstGeom prst="ellipse">
            <a:avLst/>
          </a:prstGeom>
          <a:noFill/>
          <a:ln w="635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pic>
        <p:nvPicPr>
          <p:cNvPr id="452" name="Google Shape;452;p18" descr="csma-collision"/>
          <p:cNvPicPr preferRelativeResize="0">
            <a:picLocks noGrp="1"/>
          </p:cNvPicPr>
          <p:nvPr>
            <p:ph type="body" idx="1"/>
          </p:nvPr>
        </p:nvPicPr>
        <p:blipFill rotWithShape="1">
          <a:blip r:embed="rId3">
            <a:alphaModFix/>
          </a:blip>
          <a:srcRect/>
          <a:stretch/>
        </p:blipFill>
        <p:spPr>
          <a:xfrm>
            <a:off x="2220912" y="4976812"/>
            <a:ext cx="5969000" cy="1222375"/>
          </a:xfrm>
          <a:prstGeom prst="rect">
            <a:avLst/>
          </a:prstGeom>
          <a:noFill/>
          <a:ln>
            <a:noFill/>
          </a:ln>
        </p:spPr>
      </p:pic>
      <p:pic>
        <p:nvPicPr>
          <p:cNvPr id="453" name="Google Shape;453;p18" descr="csma-collision"/>
          <p:cNvPicPr preferRelativeResize="0">
            <a:picLocks noGrp="1"/>
          </p:cNvPicPr>
          <p:nvPr>
            <p:ph type="body" idx="2"/>
          </p:nvPr>
        </p:nvPicPr>
        <p:blipFill rotWithShape="1">
          <a:blip r:embed="rId3">
            <a:alphaModFix/>
          </a:blip>
          <a:srcRect/>
          <a:stretch/>
        </p:blipFill>
        <p:spPr>
          <a:xfrm>
            <a:off x="2222500" y="3357562"/>
            <a:ext cx="5969000" cy="1222375"/>
          </a:xfrm>
          <a:prstGeom prst="rect">
            <a:avLst/>
          </a:prstGeom>
          <a:noFill/>
          <a:ln>
            <a:noFill/>
          </a:ln>
        </p:spPr>
      </p:pic>
      <p:sp>
        <p:nvSpPr>
          <p:cNvPr id="454" name="Google Shape;454;p18"/>
          <p:cNvSpPr txBox="1">
            <a:spLocks noGrp="1"/>
          </p:cNvSpPr>
          <p:nvPr>
            <p:ph type="title"/>
          </p:nvPr>
        </p:nvSpPr>
        <p:spPr>
          <a:xfrm>
            <a:off x="1150937" y="214312"/>
            <a:ext cx="7793037" cy="9112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Example: A Collision</a:t>
            </a:r>
            <a:endParaRPr/>
          </a:p>
        </p:txBody>
      </p:sp>
      <p:sp>
        <p:nvSpPr>
          <p:cNvPr id="455" name="Google Shape;455;p18"/>
          <p:cNvSpPr txBox="1">
            <a:spLocks noGrp="1"/>
          </p:cNvSpPr>
          <p:nvPr>
            <p:ph type="body" idx="1"/>
          </p:nvPr>
        </p:nvSpPr>
        <p:spPr>
          <a:xfrm>
            <a:off x="1258887" y="1196975"/>
            <a:ext cx="8223250" cy="17716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A and B happened to choose slot 4</a:t>
            </a:r>
            <a:endParaRPr/>
          </a:p>
          <a:p>
            <a:pPr marL="742950" lvl="1" indent="-285750" algn="l" rtl="0">
              <a:lnSpc>
                <a:spcPct val="100000"/>
              </a:lnSpc>
              <a:spcBef>
                <a:spcPts val="560"/>
              </a:spcBef>
              <a:spcAft>
                <a:spcPts val="0"/>
              </a:spcAft>
              <a:buClr>
                <a:schemeClr val="hlink"/>
              </a:buClr>
              <a:buSzPts val="1540"/>
              <a:buFont typeface="Noto Sans Symbols"/>
              <a:buChar char="■"/>
            </a:pPr>
            <a:r>
              <a:rPr lang="en-US" sz="2800" b="0" i="0" u="none">
                <a:solidFill>
                  <a:schemeClr val="dk1"/>
                </a:solidFill>
                <a:latin typeface="Tahoma"/>
                <a:ea typeface="Tahoma"/>
                <a:cs typeface="Tahoma"/>
                <a:sym typeface="Tahoma"/>
              </a:rPr>
              <a:t>Both </a:t>
            </a:r>
            <a:r>
              <a:rPr lang="en-US" sz="2800" b="1" i="0" u="none">
                <a:solidFill>
                  <a:schemeClr val="dk1"/>
                </a:solidFill>
                <a:latin typeface="Tahoma"/>
                <a:ea typeface="Tahoma"/>
                <a:cs typeface="Tahoma"/>
                <a:sym typeface="Tahoma"/>
              </a:rPr>
              <a:t>listen and hear nothing</a:t>
            </a:r>
            <a:endParaRPr/>
          </a:p>
          <a:p>
            <a:pPr marL="742950" lvl="1" indent="-285750" algn="l" rtl="0">
              <a:lnSpc>
                <a:spcPct val="100000"/>
              </a:lnSpc>
              <a:spcBef>
                <a:spcPts val="560"/>
              </a:spcBef>
              <a:spcAft>
                <a:spcPts val="0"/>
              </a:spcAft>
              <a:buClr>
                <a:schemeClr val="hlink"/>
              </a:buClr>
              <a:buSzPts val="1540"/>
              <a:buFont typeface="Noto Sans Symbols"/>
              <a:buChar char="■"/>
            </a:pPr>
            <a:r>
              <a:rPr lang="en-US" sz="2800" b="0" i="0" u="none">
                <a:solidFill>
                  <a:schemeClr val="dk1"/>
                </a:solidFill>
                <a:latin typeface="Tahoma"/>
                <a:ea typeface="Tahoma"/>
                <a:cs typeface="Tahoma"/>
                <a:sym typeface="Tahoma"/>
              </a:rPr>
              <a:t>Both </a:t>
            </a:r>
            <a:r>
              <a:rPr lang="en-US" sz="2800" b="1" i="0" u="none">
                <a:solidFill>
                  <a:schemeClr val="dk1"/>
                </a:solidFill>
                <a:latin typeface="Tahoma"/>
                <a:ea typeface="Tahoma"/>
                <a:cs typeface="Tahoma"/>
                <a:sym typeface="Tahoma"/>
              </a:rPr>
              <a:t>transmit simultaneously</a:t>
            </a:r>
            <a:endParaRPr/>
          </a:p>
        </p:txBody>
      </p:sp>
      <p:sp>
        <p:nvSpPr>
          <p:cNvPr id="456" name="Google Shape;456;p18"/>
          <p:cNvSpPr txBox="1"/>
          <p:nvPr/>
        </p:nvSpPr>
        <p:spPr>
          <a:xfrm>
            <a:off x="396875" y="6238875"/>
            <a:ext cx="9144000" cy="503237"/>
          </a:xfrm>
          <a:prstGeom prst="rect">
            <a:avLst/>
          </a:prstGeom>
          <a:solidFill>
            <a:srgbClr val="FF0000">
              <a:alpha val="29803"/>
            </a:srgbClr>
          </a:solid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chemeClr val="dk1"/>
              </a:buClr>
              <a:buSzPts val="2700"/>
              <a:buFont typeface="Arial"/>
              <a:buNone/>
            </a:pPr>
            <a:r>
              <a:rPr lang="en-US" sz="2700" b="0" i="1" u="none">
                <a:solidFill>
                  <a:schemeClr val="dk1"/>
                </a:solidFill>
                <a:latin typeface="Arial"/>
                <a:ea typeface="Arial"/>
                <a:cs typeface="Arial"/>
                <a:sym typeface="Arial"/>
              </a:rPr>
              <a:t>Collision: ≥ 2 nodes in </a:t>
            </a:r>
            <a:r>
              <a:rPr lang="en-US" sz="2700" b="1" i="1" u="none">
                <a:solidFill>
                  <a:schemeClr val="dk1"/>
                </a:solidFill>
                <a:latin typeface="Arial"/>
                <a:ea typeface="Arial"/>
                <a:cs typeface="Arial"/>
                <a:sym typeface="Arial"/>
              </a:rPr>
              <a:t>first non-vacant slot</a:t>
            </a:r>
            <a:endParaRPr/>
          </a:p>
        </p:txBody>
      </p:sp>
      <p:sp>
        <p:nvSpPr>
          <p:cNvPr id="457" name="Google Shape;457;p18"/>
          <p:cNvSpPr txBox="1"/>
          <p:nvPr/>
        </p:nvSpPr>
        <p:spPr>
          <a:xfrm>
            <a:off x="1368425" y="3341687"/>
            <a:ext cx="110172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Node A:</a:t>
            </a:r>
            <a:endParaRPr/>
          </a:p>
        </p:txBody>
      </p:sp>
      <p:sp>
        <p:nvSpPr>
          <p:cNvPr id="458" name="Google Shape;458;p18"/>
          <p:cNvSpPr txBox="1"/>
          <p:nvPr/>
        </p:nvSpPr>
        <p:spPr>
          <a:xfrm>
            <a:off x="1368425" y="4713287"/>
            <a:ext cx="110172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Node B:</a:t>
            </a:r>
            <a:endParaRPr/>
          </a:p>
        </p:txBody>
      </p:sp>
      <p:grpSp>
        <p:nvGrpSpPr>
          <p:cNvPr id="459" name="Google Shape;459;p18"/>
          <p:cNvGrpSpPr/>
          <p:nvPr/>
        </p:nvGrpSpPr>
        <p:grpSpPr>
          <a:xfrm>
            <a:off x="4643437" y="3211512"/>
            <a:ext cx="3397250" cy="504825"/>
            <a:chOff x="2448" y="1881"/>
            <a:chExt cx="2140" cy="318"/>
          </a:xfrm>
        </p:grpSpPr>
        <p:sp>
          <p:nvSpPr>
            <p:cNvPr id="460" name="Google Shape;460;p18"/>
            <p:cNvSpPr/>
            <p:nvPr/>
          </p:nvSpPr>
          <p:spPr>
            <a:xfrm>
              <a:off x="2448" y="2016"/>
              <a:ext cx="745" cy="183"/>
            </a:xfrm>
            <a:custGeom>
              <a:avLst/>
              <a:gdLst/>
              <a:ahLst/>
              <a:cxnLst/>
              <a:rect l="l" t="t" r="r" b="b"/>
              <a:pathLst>
                <a:path w="745" h="183" extrusionOk="0">
                  <a:moveTo>
                    <a:pt x="745" y="0"/>
                  </a:moveTo>
                  <a:lnTo>
                    <a:pt x="300" y="0"/>
                  </a:lnTo>
                  <a:lnTo>
                    <a:pt x="0" y="183"/>
                  </a:lnTo>
                </a:path>
              </a:pathLst>
            </a:custGeom>
            <a:noFill/>
            <a:ln w="9525" cap="flat"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461" name="Google Shape;461;p18"/>
            <p:cNvSpPr txBox="1"/>
            <p:nvPr/>
          </p:nvSpPr>
          <p:spPr>
            <a:xfrm>
              <a:off x="3168" y="1881"/>
              <a:ext cx="1420"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Slot choice (slot #4) </a:t>
              </a:r>
              <a:endParaRPr/>
            </a:p>
          </p:txBody>
        </p:sp>
      </p:grpSp>
      <p:grpSp>
        <p:nvGrpSpPr>
          <p:cNvPr id="462" name="Google Shape;462;p18"/>
          <p:cNvGrpSpPr/>
          <p:nvPr/>
        </p:nvGrpSpPr>
        <p:grpSpPr>
          <a:xfrm>
            <a:off x="4622800" y="4795837"/>
            <a:ext cx="3333750" cy="504825"/>
            <a:chOff x="2448" y="1881"/>
            <a:chExt cx="2100" cy="318"/>
          </a:xfrm>
        </p:grpSpPr>
        <p:sp>
          <p:nvSpPr>
            <p:cNvPr id="463" name="Google Shape;463;p18"/>
            <p:cNvSpPr/>
            <p:nvPr/>
          </p:nvSpPr>
          <p:spPr>
            <a:xfrm>
              <a:off x="2448" y="2016"/>
              <a:ext cx="745" cy="183"/>
            </a:xfrm>
            <a:custGeom>
              <a:avLst/>
              <a:gdLst/>
              <a:ahLst/>
              <a:cxnLst/>
              <a:rect l="l" t="t" r="r" b="b"/>
              <a:pathLst>
                <a:path w="745" h="183" extrusionOk="0">
                  <a:moveTo>
                    <a:pt x="745" y="0"/>
                  </a:moveTo>
                  <a:lnTo>
                    <a:pt x="300" y="0"/>
                  </a:lnTo>
                  <a:lnTo>
                    <a:pt x="0" y="183"/>
                  </a:lnTo>
                </a:path>
              </a:pathLst>
            </a:custGeom>
            <a:noFill/>
            <a:ln w="9525" cap="flat"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464" name="Google Shape;464;p18"/>
            <p:cNvSpPr txBox="1"/>
            <p:nvPr/>
          </p:nvSpPr>
          <p:spPr>
            <a:xfrm>
              <a:off x="3168" y="1881"/>
              <a:ext cx="1380"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Slot choice (slot #4)</a:t>
              </a:r>
              <a:endParaRPr/>
            </a:p>
          </p:txBody>
        </p:sp>
      </p:grpSp>
      <p:sp>
        <p:nvSpPr>
          <p:cNvPr id="465" name="Google Shape;465;p18"/>
          <p:cNvSpPr/>
          <p:nvPr/>
        </p:nvSpPr>
        <p:spPr>
          <a:xfrm>
            <a:off x="6659562" y="4076700"/>
            <a:ext cx="2184400" cy="744537"/>
          </a:xfrm>
          <a:prstGeom prst="rightArrow">
            <a:avLst>
              <a:gd name="adj1" fmla="val 50000"/>
              <a:gd name="adj2" fmla="val 5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19"/>
          <p:cNvSpPr txBox="1">
            <a:spLocks noGrp="1"/>
          </p:cNvSpPr>
          <p:nvPr>
            <p:ph type="title"/>
          </p:nvPr>
        </p:nvSpPr>
        <p:spPr>
          <a:xfrm>
            <a:off x="0" y="274637"/>
            <a:ext cx="9144000" cy="70643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Tahoma"/>
              <a:buNone/>
            </a:pPr>
            <a:r>
              <a:rPr lang="en-US" sz="3600" b="0" i="0" u="none">
                <a:solidFill>
                  <a:schemeClr val="dk2"/>
                </a:solidFill>
                <a:latin typeface="Tahoma"/>
                <a:ea typeface="Tahoma"/>
                <a:cs typeface="Tahoma"/>
                <a:sym typeface="Tahoma"/>
              </a:rPr>
              <a:t>High Contention Causes Collisions in CSMA</a:t>
            </a:r>
            <a:endParaRPr/>
          </a:p>
        </p:txBody>
      </p:sp>
      <p:pic>
        <p:nvPicPr>
          <p:cNvPr id="471" name="Google Shape;471;p19" descr="suc0"/>
          <p:cNvPicPr preferRelativeResize="0">
            <a:picLocks noGrp="1"/>
          </p:cNvPicPr>
          <p:nvPr>
            <p:ph type="body" idx="1"/>
          </p:nvPr>
        </p:nvPicPr>
        <p:blipFill rotWithShape="1">
          <a:blip r:embed="rId3">
            <a:alphaModFix/>
          </a:blip>
          <a:srcRect/>
          <a:stretch/>
        </p:blipFill>
        <p:spPr>
          <a:xfrm>
            <a:off x="1554162" y="1219200"/>
            <a:ext cx="6034087" cy="4525962"/>
          </a:xfrm>
          <a:prstGeom prst="rect">
            <a:avLst/>
          </a:prstGeom>
          <a:noFill/>
          <a:ln>
            <a:noFill/>
          </a:ln>
        </p:spPr>
      </p:pic>
      <p:sp>
        <p:nvSpPr>
          <p:cNvPr id="472" name="Google Shape;472;p19"/>
          <p:cNvSpPr txBox="1"/>
          <p:nvPr/>
        </p:nvSpPr>
        <p:spPr>
          <a:xfrm>
            <a:off x="0" y="6034087"/>
            <a:ext cx="9144000" cy="519112"/>
          </a:xfrm>
          <a:prstGeom prst="rect">
            <a:avLst/>
          </a:prstGeom>
          <a:solidFill>
            <a:srgbClr val="0000FF">
              <a:alpha val="29803"/>
            </a:srgbClr>
          </a:solid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chemeClr val="dk1"/>
              </a:buClr>
              <a:buSzPts val="2800"/>
              <a:buFont typeface="Arial"/>
              <a:buNone/>
            </a:pPr>
            <a:r>
              <a:rPr lang="en-US" sz="2800" b="0" i="1" u="none">
                <a:solidFill>
                  <a:schemeClr val="dk1"/>
                </a:solidFill>
                <a:latin typeface="Arial"/>
                <a:ea typeface="Arial"/>
                <a:cs typeface="Arial"/>
                <a:sym typeface="Arial"/>
              </a:rPr>
              <a:t>Uniform distribution “fills up,” quickly</a:t>
            </a:r>
            <a:endParaRPr/>
          </a:p>
        </p:txBody>
      </p:sp>
      <p:sp>
        <p:nvSpPr>
          <p:cNvPr id="473" name="Google Shape;473;p19"/>
          <p:cNvSpPr txBox="1"/>
          <p:nvPr/>
        </p:nvSpPr>
        <p:spPr>
          <a:xfrm>
            <a:off x="2540000" y="2257425"/>
            <a:ext cx="4719637" cy="2868612"/>
          </a:xfrm>
          <a:prstGeom prst="rect">
            <a:avLst/>
          </a:prstGeom>
          <a:solidFill>
            <a:srgbClr val="FF0000">
              <a:alpha val="2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Unacceptable collision rate above </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~15 transmitting sensors</a:t>
            </a:r>
            <a:endParaRPr/>
          </a:p>
        </p:txBody>
      </p:sp>
      <p:cxnSp>
        <p:nvCxnSpPr>
          <p:cNvPr id="474" name="Google Shape;474;p19"/>
          <p:cNvCxnSpPr/>
          <p:nvPr/>
        </p:nvCxnSpPr>
        <p:spPr>
          <a:xfrm>
            <a:off x="5210175" y="2314575"/>
            <a:ext cx="0" cy="2857500"/>
          </a:xfrm>
          <a:prstGeom prst="straightConnector1">
            <a:avLst/>
          </a:prstGeom>
          <a:noFill/>
          <a:ln w="76200" cap="rnd" cmpd="sng">
            <a:solidFill>
              <a:schemeClr val="lt2"/>
            </a:solidFill>
            <a:prstDash val="solid"/>
            <a:miter lim="800000"/>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8"/>
          <p:cNvSpPr/>
          <p:nvPr/>
        </p:nvSpPr>
        <p:spPr>
          <a:xfrm>
            <a:off x="914400" y="1600200"/>
            <a:ext cx="1676400" cy="16764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298" name="Google Shape;298;p8"/>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Interference / Collisions</a:t>
            </a:r>
            <a:endParaRPr/>
          </a:p>
        </p:txBody>
      </p:sp>
      <p:grpSp>
        <p:nvGrpSpPr>
          <p:cNvPr id="299" name="Google Shape;299;p8"/>
          <p:cNvGrpSpPr/>
          <p:nvPr/>
        </p:nvGrpSpPr>
        <p:grpSpPr>
          <a:xfrm>
            <a:off x="0" y="4114800"/>
            <a:ext cx="4343400" cy="2279650"/>
            <a:chOff x="2880" y="1002"/>
            <a:chExt cx="2736" cy="1436"/>
          </a:xfrm>
        </p:grpSpPr>
        <p:sp>
          <p:nvSpPr>
            <p:cNvPr id="300" name="Google Shape;300;p8"/>
            <p:cNvSpPr/>
            <p:nvPr/>
          </p:nvSpPr>
          <p:spPr>
            <a:xfrm>
              <a:off x="3792" y="1488"/>
              <a:ext cx="127" cy="1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01" name="Google Shape;301;p8"/>
            <p:cNvSpPr/>
            <p:nvPr/>
          </p:nvSpPr>
          <p:spPr>
            <a:xfrm>
              <a:off x="4704" y="1488"/>
              <a:ext cx="127" cy="1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02" name="Google Shape;302;p8"/>
            <p:cNvSpPr/>
            <p:nvPr/>
          </p:nvSpPr>
          <p:spPr>
            <a:xfrm>
              <a:off x="4206" y="1323"/>
              <a:ext cx="127" cy="1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cxnSp>
          <p:nvCxnSpPr>
            <p:cNvPr id="303" name="Google Shape;303;p8"/>
            <p:cNvCxnSpPr/>
            <p:nvPr/>
          </p:nvCxnSpPr>
          <p:spPr>
            <a:xfrm rot="10800000" flipH="1">
              <a:off x="3900" y="1431"/>
              <a:ext cx="325" cy="76"/>
            </a:xfrm>
            <a:prstGeom prst="straightConnector1">
              <a:avLst/>
            </a:prstGeom>
            <a:noFill/>
            <a:ln w="38100" cap="flat" cmpd="sng">
              <a:solidFill>
                <a:schemeClr val="dk1"/>
              </a:solidFill>
              <a:prstDash val="solid"/>
              <a:miter lim="800000"/>
              <a:headEnd type="none" w="med" len="med"/>
              <a:tailEnd type="triangle" w="med" len="med"/>
            </a:ln>
          </p:spPr>
        </p:cxnSp>
        <p:cxnSp>
          <p:nvCxnSpPr>
            <p:cNvPr id="304" name="Google Shape;304;p8"/>
            <p:cNvCxnSpPr/>
            <p:nvPr/>
          </p:nvCxnSpPr>
          <p:spPr>
            <a:xfrm rot="10800000">
              <a:off x="4314" y="1431"/>
              <a:ext cx="409" cy="76"/>
            </a:xfrm>
            <a:prstGeom prst="straightConnector1">
              <a:avLst/>
            </a:prstGeom>
            <a:noFill/>
            <a:ln w="38100" cap="flat" cmpd="sng">
              <a:solidFill>
                <a:schemeClr val="dk1"/>
              </a:solidFill>
              <a:prstDash val="solid"/>
              <a:miter lim="800000"/>
              <a:headEnd type="none" w="med" len="med"/>
              <a:tailEnd type="triangle" w="med" len="med"/>
            </a:ln>
          </p:spPr>
        </p:cxnSp>
        <p:sp>
          <p:nvSpPr>
            <p:cNvPr id="305" name="Google Shape;305;p8"/>
            <p:cNvSpPr/>
            <p:nvPr/>
          </p:nvSpPr>
          <p:spPr>
            <a:xfrm>
              <a:off x="3312" y="1008"/>
              <a:ext cx="1056" cy="1056"/>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06" name="Google Shape;306;p8"/>
            <p:cNvSpPr/>
            <p:nvPr/>
          </p:nvSpPr>
          <p:spPr>
            <a:xfrm>
              <a:off x="4170" y="1002"/>
              <a:ext cx="1056" cy="1056"/>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07" name="Google Shape;307;p8"/>
            <p:cNvSpPr txBox="1"/>
            <p:nvPr/>
          </p:nvSpPr>
          <p:spPr>
            <a:xfrm>
              <a:off x="2880" y="2112"/>
              <a:ext cx="2736" cy="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Interference on node </a:t>
              </a:r>
              <a:r>
                <a:rPr lang="en-US" sz="1400" b="1" i="1" u="none">
                  <a:solidFill>
                    <a:schemeClr val="dk1"/>
                  </a:solidFill>
                  <a:latin typeface="Verdana"/>
                  <a:ea typeface="Verdana"/>
                  <a:cs typeface="Verdana"/>
                  <a:sym typeface="Verdana"/>
                </a:rPr>
                <a:t>b</a:t>
              </a:r>
              <a:endParaRPr/>
            </a:p>
            <a:p>
              <a:pPr marL="0" marR="0" lvl="0" indent="0" algn="ctr"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(“Hidden terminal problem”)</a:t>
              </a:r>
              <a:endParaRPr/>
            </a:p>
          </p:txBody>
        </p:sp>
        <p:sp>
          <p:nvSpPr>
            <p:cNvPr id="308" name="Google Shape;308;p8"/>
            <p:cNvSpPr txBox="1"/>
            <p:nvPr/>
          </p:nvSpPr>
          <p:spPr>
            <a:xfrm>
              <a:off x="3738" y="1626"/>
              <a:ext cx="170"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a:t>
              </a:r>
              <a:endParaRPr/>
            </a:p>
          </p:txBody>
        </p:sp>
        <p:sp>
          <p:nvSpPr>
            <p:cNvPr id="309" name="Google Shape;309;p8"/>
            <p:cNvSpPr txBox="1"/>
            <p:nvPr/>
          </p:nvSpPr>
          <p:spPr>
            <a:xfrm>
              <a:off x="4181" y="1423"/>
              <a:ext cx="170"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b</a:t>
              </a:r>
              <a:endParaRPr/>
            </a:p>
          </p:txBody>
        </p:sp>
        <p:sp>
          <p:nvSpPr>
            <p:cNvPr id="310" name="Google Shape;310;p8"/>
            <p:cNvSpPr txBox="1"/>
            <p:nvPr/>
          </p:nvSpPr>
          <p:spPr>
            <a:xfrm>
              <a:off x="4689" y="1620"/>
              <a:ext cx="170"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c</a:t>
              </a:r>
              <a:endParaRPr/>
            </a:p>
          </p:txBody>
        </p:sp>
      </p:grpSp>
      <p:sp>
        <p:nvSpPr>
          <p:cNvPr id="311" name="Google Shape;311;p8"/>
          <p:cNvSpPr/>
          <p:nvPr/>
        </p:nvSpPr>
        <p:spPr>
          <a:xfrm>
            <a:off x="2359025" y="2362200"/>
            <a:ext cx="201612" cy="20161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cxnSp>
        <p:nvCxnSpPr>
          <p:cNvPr id="312" name="Google Shape;312;p8"/>
          <p:cNvCxnSpPr/>
          <p:nvPr/>
        </p:nvCxnSpPr>
        <p:spPr>
          <a:xfrm>
            <a:off x="1838325" y="2463800"/>
            <a:ext cx="520700" cy="0"/>
          </a:xfrm>
          <a:prstGeom prst="straightConnector1">
            <a:avLst/>
          </a:prstGeom>
          <a:noFill/>
          <a:ln w="38100" cap="flat" cmpd="sng">
            <a:solidFill>
              <a:schemeClr val="dk1"/>
            </a:solidFill>
            <a:prstDash val="solid"/>
            <a:miter lim="800000"/>
            <a:headEnd type="triangle" w="med" len="med"/>
            <a:tailEnd type="triangle" w="med" len="med"/>
          </a:ln>
        </p:spPr>
      </p:cxnSp>
      <p:sp>
        <p:nvSpPr>
          <p:cNvPr id="313" name="Google Shape;313;p8"/>
          <p:cNvSpPr/>
          <p:nvPr/>
        </p:nvSpPr>
        <p:spPr>
          <a:xfrm>
            <a:off x="1600200" y="1600200"/>
            <a:ext cx="1676400" cy="16764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14" name="Google Shape;314;p8"/>
          <p:cNvSpPr txBox="1"/>
          <p:nvPr/>
        </p:nvSpPr>
        <p:spPr>
          <a:xfrm>
            <a:off x="1709737" y="2565400"/>
            <a:ext cx="269875"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a:t>
            </a:r>
            <a:endParaRPr/>
          </a:p>
        </p:txBody>
      </p:sp>
      <p:sp>
        <p:nvSpPr>
          <p:cNvPr id="315" name="Google Shape;315;p8"/>
          <p:cNvSpPr txBox="1"/>
          <p:nvPr/>
        </p:nvSpPr>
        <p:spPr>
          <a:xfrm>
            <a:off x="2238375" y="2562225"/>
            <a:ext cx="269875"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b</a:t>
            </a:r>
            <a:endParaRPr/>
          </a:p>
        </p:txBody>
      </p:sp>
      <p:sp>
        <p:nvSpPr>
          <p:cNvPr id="316" name="Google Shape;316;p8"/>
          <p:cNvSpPr/>
          <p:nvPr/>
        </p:nvSpPr>
        <p:spPr>
          <a:xfrm>
            <a:off x="1636712" y="2362200"/>
            <a:ext cx="201612" cy="201612"/>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grpSp>
        <p:nvGrpSpPr>
          <p:cNvPr id="317" name="Google Shape;317;p8"/>
          <p:cNvGrpSpPr/>
          <p:nvPr/>
        </p:nvGrpSpPr>
        <p:grpSpPr>
          <a:xfrm>
            <a:off x="5029200" y="4114800"/>
            <a:ext cx="3352800" cy="2057400"/>
            <a:chOff x="192" y="2592"/>
            <a:chExt cx="2112" cy="1296"/>
          </a:xfrm>
        </p:grpSpPr>
        <p:sp>
          <p:nvSpPr>
            <p:cNvPr id="318" name="Google Shape;318;p8"/>
            <p:cNvSpPr/>
            <p:nvPr/>
          </p:nvSpPr>
          <p:spPr>
            <a:xfrm>
              <a:off x="294" y="2598"/>
              <a:ext cx="1056" cy="1056"/>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19" name="Google Shape;319;p8"/>
            <p:cNvSpPr/>
            <p:nvPr/>
          </p:nvSpPr>
          <p:spPr>
            <a:xfrm>
              <a:off x="1152" y="2592"/>
              <a:ext cx="1056" cy="1056"/>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20" name="Google Shape;320;p8"/>
            <p:cNvSpPr/>
            <p:nvPr/>
          </p:nvSpPr>
          <p:spPr>
            <a:xfrm>
              <a:off x="768" y="3072"/>
              <a:ext cx="127" cy="1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21" name="Google Shape;321;p8"/>
            <p:cNvSpPr/>
            <p:nvPr/>
          </p:nvSpPr>
          <p:spPr>
            <a:xfrm>
              <a:off x="1632" y="3072"/>
              <a:ext cx="127" cy="1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22" name="Google Shape;322;p8"/>
            <p:cNvSpPr/>
            <p:nvPr/>
          </p:nvSpPr>
          <p:spPr>
            <a:xfrm>
              <a:off x="1191" y="2889"/>
              <a:ext cx="127" cy="1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cxnSp>
          <p:nvCxnSpPr>
            <p:cNvPr id="323" name="Google Shape;323;p8"/>
            <p:cNvCxnSpPr/>
            <p:nvPr/>
          </p:nvCxnSpPr>
          <p:spPr>
            <a:xfrm rot="10800000" flipH="1">
              <a:off x="876" y="2997"/>
              <a:ext cx="334" cy="94"/>
            </a:xfrm>
            <a:prstGeom prst="straightConnector1">
              <a:avLst/>
            </a:prstGeom>
            <a:noFill/>
            <a:ln w="38100" cap="flat" cmpd="sng">
              <a:solidFill>
                <a:schemeClr val="dk1"/>
              </a:solidFill>
              <a:prstDash val="solid"/>
              <a:miter lim="800000"/>
              <a:headEnd type="none" w="med" len="med"/>
              <a:tailEnd type="triangle" w="med" len="med"/>
            </a:ln>
          </p:spPr>
        </p:cxnSp>
        <p:sp>
          <p:nvSpPr>
            <p:cNvPr id="324" name="Google Shape;324;p8"/>
            <p:cNvSpPr txBox="1"/>
            <p:nvPr/>
          </p:nvSpPr>
          <p:spPr>
            <a:xfrm>
              <a:off x="672" y="3168"/>
              <a:ext cx="170"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a:t>
              </a:r>
              <a:endParaRPr/>
            </a:p>
          </p:txBody>
        </p:sp>
        <p:sp>
          <p:nvSpPr>
            <p:cNvPr id="325" name="Google Shape;325;p8"/>
            <p:cNvSpPr txBox="1"/>
            <p:nvPr/>
          </p:nvSpPr>
          <p:spPr>
            <a:xfrm>
              <a:off x="1179" y="3024"/>
              <a:ext cx="170"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b</a:t>
              </a:r>
              <a:endParaRPr/>
            </a:p>
          </p:txBody>
        </p:sp>
        <p:sp>
          <p:nvSpPr>
            <p:cNvPr id="326" name="Google Shape;326;p8"/>
            <p:cNvSpPr txBox="1"/>
            <p:nvPr/>
          </p:nvSpPr>
          <p:spPr>
            <a:xfrm>
              <a:off x="1632" y="3168"/>
              <a:ext cx="170"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c</a:t>
              </a:r>
              <a:endParaRPr/>
            </a:p>
          </p:txBody>
        </p:sp>
        <p:sp>
          <p:nvSpPr>
            <p:cNvPr id="327" name="Google Shape;327;p8"/>
            <p:cNvSpPr/>
            <p:nvPr/>
          </p:nvSpPr>
          <p:spPr>
            <a:xfrm>
              <a:off x="2050" y="3075"/>
              <a:ext cx="127" cy="127"/>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cxnSp>
          <p:nvCxnSpPr>
            <p:cNvPr id="328" name="Google Shape;328;p8"/>
            <p:cNvCxnSpPr/>
            <p:nvPr/>
          </p:nvCxnSpPr>
          <p:spPr>
            <a:xfrm rot="10800000">
              <a:off x="1299" y="2997"/>
              <a:ext cx="352" cy="94"/>
            </a:xfrm>
            <a:prstGeom prst="straightConnector1">
              <a:avLst/>
            </a:prstGeom>
            <a:noFill/>
            <a:ln w="9525" cap="flat" cmpd="sng">
              <a:solidFill>
                <a:schemeClr val="dk1"/>
              </a:solidFill>
              <a:prstDash val="solid"/>
              <a:miter lim="800000"/>
              <a:headEnd type="none" w="med" len="med"/>
              <a:tailEnd type="triangle" w="med" len="med"/>
            </a:ln>
          </p:spPr>
        </p:cxnSp>
        <p:cxnSp>
          <p:nvCxnSpPr>
            <p:cNvPr id="329" name="Google Shape;329;p8"/>
            <p:cNvCxnSpPr/>
            <p:nvPr/>
          </p:nvCxnSpPr>
          <p:spPr>
            <a:xfrm>
              <a:off x="1759" y="3136"/>
              <a:ext cx="291" cy="3"/>
            </a:xfrm>
            <a:prstGeom prst="straightConnector1">
              <a:avLst/>
            </a:prstGeom>
            <a:noFill/>
            <a:ln w="38100" cap="flat" cmpd="sng">
              <a:solidFill>
                <a:schemeClr val="dk1"/>
              </a:solidFill>
              <a:prstDash val="solid"/>
              <a:miter lim="800000"/>
              <a:headEnd type="none" w="med" len="med"/>
              <a:tailEnd type="triangle" w="med" len="med"/>
            </a:ln>
          </p:spPr>
        </p:cxnSp>
        <p:sp>
          <p:nvSpPr>
            <p:cNvPr id="330" name="Google Shape;330;p8"/>
            <p:cNvSpPr txBox="1"/>
            <p:nvPr/>
          </p:nvSpPr>
          <p:spPr>
            <a:xfrm>
              <a:off x="1968" y="3168"/>
              <a:ext cx="170"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a:t>
              </a:r>
              <a:endParaRPr/>
            </a:p>
          </p:txBody>
        </p:sp>
        <p:sp>
          <p:nvSpPr>
            <p:cNvPr id="331" name="Google Shape;331;p8"/>
            <p:cNvSpPr txBox="1"/>
            <p:nvPr/>
          </p:nvSpPr>
          <p:spPr>
            <a:xfrm>
              <a:off x="192" y="3696"/>
              <a:ext cx="2112" cy="1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Verdana"/>
                <a:buNone/>
              </a:pPr>
              <a:r>
                <a:rPr lang="en-US" sz="1400" b="0" i="0" u="none">
                  <a:solidFill>
                    <a:schemeClr val="dk1"/>
                  </a:solidFill>
                  <a:latin typeface="Verdana"/>
                  <a:ea typeface="Verdana"/>
                  <a:cs typeface="Verdana"/>
                  <a:sym typeface="Verdana"/>
                </a:rPr>
                <a:t>Interference on node </a:t>
              </a:r>
              <a:r>
                <a:rPr lang="en-US" sz="1400" b="1" i="1" u="none">
                  <a:solidFill>
                    <a:schemeClr val="dk1"/>
                  </a:solidFill>
                  <a:latin typeface="Verdana"/>
                  <a:ea typeface="Verdana"/>
                  <a:cs typeface="Verdana"/>
                  <a:sym typeface="Verdana"/>
                </a:rPr>
                <a:t>b</a:t>
              </a:r>
              <a:endParaRPr/>
            </a:p>
          </p:txBody>
        </p:sp>
      </p:grpSp>
      <p:sp>
        <p:nvSpPr>
          <p:cNvPr id="332" name="Google Shape;332;p8"/>
          <p:cNvSpPr txBox="1"/>
          <p:nvPr/>
        </p:nvSpPr>
        <p:spPr>
          <a:xfrm>
            <a:off x="381000" y="3352800"/>
            <a:ext cx="3657600" cy="304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Verdana"/>
              <a:buNone/>
            </a:pPr>
            <a:r>
              <a:rPr lang="en-US" sz="1400" b="1" i="1" u="none">
                <a:solidFill>
                  <a:schemeClr val="dk1"/>
                </a:solidFill>
                <a:latin typeface="Verdana"/>
                <a:ea typeface="Verdana"/>
                <a:cs typeface="Verdana"/>
                <a:sym typeface="Verdana"/>
              </a:rPr>
              <a:t>a</a:t>
            </a:r>
            <a:r>
              <a:rPr lang="en-US" sz="1400" b="0" i="0" u="none">
                <a:solidFill>
                  <a:schemeClr val="dk1"/>
                </a:solidFill>
                <a:latin typeface="Verdana"/>
                <a:ea typeface="Verdana"/>
                <a:cs typeface="Verdana"/>
                <a:sym typeface="Verdana"/>
              </a:rPr>
              <a:t> and </a:t>
            </a:r>
            <a:r>
              <a:rPr lang="en-US" sz="1400" b="1" i="1" u="none">
                <a:solidFill>
                  <a:schemeClr val="dk1"/>
                </a:solidFill>
                <a:latin typeface="Verdana"/>
                <a:ea typeface="Verdana"/>
                <a:cs typeface="Verdana"/>
                <a:sym typeface="Verdana"/>
              </a:rPr>
              <a:t>b</a:t>
            </a:r>
            <a:r>
              <a:rPr lang="en-US" sz="1400" b="0" i="0" u="none">
                <a:solidFill>
                  <a:schemeClr val="dk1"/>
                </a:solidFill>
                <a:latin typeface="Verdana"/>
                <a:ea typeface="Verdana"/>
                <a:cs typeface="Verdana"/>
                <a:sym typeface="Verdana"/>
              </a:rPr>
              <a:t> interfere and hear noise only</a:t>
            </a:r>
            <a:endParaRPr/>
          </a:p>
        </p:txBody>
      </p:sp>
      <p:sp>
        <p:nvSpPr>
          <p:cNvPr id="333" name="Google Shape;333;p8"/>
          <p:cNvSpPr txBox="1"/>
          <p:nvPr/>
        </p:nvSpPr>
        <p:spPr>
          <a:xfrm>
            <a:off x="4876800" y="1905000"/>
            <a:ext cx="3886200" cy="1603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Verdana"/>
              <a:buNone/>
            </a:pPr>
            <a:r>
              <a:rPr lang="en-US" sz="1800" b="1" i="0" u="none">
                <a:solidFill>
                  <a:schemeClr val="dk1"/>
                </a:solidFill>
                <a:latin typeface="Verdana"/>
                <a:ea typeface="Verdana"/>
                <a:cs typeface="Verdana"/>
                <a:sym typeface="Verdana"/>
              </a:rPr>
              <a:t>Packets which suffered collisions should be re-sent. </a:t>
            </a:r>
            <a:endParaRPr/>
          </a:p>
          <a:p>
            <a:pPr marL="0" marR="0" lvl="0" indent="0" algn="l" rtl="0">
              <a:lnSpc>
                <a:spcPct val="100000"/>
              </a:lnSpc>
              <a:spcBef>
                <a:spcPts val="900"/>
              </a:spcBef>
              <a:spcAft>
                <a:spcPts val="0"/>
              </a:spcAft>
              <a:buClr>
                <a:schemeClr val="dk1"/>
              </a:buClr>
              <a:buSzPts val="1800"/>
              <a:buFont typeface="Verdana"/>
              <a:buNone/>
            </a:pPr>
            <a:r>
              <a:rPr lang="en-US" sz="1800" b="1" i="0" u="none">
                <a:solidFill>
                  <a:schemeClr val="dk1"/>
                </a:solidFill>
                <a:latin typeface="Verdana"/>
                <a:ea typeface="Verdana"/>
                <a:cs typeface="Verdana"/>
                <a:sym typeface="Verdana"/>
              </a:rPr>
              <a:t>Ideally, we would want all packets to be sent collision-free,</a:t>
            </a:r>
            <a:r>
              <a:rPr lang="en-US" sz="1800" b="0" i="0" u="none">
                <a:solidFill>
                  <a:schemeClr val="dk1"/>
                </a:solidFill>
                <a:latin typeface="Verdana"/>
                <a:ea typeface="Verdana"/>
                <a:cs typeface="Verdana"/>
                <a:sym typeface="Verdana"/>
              </a:rPr>
              <a:t> </a:t>
            </a:r>
            <a:r>
              <a:rPr lang="en-US" sz="1800" b="1" i="0" u="none">
                <a:solidFill>
                  <a:schemeClr val="dk1"/>
                </a:solidFill>
                <a:latin typeface="Verdana"/>
                <a:ea typeface="Verdana"/>
                <a:cs typeface="Verdana"/>
                <a:sym typeface="Verdana"/>
              </a:rPr>
              <a:t>only once…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9"/>
          <p:cNvSpPr txBox="1">
            <a:spLocks noGrp="1"/>
          </p:cNvSpPr>
          <p:nvPr>
            <p:ph type="body" idx="1"/>
          </p:nvPr>
        </p:nvSpPr>
        <p:spPr>
          <a:xfrm>
            <a:off x="0" y="2017712"/>
            <a:ext cx="8955087" cy="48402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Contention-based protocols</a:t>
            </a:r>
            <a:endParaRPr/>
          </a:p>
          <a:p>
            <a:pPr marL="860425" lvl="1" indent="-403225" algn="l" rtl="0">
              <a:lnSpc>
                <a:spcPct val="100000"/>
              </a:lnSpc>
              <a:spcBef>
                <a:spcPts val="560"/>
              </a:spcBef>
              <a:spcAft>
                <a:spcPts val="0"/>
              </a:spcAft>
              <a:buClr>
                <a:schemeClr val="hlink"/>
              </a:buClr>
              <a:buSzPts val="1540"/>
              <a:buFont typeface="Noto Sans Symbols"/>
              <a:buChar char="■"/>
            </a:pPr>
            <a:r>
              <a:rPr lang="en-US" sz="2800" b="0" i="0" u="none">
                <a:solidFill>
                  <a:schemeClr val="dk1"/>
                </a:solidFill>
                <a:latin typeface="Tahoma"/>
                <a:ea typeface="Tahoma"/>
                <a:cs typeface="Tahoma"/>
                <a:sym typeface="Tahoma"/>
              </a:rPr>
              <a:t>CSMA — Carrier Sense Multiple Access</a:t>
            </a:r>
            <a:endParaRPr/>
          </a:p>
          <a:p>
            <a:pPr marL="1203325" lvl="2" indent="-228600" algn="l" rtl="0">
              <a:lnSpc>
                <a:spcPct val="100000"/>
              </a:lnSpc>
              <a:spcBef>
                <a:spcPts val="480"/>
              </a:spcBef>
              <a:spcAft>
                <a:spcPts val="0"/>
              </a:spcAft>
              <a:buClr>
                <a:schemeClr val="folHlink"/>
              </a:buClr>
              <a:buSzPts val="1200"/>
              <a:buFont typeface="Noto Sans Symbols"/>
              <a:buChar char="■"/>
            </a:pPr>
            <a:r>
              <a:rPr lang="en-US" sz="2400" b="0" i="0" u="none">
                <a:solidFill>
                  <a:schemeClr val="dk1"/>
                </a:solidFill>
                <a:latin typeface="Tahoma"/>
                <a:ea typeface="Tahoma"/>
                <a:cs typeface="Tahoma"/>
                <a:sym typeface="Tahoma"/>
              </a:rPr>
              <a:t>Ethernet (CSMA/CD) is not enough for wireless (collision at receiver cannot detect at sender)</a:t>
            </a:r>
            <a:endParaRPr/>
          </a:p>
          <a:p>
            <a:pPr marL="860425" lvl="1" indent="-305435" algn="l" rtl="0">
              <a:lnSpc>
                <a:spcPct val="100000"/>
              </a:lnSpc>
              <a:spcBef>
                <a:spcPts val="560"/>
              </a:spcBef>
              <a:spcAft>
                <a:spcPts val="0"/>
              </a:spcAft>
              <a:buClr>
                <a:schemeClr val="hlink"/>
              </a:buClr>
              <a:buSzPts val="1540"/>
              <a:buFont typeface="Noto Sans Symbols"/>
              <a:buNone/>
            </a:pPr>
            <a:endParaRPr sz="2800" b="0" i="0" u="none">
              <a:solidFill>
                <a:schemeClr val="dk1"/>
              </a:solidFill>
              <a:latin typeface="Tahoma"/>
              <a:ea typeface="Tahoma"/>
              <a:cs typeface="Tahoma"/>
              <a:sym typeface="Tahoma"/>
            </a:endParaRPr>
          </a:p>
          <a:p>
            <a:pPr marL="860425" lvl="1" indent="-305435" algn="l" rtl="0">
              <a:lnSpc>
                <a:spcPct val="100000"/>
              </a:lnSpc>
              <a:spcBef>
                <a:spcPts val="560"/>
              </a:spcBef>
              <a:spcAft>
                <a:spcPts val="0"/>
              </a:spcAft>
              <a:buClr>
                <a:schemeClr val="hlink"/>
              </a:buClr>
              <a:buSzPts val="1540"/>
              <a:buFont typeface="Noto Sans Symbols"/>
              <a:buNone/>
            </a:pPr>
            <a:endParaRPr sz="2800" b="0" i="0" u="none">
              <a:solidFill>
                <a:schemeClr val="dk1"/>
              </a:solidFill>
              <a:latin typeface="Tahoma"/>
              <a:ea typeface="Tahoma"/>
              <a:cs typeface="Tahoma"/>
              <a:sym typeface="Tahoma"/>
            </a:endParaRPr>
          </a:p>
          <a:p>
            <a:pPr marL="860425" lvl="1" indent="-305435" algn="l" rtl="0">
              <a:lnSpc>
                <a:spcPct val="100000"/>
              </a:lnSpc>
              <a:spcBef>
                <a:spcPts val="560"/>
              </a:spcBef>
              <a:spcAft>
                <a:spcPts val="0"/>
              </a:spcAft>
              <a:buClr>
                <a:schemeClr val="hlink"/>
              </a:buClr>
              <a:buSzPts val="1540"/>
              <a:buFont typeface="Noto Sans Symbols"/>
              <a:buNone/>
            </a:pPr>
            <a:endParaRPr sz="2800" b="0" i="0" u="none">
              <a:solidFill>
                <a:schemeClr val="dk1"/>
              </a:solidFill>
              <a:latin typeface="Tahoma"/>
              <a:ea typeface="Tahoma"/>
              <a:cs typeface="Tahoma"/>
              <a:sym typeface="Tahoma"/>
            </a:endParaRPr>
          </a:p>
          <a:p>
            <a:pPr marL="342900" lvl="0" indent="-236220" algn="l" rtl="0">
              <a:spcBef>
                <a:spcPts val="560"/>
              </a:spcBef>
              <a:spcAft>
                <a:spcPts val="0"/>
              </a:spcAft>
              <a:buSzPts val="1680"/>
              <a:buNone/>
            </a:pPr>
            <a:endParaRPr sz="2800" b="0" i="0" u="none">
              <a:solidFill>
                <a:schemeClr val="dk1"/>
              </a:solidFill>
              <a:latin typeface="Tahoma"/>
              <a:ea typeface="Tahoma"/>
              <a:cs typeface="Tahoma"/>
              <a:sym typeface="Tahoma"/>
            </a:endParaRPr>
          </a:p>
        </p:txBody>
      </p:sp>
      <p:sp>
        <p:nvSpPr>
          <p:cNvPr id="339" name="Google Shape;339;p9"/>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CSMA Protocol</a:t>
            </a:r>
            <a:endParaRPr/>
          </a:p>
        </p:txBody>
      </p:sp>
      <p:grpSp>
        <p:nvGrpSpPr>
          <p:cNvPr id="340" name="Google Shape;340;p9"/>
          <p:cNvGrpSpPr/>
          <p:nvPr/>
        </p:nvGrpSpPr>
        <p:grpSpPr>
          <a:xfrm>
            <a:off x="1403350" y="4221162"/>
            <a:ext cx="5372100" cy="1104900"/>
            <a:chOff x="1080" y="2143"/>
            <a:chExt cx="3384" cy="696"/>
          </a:xfrm>
        </p:grpSpPr>
        <p:grpSp>
          <p:nvGrpSpPr>
            <p:cNvPr id="341" name="Google Shape;341;p9"/>
            <p:cNvGrpSpPr/>
            <p:nvPr/>
          </p:nvGrpSpPr>
          <p:grpSpPr>
            <a:xfrm>
              <a:off x="1815" y="2143"/>
              <a:ext cx="1771" cy="432"/>
              <a:chOff x="2157" y="2152"/>
              <a:chExt cx="1771" cy="432"/>
            </a:xfrm>
          </p:grpSpPr>
          <p:sp>
            <p:nvSpPr>
              <p:cNvPr id="342" name="Google Shape;342;p9"/>
              <p:cNvSpPr/>
              <p:nvPr/>
            </p:nvSpPr>
            <p:spPr>
              <a:xfrm>
                <a:off x="2205" y="2152"/>
                <a:ext cx="144" cy="144"/>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43" name="Google Shape;343;p9"/>
              <p:cNvSpPr/>
              <p:nvPr/>
            </p:nvSpPr>
            <p:spPr>
              <a:xfrm>
                <a:off x="2925" y="2152"/>
                <a:ext cx="144" cy="144"/>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44" name="Google Shape;344;p9"/>
              <p:cNvSpPr txBox="1"/>
              <p:nvPr/>
            </p:nvSpPr>
            <p:spPr>
              <a:xfrm>
                <a:off x="2157" y="2296"/>
                <a:ext cx="240"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a:t>
                </a:r>
                <a:endParaRPr/>
              </a:p>
            </p:txBody>
          </p:sp>
          <p:sp>
            <p:nvSpPr>
              <p:cNvPr id="345" name="Google Shape;345;p9"/>
              <p:cNvSpPr txBox="1"/>
              <p:nvPr/>
            </p:nvSpPr>
            <p:spPr>
              <a:xfrm>
                <a:off x="2877" y="2296"/>
                <a:ext cx="240"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a:t>
                </a:r>
                <a:endParaRPr/>
              </a:p>
            </p:txBody>
          </p:sp>
          <p:sp>
            <p:nvSpPr>
              <p:cNvPr id="346" name="Google Shape;346;p9"/>
              <p:cNvSpPr txBox="1"/>
              <p:nvPr/>
            </p:nvSpPr>
            <p:spPr>
              <a:xfrm>
                <a:off x="3545" y="2287"/>
                <a:ext cx="240"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endParaRPr/>
              </a:p>
            </p:txBody>
          </p:sp>
          <p:cxnSp>
            <p:nvCxnSpPr>
              <p:cNvPr id="347" name="Google Shape;347;p9"/>
              <p:cNvCxnSpPr/>
              <p:nvPr/>
            </p:nvCxnSpPr>
            <p:spPr>
              <a:xfrm>
                <a:off x="2349" y="2214"/>
                <a:ext cx="576" cy="0"/>
              </a:xfrm>
              <a:prstGeom prst="straightConnector1">
                <a:avLst/>
              </a:prstGeom>
              <a:noFill/>
              <a:ln w="9525" cap="flat" cmpd="sng">
                <a:solidFill>
                  <a:schemeClr val="dk1"/>
                </a:solidFill>
                <a:prstDash val="solid"/>
                <a:miter lim="800000"/>
                <a:headEnd type="none" w="med" len="med"/>
                <a:tailEnd type="triangle" w="med" len="med"/>
              </a:ln>
            </p:spPr>
          </p:cxnSp>
          <p:grpSp>
            <p:nvGrpSpPr>
              <p:cNvPr id="348" name="Google Shape;348;p9"/>
              <p:cNvGrpSpPr/>
              <p:nvPr/>
            </p:nvGrpSpPr>
            <p:grpSpPr>
              <a:xfrm>
                <a:off x="3592" y="2163"/>
                <a:ext cx="336" cy="144"/>
                <a:chOff x="816" y="1344"/>
                <a:chExt cx="336" cy="144"/>
              </a:xfrm>
            </p:grpSpPr>
            <p:sp>
              <p:nvSpPr>
                <p:cNvPr id="349" name="Google Shape;349;p9"/>
                <p:cNvSpPr/>
                <p:nvPr/>
              </p:nvSpPr>
              <p:spPr>
                <a:xfrm>
                  <a:off x="816" y="1344"/>
                  <a:ext cx="144" cy="144"/>
                </a:xfrm>
                <a:prstGeom prst="ellipse">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cxnSp>
              <p:nvCxnSpPr>
                <p:cNvPr id="350" name="Google Shape;350;p9"/>
                <p:cNvCxnSpPr/>
                <p:nvPr/>
              </p:nvCxnSpPr>
              <p:spPr>
                <a:xfrm>
                  <a:off x="960" y="1406"/>
                  <a:ext cx="192" cy="0"/>
                </a:xfrm>
                <a:prstGeom prst="straightConnector1">
                  <a:avLst/>
                </a:prstGeom>
                <a:noFill/>
                <a:ln w="9525" cap="flat" cmpd="sng">
                  <a:solidFill>
                    <a:schemeClr val="dk1"/>
                  </a:solidFill>
                  <a:prstDash val="solid"/>
                  <a:miter lim="800000"/>
                  <a:headEnd type="none" w="med" len="med"/>
                  <a:tailEnd type="triangle" w="med" len="med"/>
                </a:ln>
              </p:spPr>
            </p:cxnSp>
            <p:cxnSp>
              <p:nvCxnSpPr>
                <p:cNvPr id="351" name="Google Shape;351;p9"/>
                <p:cNvCxnSpPr/>
                <p:nvPr/>
              </p:nvCxnSpPr>
              <p:spPr>
                <a:xfrm flipH="1">
                  <a:off x="1056" y="1344"/>
                  <a:ext cx="96" cy="144"/>
                </a:xfrm>
                <a:prstGeom prst="straightConnector1">
                  <a:avLst/>
                </a:prstGeom>
                <a:noFill/>
                <a:ln w="9525" cap="flat" cmpd="sng">
                  <a:solidFill>
                    <a:schemeClr val="dk1"/>
                  </a:solidFill>
                  <a:prstDash val="solid"/>
                  <a:miter lim="800000"/>
                  <a:headEnd type="none" w="med" len="med"/>
                  <a:tailEnd type="none" w="med" len="med"/>
                </a:ln>
              </p:spPr>
            </p:cxnSp>
            <p:cxnSp>
              <p:nvCxnSpPr>
                <p:cNvPr id="352" name="Google Shape;352;p9"/>
                <p:cNvCxnSpPr/>
                <p:nvPr/>
              </p:nvCxnSpPr>
              <p:spPr>
                <a:xfrm>
                  <a:off x="1056" y="1344"/>
                  <a:ext cx="96" cy="144"/>
                </a:xfrm>
                <a:prstGeom prst="straightConnector1">
                  <a:avLst/>
                </a:prstGeom>
                <a:noFill/>
                <a:ln w="9525" cap="flat" cmpd="sng">
                  <a:solidFill>
                    <a:schemeClr val="dk1"/>
                  </a:solidFill>
                  <a:prstDash val="solid"/>
                  <a:miter lim="800000"/>
                  <a:headEnd type="none" w="med" len="med"/>
                  <a:tailEnd type="none" w="med" len="med"/>
                </a:ln>
              </p:spPr>
            </p:cxnSp>
          </p:grpSp>
        </p:grpSp>
        <p:sp>
          <p:nvSpPr>
            <p:cNvPr id="353" name="Google Shape;353;p9"/>
            <p:cNvSpPr txBox="1"/>
            <p:nvPr/>
          </p:nvSpPr>
          <p:spPr>
            <a:xfrm>
              <a:off x="1080" y="2551"/>
              <a:ext cx="3384" cy="288"/>
            </a:xfrm>
            <a:prstGeom prst="rect">
              <a:avLst/>
            </a:prstGeom>
            <a:noFill/>
            <a:ln>
              <a:noFill/>
            </a:ln>
          </p:spPr>
          <p:txBody>
            <a:bodyPr spcFirstLastPara="1" wrap="square" lIns="91425" tIns="45700" rIns="91425" bIns="45700" anchor="ctr" anchorCtr="1">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Hidden terminal: A is hidden from C’s CS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0"/>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Hidden Terminal Problem</a:t>
            </a:r>
            <a:endParaRPr/>
          </a:p>
        </p:txBody>
      </p:sp>
      <p:sp>
        <p:nvSpPr>
          <p:cNvPr id="359" name="Google Shape;359;p10"/>
          <p:cNvSpPr txBox="1">
            <a:spLocks noGrp="1"/>
          </p:cNvSpPr>
          <p:nvPr>
            <p:ph type="body" idx="1"/>
          </p:nvPr>
        </p:nvSpPr>
        <p:spPr>
          <a:xfrm>
            <a:off x="603250" y="4700587"/>
            <a:ext cx="8540750" cy="2157412"/>
          </a:xfrm>
          <a:prstGeom prst="rect">
            <a:avLst/>
          </a:prstGeom>
          <a:noFill/>
          <a:ln>
            <a:noFill/>
          </a:ln>
        </p:spPr>
        <p:txBody>
          <a:bodyPr spcFirstLastPara="1" wrap="square" lIns="91425" tIns="45700" rIns="91425" bIns="45700" anchor="t" anchorCtr="0">
            <a:noAutofit/>
          </a:bodyPr>
          <a:lstStyle/>
          <a:p>
            <a:pPr marL="533400" lvl="0" indent="-533400" algn="l" rtl="0">
              <a:lnSpc>
                <a:spcPct val="80000"/>
              </a:lnSpc>
              <a:spcBef>
                <a:spcPts val="0"/>
              </a:spcBef>
              <a:spcAft>
                <a:spcPts val="0"/>
              </a:spcAft>
              <a:buSzPts val="1680"/>
              <a:buNone/>
            </a:pPr>
            <a:endParaRPr sz="2800" b="0" i="0" u="none">
              <a:solidFill>
                <a:schemeClr val="dk1"/>
              </a:solidFill>
              <a:latin typeface="Tahoma"/>
              <a:ea typeface="Tahoma"/>
              <a:cs typeface="Tahoma"/>
              <a:sym typeface="Tahoma"/>
            </a:endParaRPr>
          </a:p>
          <a:p>
            <a:pPr marL="914400" lvl="1" indent="-457200" algn="l" rtl="0">
              <a:lnSpc>
                <a:spcPct val="80000"/>
              </a:lnSpc>
              <a:spcBef>
                <a:spcPts val="560"/>
              </a:spcBef>
              <a:spcAft>
                <a:spcPts val="0"/>
              </a:spcAft>
              <a:buSzPts val="1540"/>
              <a:buNone/>
            </a:pPr>
            <a:r>
              <a:rPr lang="en-US" sz="2800" b="1" i="0" u="none">
                <a:solidFill>
                  <a:schemeClr val="dk1"/>
                </a:solidFill>
                <a:latin typeface="Tahoma"/>
                <a:ea typeface="Tahoma"/>
                <a:cs typeface="Tahoma"/>
                <a:sym typeface="Tahoma"/>
              </a:rPr>
              <a:t>A and C want to send data to B</a:t>
            </a:r>
            <a:endParaRPr/>
          </a:p>
          <a:p>
            <a:pPr marL="914400" lvl="1" indent="-457200" algn="l" rtl="0">
              <a:lnSpc>
                <a:spcPct val="80000"/>
              </a:lnSpc>
              <a:spcBef>
                <a:spcPts val="560"/>
              </a:spcBef>
              <a:spcAft>
                <a:spcPts val="0"/>
              </a:spcAft>
              <a:buClr>
                <a:schemeClr val="hlink"/>
              </a:buClr>
              <a:buSzPts val="1540"/>
              <a:buFont typeface="Noto Sans Symbols"/>
              <a:buAutoNum type="arabicPeriod"/>
            </a:pPr>
            <a:r>
              <a:rPr lang="en-US" sz="2800" b="1" i="0" u="none">
                <a:solidFill>
                  <a:schemeClr val="dk1"/>
                </a:solidFill>
                <a:latin typeface="Tahoma"/>
                <a:ea typeface="Tahoma"/>
                <a:cs typeface="Tahoma"/>
                <a:sym typeface="Tahoma"/>
              </a:rPr>
              <a:t>A senses medium idle and sends data</a:t>
            </a:r>
            <a:endParaRPr/>
          </a:p>
          <a:p>
            <a:pPr marL="914400" lvl="1" indent="-457200" algn="l" rtl="0">
              <a:lnSpc>
                <a:spcPct val="80000"/>
              </a:lnSpc>
              <a:spcBef>
                <a:spcPts val="560"/>
              </a:spcBef>
              <a:spcAft>
                <a:spcPts val="0"/>
              </a:spcAft>
              <a:buClr>
                <a:schemeClr val="hlink"/>
              </a:buClr>
              <a:buSzPts val="1540"/>
              <a:buFont typeface="Noto Sans Symbols"/>
              <a:buAutoNum type="arabicPeriod"/>
            </a:pPr>
            <a:r>
              <a:rPr lang="en-US" sz="2800" b="1" i="0" u="none">
                <a:solidFill>
                  <a:schemeClr val="dk1"/>
                </a:solidFill>
                <a:latin typeface="Tahoma"/>
                <a:ea typeface="Tahoma"/>
                <a:cs typeface="Tahoma"/>
                <a:sym typeface="Tahoma"/>
              </a:rPr>
              <a:t>C senses medium idle and sends data</a:t>
            </a:r>
            <a:endParaRPr/>
          </a:p>
          <a:p>
            <a:pPr marL="914400" lvl="1" indent="-457200" algn="l" rtl="0">
              <a:lnSpc>
                <a:spcPct val="80000"/>
              </a:lnSpc>
              <a:spcBef>
                <a:spcPts val="560"/>
              </a:spcBef>
              <a:spcAft>
                <a:spcPts val="0"/>
              </a:spcAft>
              <a:buClr>
                <a:schemeClr val="hlink"/>
              </a:buClr>
              <a:buSzPts val="1540"/>
              <a:buFont typeface="Noto Sans Symbols"/>
              <a:buAutoNum type="arabicPeriod"/>
            </a:pPr>
            <a:r>
              <a:rPr lang="en-US" sz="2800" b="1" i="0" u="none">
                <a:solidFill>
                  <a:schemeClr val="dk1"/>
                </a:solidFill>
                <a:latin typeface="Tahoma"/>
                <a:ea typeface="Tahoma"/>
                <a:cs typeface="Tahoma"/>
                <a:sym typeface="Tahoma"/>
              </a:rPr>
              <a:t>Collision occurs at B</a:t>
            </a:r>
            <a:endParaRPr/>
          </a:p>
        </p:txBody>
      </p:sp>
      <p:sp>
        <p:nvSpPr>
          <p:cNvPr id="360" name="Google Shape;360;p10"/>
          <p:cNvSpPr/>
          <p:nvPr/>
        </p:nvSpPr>
        <p:spPr>
          <a:xfrm>
            <a:off x="3429000" y="1954212"/>
            <a:ext cx="2743200" cy="2636837"/>
          </a:xfrm>
          <a:prstGeom prst="ellipse">
            <a:avLst/>
          </a:prstGeom>
          <a:noFill/>
          <a:ln w="38100" cap="flat" cmpd="sng">
            <a:solidFill>
              <a:srgbClr val="FF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61" name="Google Shape;361;p10"/>
          <p:cNvSpPr/>
          <p:nvPr/>
        </p:nvSpPr>
        <p:spPr>
          <a:xfrm>
            <a:off x="2286000" y="1954212"/>
            <a:ext cx="2743200" cy="2636837"/>
          </a:xfrm>
          <a:prstGeom prst="ellipse">
            <a:avLst/>
          </a:prstGeom>
          <a:noFill/>
          <a:ln w="38100" cap="flat" cmpd="sng">
            <a:solidFill>
              <a:srgbClr val="66FF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62" name="Google Shape;362;p10"/>
          <p:cNvSpPr txBox="1"/>
          <p:nvPr/>
        </p:nvSpPr>
        <p:spPr>
          <a:xfrm>
            <a:off x="3563937" y="3429000"/>
            <a:ext cx="3492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66FF33"/>
              </a:buClr>
              <a:buSzPts val="1800"/>
              <a:buFont typeface="Arial"/>
              <a:buNone/>
            </a:pPr>
            <a:r>
              <a:rPr lang="en-US" sz="1800" b="1" i="0" u="none">
                <a:solidFill>
                  <a:srgbClr val="66FF33"/>
                </a:solidFill>
                <a:latin typeface="Arial"/>
                <a:ea typeface="Arial"/>
                <a:cs typeface="Arial"/>
                <a:sym typeface="Arial"/>
              </a:rPr>
              <a:t>A</a:t>
            </a:r>
            <a:endParaRPr/>
          </a:p>
        </p:txBody>
      </p:sp>
      <p:sp>
        <p:nvSpPr>
          <p:cNvPr id="363" name="Google Shape;363;p10"/>
          <p:cNvSpPr txBox="1"/>
          <p:nvPr/>
        </p:nvSpPr>
        <p:spPr>
          <a:xfrm>
            <a:off x="4557712" y="3422650"/>
            <a:ext cx="3492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0000"/>
              </a:buClr>
              <a:buSzPts val="1800"/>
              <a:buFont typeface="Arial"/>
              <a:buNone/>
            </a:pPr>
            <a:r>
              <a:rPr lang="en-US" sz="1800" b="1" i="0" u="none">
                <a:solidFill>
                  <a:srgbClr val="FF0000"/>
                </a:solidFill>
                <a:latin typeface="Arial"/>
                <a:ea typeface="Arial"/>
                <a:cs typeface="Arial"/>
                <a:sym typeface="Arial"/>
              </a:rPr>
              <a:t>B</a:t>
            </a:r>
            <a:endParaRPr/>
          </a:p>
        </p:txBody>
      </p:sp>
      <p:sp>
        <p:nvSpPr>
          <p:cNvPr id="364" name="Google Shape;364;p10"/>
          <p:cNvSpPr/>
          <p:nvPr/>
        </p:nvSpPr>
        <p:spPr>
          <a:xfrm>
            <a:off x="4495800" y="1954212"/>
            <a:ext cx="2743200" cy="2636837"/>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65" name="Google Shape;365;p10"/>
          <p:cNvSpPr txBox="1"/>
          <p:nvPr/>
        </p:nvSpPr>
        <p:spPr>
          <a:xfrm>
            <a:off x="5724525" y="3429000"/>
            <a:ext cx="3492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accent2"/>
              </a:buClr>
              <a:buSzPts val="1800"/>
              <a:buFont typeface="Arial"/>
              <a:buNone/>
            </a:pPr>
            <a:r>
              <a:rPr lang="en-US" sz="1800" b="1" i="0" u="none">
                <a:solidFill>
                  <a:schemeClr val="accent2"/>
                </a:solidFill>
                <a:latin typeface="Arial"/>
                <a:ea typeface="Arial"/>
                <a:cs typeface="Arial"/>
                <a:sym typeface="Arial"/>
              </a:rPr>
              <a:t>C</a:t>
            </a:r>
            <a:endParaRPr/>
          </a:p>
        </p:txBody>
      </p:sp>
      <p:cxnSp>
        <p:nvCxnSpPr>
          <p:cNvPr id="366" name="Google Shape;366;p10"/>
          <p:cNvCxnSpPr/>
          <p:nvPr/>
        </p:nvCxnSpPr>
        <p:spPr>
          <a:xfrm>
            <a:off x="3733800" y="3173412"/>
            <a:ext cx="838200" cy="6350"/>
          </a:xfrm>
          <a:prstGeom prst="straightConnector1">
            <a:avLst/>
          </a:prstGeom>
          <a:noFill/>
          <a:ln w="19050" cap="flat" cmpd="sng">
            <a:solidFill>
              <a:srgbClr val="66FF33"/>
            </a:solidFill>
            <a:prstDash val="solid"/>
            <a:miter lim="800000"/>
            <a:headEnd type="none" w="med" len="med"/>
            <a:tailEnd type="triangle" w="med" len="med"/>
          </a:ln>
        </p:spPr>
      </p:cxnSp>
      <p:sp>
        <p:nvSpPr>
          <p:cNvPr id="367" name="Google Shape;367;p10"/>
          <p:cNvSpPr txBox="1"/>
          <p:nvPr/>
        </p:nvSpPr>
        <p:spPr>
          <a:xfrm>
            <a:off x="3851275" y="2781300"/>
            <a:ext cx="623887"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66FF33"/>
              </a:buClr>
              <a:buSzPts val="1600"/>
              <a:buFont typeface="Arial"/>
              <a:buNone/>
            </a:pPr>
            <a:r>
              <a:rPr lang="en-US" sz="1600" b="1" i="0" u="none">
                <a:solidFill>
                  <a:srgbClr val="66FF33"/>
                </a:solidFill>
                <a:latin typeface="Arial"/>
                <a:ea typeface="Arial"/>
                <a:cs typeface="Arial"/>
                <a:sym typeface="Arial"/>
              </a:rPr>
              <a:t>Data</a:t>
            </a:r>
            <a:endParaRPr/>
          </a:p>
        </p:txBody>
      </p:sp>
      <p:cxnSp>
        <p:nvCxnSpPr>
          <p:cNvPr id="368" name="Google Shape;368;p10"/>
          <p:cNvCxnSpPr/>
          <p:nvPr/>
        </p:nvCxnSpPr>
        <p:spPr>
          <a:xfrm>
            <a:off x="4957762" y="3141662"/>
            <a:ext cx="838200" cy="6350"/>
          </a:xfrm>
          <a:prstGeom prst="straightConnector1">
            <a:avLst/>
          </a:prstGeom>
          <a:noFill/>
          <a:ln w="19050" cap="flat" cmpd="sng">
            <a:solidFill>
              <a:schemeClr val="accent2"/>
            </a:solidFill>
            <a:prstDash val="solid"/>
            <a:miter lim="800000"/>
            <a:headEnd type="triangle" w="med" len="med"/>
            <a:tailEnd type="none" w="med" len="med"/>
          </a:ln>
        </p:spPr>
      </p:cxnSp>
      <p:sp>
        <p:nvSpPr>
          <p:cNvPr id="369" name="Google Shape;369;p10"/>
          <p:cNvSpPr txBox="1"/>
          <p:nvPr/>
        </p:nvSpPr>
        <p:spPr>
          <a:xfrm>
            <a:off x="5076825" y="2781300"/>
            <a:ext cx="623887"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accent2"/>
              </a:buClr>
              <a:buSzPts val="1600"/>
              <a:buFont typeface="Arial"/>
              <a:buNone/>
            </a:pPr>
            <a:r>
              <a:rPr lang="en-US" sz="1600" b="1" i="0" u="none">
                <a:solidFill>
                  <a:schemeClr val="accent2"/>
                </a:solidFill>
                <a:latin typeface="Arial"/>
                <a:ea typeface="Arial"/>
                <a:cs typeface="Arial"/>
                <a:sym typeface="Arial"/>
              </a:rPr>
              <a:t>Data</a:t>
            </a:r>
            <a:endParaRPr/>
          </a:p>
        </p:txBody>
      </p:sp>
      <p:sp>
        <p:nvSpPr>
          <p:cNvPr id="370" name="Google Shape;370;p10"/>
          <p:cNvSpPr/>
          <p:nvPr/>
        </p:nvSpPr>
        <p:spPr>
          <a:xfrm>
            <a:off x="4630737" y="2806700"/>
            <a:ext cx="246062" cy="676275"/>
          </a:xfrm>
          <a:prstGeom prst="sun">
            <a:avLst>
              <a:gd name="adj" fmla="val 25000"/>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71" name="Google Shape;371;p10"/>
          <p:cNvSpPr/>
          <p:nvPr/>
        </p:nvSpPr>
        <p:spPr>
          <a:xfrm>
            <a:off x="5849937" y="2806700"/>
            <a:ext cx="246062" cy="676275"/>
          </a:xfrm>
          <a:prstGeom prst="sun">
            <a:avLst>
              <a:gd name="adj" fmla="val 25000"/>
            </a:avLst>
          </a:prstGeom>
          <a:solidFill>
            <a:schemeClr val="accent2"/>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72" name="Google Shape;372;p10"/>
          <p:cNvSpPr/>
          <p:nvPr/>
        </p:nvSpPr>
        <p:spPr>
          <a:xfrm>
            <a:off x="3530600" y="2806700"/>
            <a:ext cx="246062" cy="676275"/>
          </a:xfrm>
          <a:prstGeom prst="sun">
            <a:avLst>
              <a:gd name="adj" fmla="val 25000"/>
            </a:avLst>
          </a:prstGeom>
          <a:solidFill>
            <a:srgbClr val="66FF33"/>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1"/>
          <p:cNvSpPr txBox="1">
            <a:spLocks noGrp="1"/>
          </p:cNvSpPr>
          <p:nvPr>
            <p:ph type="title"/>
          </p:nvPr>
        </p:nvSpPr>
        <p:spPr>
          <a:xfrm>
            <a:off x="900112" y="214312"/>
            <a:ext cx="824388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Collision Avoidance w/ RTS/CTS</a:t>
            </a:r>
            <a:endParaRPr/>
          </a:p>
        </p:txBody>
      </p:sp>
      <p:sp>
        <p:nvSpPr>
          <p:cNvPr id="378" name="Google Shape;378;p11"/>
          <p:cNvSpPr txBox="1">
            <a:spLocks noGrp="1"/>
          </p:cNvSpPr>
          <p:nvPr>
            <p:ph type="body" idx="1"/>
          </p:nvPr>
        </p:nvSpPr>
        <p:spPr>
          <a:xfrm>
            <a:off x="250825" y="4437062"/>
            <a:ext cx="9577387" cy="1871662"/>
          </a:xfrm>
          <a:prstGeom prst="rect">
            <a:avLst/>
          </a:prstGeom>
          <a:no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SzPts val="1680"/>
              <a:buNone/>
            </a:pPr>
            <a:endParaRPr sz="2800" b="0" i="0" u="none">
              <a:solidFill>
                <a:schemeClr val="dk1"/>
              </a:solidFill>
              <a:latin typeface="Tahoma"/>
              <a:ea typeface="Tahoma"/>
              <a:cs typeface="Tahoma"/>
              <a:sym typeface="Tahoma"/>
            </a:endParaRPr>
          </a:p>
          <a:p>
            <a:pPr marL="990600" lvl="1" indent="-533400" algn="l" rtl="0">
              <a:lnSpc>
                <a:spcPct val="80000"/>
              </a:lnSpc>
              <a:spcBef>
                <a:spcPts val="480"/>
              </a:spcBef>
              <a:spcAft>
                <a:spcPts val="0"/>
              </a:spcAft>
              <a:buSzPts val="1320"/>
              <a:buNone/>
            </a:pPr>
            <a:r>
              <a:rPr lang="en-US" sz="2400" b="1" i="0" u="none">
                <a:solidFill>
                  <a:schemeClr val="dk1"/>
                </a:solidFill>
                <a:latin typeface="Tahoma"/>
                <a:ea typeface="Tahoma"/>
                <a:cs typeface="Tahoma"/>
                <a:sym typeface="Tahoma"/>
              </a:rPr>
              <a:t>A and C want to send to B</a:t>
            </a:r>
            <a:endParaRPr/>
          </a:p>
          <a:p>
            <a:pPr marL="990600" lvl="1" indent="-533400" algn="l" rtl="0">
              <a:lnSpc>
                <a:spcPct val="80000"/>
              </a:lnSpc>
              <a:spcBef>
                <a:spcPts val="480"/>
              </a:spcBef>
              <a:spcAft>
                <a:spcPts val="0"/>
              </a:spcAft>
              <a:buClr>
                <a:schemeClr val="hlink"/>
              </a:buClr>
              <a:buSzPts val="1320"/>
              <a:buFont typeface="Noto Sans Symbols"/>
              <a:buAutoNum type="arabicPeriod"/>
            </a:pPr>
            <a:r>
              <a:rPr lang="en-US" sz="2400" b="1" i="0" u="none">
                <a:solidFill>
                  <a:schemeClr val="dk1"/>
                </a:solidFill>
                <a:latin typeface="Tahoma"/>
                <a:ea typeface="Tahoma"/>
                <a:cs typeface="Tahoma"/>
                <a:sym typeface="Tahoma"/>
              </a:rPr>
              <a:t>A sends </a:t>
            </a:r>
            <a:r>
              <a:rPr lang="en-US" sz="2400" b="1" i="0" u="none">
                <a:solidFill>
                  <a:srgbClr val="6699FF"/>
                </a:solidFill>
                <a:latin typeface="Tahoma"/>
                <a:ea typeface="Tahoma"/>
                <a:cs typeface="Tahoma"/>
                <a:sym typeface="Tahoma"/>
              </a:rPr>
              <a:t>RTS</a:t>
            </a:r>
            <a:r>
              <a:rPr lang="en-US" sz="2400" b="1" i="0" u="none">
                <a:solidFill>
                  <a:schemeClr val="dk1"/>
                </a:solidFill>
                <a:latin typeface="Tahoma"/>
                <a:ea typeface="Tahoma"/>
                <a:cs typeface="Tahoma"/>
                <a:sym typeface="Tahoma"/>
              </a:rPr>
              <a:t> (Request To Send) to B</a:t>
            </a:r>
            <a:endParaRPr/>
          </a:p>
          <a:p>
            <a:pPr marL="990600" lvl="1" indent="-533400" algn="l" rtl="0">
              <a:lnSpc>
                <a:spcPct val="80000"/>
              </a:lnSpc>
              <a:spcBef>
                <a:spcPts val="480"/>
              </a:spcBef>
              <a:spcAft>
                <a:spcPts val="0"/>
              </a:spcAft>
              <a:buClr>
                <a:schemeClr val="hlink"/>
              </a:buClr>
              <a:buSzPts val="1320"/>
              <a:buFont typeface="Noto Sans Symbols"/>
              <a:buAutoNum type="arabicPeriod"/>
            </a:pPr>
            <a:r>
              <a:rPr lang="en-US" sz="2400" b="1" i="0" u="none">
                <a:solidFill>
                  <a:schemeClr val="dk1"/>
                </a:solidFill>
                <a:latin typeface="Tahoma"/>
                <a:ea typeface="Tahoma"/>
                <a:cs typeface="Tahoma"/>
                <a:sym typeface="Tahoma"/>
              </a:rPr>
              <a:t>B sends </a:t>
            </a:r>
            <a:r>
              <a:rPr lang="en-US" sz="2400" b="1" i="0" u="none">
                <a:solidFill>
                  <a:srgbClr val="6699FF"/>
                </a:solidFill>
                <a:latin typeface="Tahoma"/>
                <a:ea typeface="Tahoma"/>
                <a:cs typeface="Tahoma"/>
                <a:sym typeface="Tahoma"/>
              </a:rPr>
              <a:t>CTS</a:t>
            </a:r>
            <a:r>
              <a:rPr lang="en-US" sz="2400" b="1" i="0" u="none">
                <a:solidFill>
                  <a:schemeClr val="dk1"/>
                </a:solidFill>
                <a:latin typeface="Tahoma"/>
                <a:ea typeface="Tahoma"/>
                <a:cs typeface="Tahoma"/>
                <a:sym typeface="Tahoma"/>
              </a:rPr>
              <a:t> (Clear To Send) to A</a:t>
            </a:r>
            <a:br>
              <a:rPr lang="en-US" sz="2400" b="1" i="0" u="none">
                <a:solidFill>
                  <a:schemeClr val="dk1"/>
                </a:solidFill>
                <a:latin typeface="Tahoma"/>
                <a:ea typeface="Tahoma"/>
                <a:cs typeface="Tahoma"/>
                <a:sym typeface="Tahoma"/>
              </a:rPr>
            </a:br>
            <a:r>
              <a:rPr lang="en-US" sz="2400" b="1" i="0" u="none">
                <a:solidFill>
                  <a:schemeClr val="dk1"/>
                </a:solidFill>
                <a:latin typeface="Tahoma"/>
                <a:ea typeface="Tahoma"/>
                <a:cs typeface="Tahoma"/>
                <a:sym typeface="Tahoma"/>
              </a:rPr>
              <a:t>C </a:t>
            </a:r>
            <a:r>
              <a:rPr lang="en-US" sz="2400" b="1" i="0" u="none">
                <a:solidFill>
                  <a:schemeClr val="dk1"/>
                </a:solidFill>
                <a:latin typeface="Times New Roman"/>
                <a:ea typeface="Times New Roman"/>
                <a:cs typeface="Times New Roman"/>
                <a:sym typeface="Times New Roman"/>
              </a:rPr>
              <a:t>“</a:t>
            </a:r>
            <a:r>
              <a:rPr lang="en-US" sz="2400" b="1" i="0" u="none">
                <a:solidFill>
                  <a:schemeClr val="dk1"/>
                </a:solidFill>
                <a:latin typeface="Tahoma"/>
                <a:ea typeface="Tahoma"/>
                <a:cs typeface="Tahoma"/>
                <a:sym typeface="Tahoma"/>
              </a:rPr>
              <a:t>overhears</a:t>
            </a:r>
            <a:r>
              <a:rPr lang="en-US" sz="2400" b="1" i="0" u="none">
                <a:solidFill>
                  <a:schemeClr val="dk1"/>
                </a:solidFill>
                <a:latin typeface="Times New Roman"/>
                <a:ea typeface="Times New Roman"/>
                <a:cs typeface="Times New Roman"/>
                <a:sym typeface="Times New Roman"/>
              </a:rPr>
              <a:t>”</a:t>
            </a:r>
            <a:r>
              <a:rPr lang="en-US" sz="2400" b="1" i="0" u="none">
                <a:solidFill>
                  <a:schemeClr val="dk1"/>
                </a:solidFill>
                <a:latin typeface="Tahoma"/>
                <a:ea typeface="Tahoma"/>
                <a:cs typeface="Tahoma"/>
                <a:sym typeface="Tahoma"/>
              </a:rPr>
              <a:t> </a:t>
            </a:r>
            <a:r>
              <a:rPr lang="en-US" sz="2400" b="1" i="0" u="none">
                <a:solidFill>
                  <a:srgbClr val="6699FF"/>
                </a:solidFill>
                <a:latin typeface="Tahoma"/>
                <a:ea typeface="Tahoma"/>
                <a:cs typeface="Tahoma"/>
                <a:sym typeface="Tahoma"/>
              </a:rPr>
              <a:t>CTS</a:t>
            </a:r>
            <a:r>
              <a:rPr lang="en-US" sz="2400" b="1" i="0" u="none">
                <a:solidFill>
                  <a:schemeClr val="dk1"/>
                </a:solidFill>
                <a:latin typeface="Tahoma"/>
                <a:ea typeface="Tahoma"/>
                <a:cs typeface="Tahoma"/>
                <a:sym typeface="Tahoma"/>
              </a:rPr>
              <a:t> from B</a:t>
            </a:r>
            <a:endParaRPr/>
          </a:p>
          <a:p>
            <a:pPr marL="990600" lvl="1" indent="-533400" algn="l" rtl="0">
              <a:lnSpc>
                <a:spcPct val="80000"/>
              </a:lnSpc>
              <a:spcBef>
                <a:spcPts val="480"/>
              </a:spcBef>
              <a:spcAft>
                <a:spcPts val="0"/>
              </a:spcAft>
              <a:buClr>
                <a:schemeClr val="hlink"/>
              </a:buClr>
              <a:buSzPts val="1320"/>
              <a:buFont typeface="Noto Sans Symbols"/>
              <a:buAutoNum type="arabicPeriod"/>
            </a:pPr>
            <a:r>
              <a:rPr lang="en-US" sz="2400" b="1" i="0" u="none">
                <a:solidFill>
                  <a:schemeClr val="dk1"/>
                </a:solidFill>
                <a:latin typeface="Tahoma"/>
                <a:ea typeface="Tahoma"/>
                <a:cs typeface="Tahoma"/>
                <a:sym typeface="Tahoma"/>
              </a:rPr>
              <a:t>C waits for duration of A</a:t>
            </a:r>
            <a:r>
              <a:rPr lang="en-US" sz="2400" b="1" i="0" u="none">
                <a:solidFill>
                  <a:schemeClr val="dk1"/>
                </a:solidFill>
                <a:latin typeface="Times New Roman"/>
                <a:ea typeface="Times New Roman"/>
                <a:cs typeface="Times New Roman"/>
                <a:sym typeface="Times New Roman"/>
              </a:rPr>
              <a:t>’</a:t>
            </a:r>
            <a:r>
              <a:rPr lang="en-US" sz="2400" b="1" i="0" u="none">
                <a:solidFill>
                  <a:schemeClr val="dk1"/>
                </a:solidFill>
                <a:latin typeface="Tahoma"/>
                <a:ea typeface="Tahoma"/>
                <a:cs typeface="Tahoma"/>
                <a:sym typeface="Tahoma"/>
              </a:rPr>
              <a:t>s transmission</a:t>
            </a:r>
            <a:endParaRPr sz="2400" b="0" i="0" u="none">
              <a:solidFill>
                <a:schemeClr val="dk1"/>
              </a:solidFill>
              <a:latin typeface="Tahoma"/>
              <a:ea typeface="Tahoma"/>
              <a:cs typeface="Tahoma"/>
              <a:sym typeface="Tahoma"/>
            </a:endParaRPr>
          </a:p>
          <a:p>
            <a:pPr marL="609600" lvl="0" indent="-502919" algn="l" rtl="0">
              <a:lnSpc>
                <a:spcPct val="80000"/>
              </a:lnSpc>
              <a:spcBef>
                <a:spcPts val="560"/>
              </a:spcBef>
              <a:spcAft>
                <a:spcPts val="0"/>
              </a:spcAft>
              <a:buClr>
                <a:schemeClr val="folHlink"/>
              </a:buClr>
              <a:buSzPts val="1680"/>
              <a:buFont typeface="Noto Sans Symbols"/>
              <a:buNone/>
            </a:pPr>
            <a:endParaRPr sz="2800" b="0" i="0" u="none">
              <a:solidFill>
                <a:schemeClr val="dk1"/>
              </a:solidFill>
              <a:latin typeface="Tahoma"/>
              <a:ea typeface="Tahoma"/>
              <a:cs typeface="Tahoma"/>
              <a:sym typeface="Tahoma"/>
            </a:endParaRPr>
          </a:p>
          <a:p>
            <a:pPr marL="609600" lvl="0" indent="-502919" algn="l" rtl="0">
              <a:lnSpc>
                <a:spcPct val="80000"/>
              </a:lnSpc>
              <a:spcBef>
                <a:spcPts val="560"/>
              </a:spcBef>
              <a:spcAft>
                <a:spcPts val="0"/>
              </a:spcAft>
              <a:buClr>
                <a:schemeClr val="folHlink"/>
              </a:buClr>
              <a:buSzPts val="1680"/>
              <a:buFont typeface="Noto Sans Symbols"/>
              <a:buNone/>
            </a:pPr>
            <a:endParaRPr sz="2800" b="0" i="0" u="none">
              <a:solidFill>
                <a:schemeClr val="dk1"/>
              </a:solidFill>
              <a:latin typeface="Tahoma"/>
              <a:ea typeface="Tahoma"/>
              <a:cs typeface="Tahoma"/>
              <a:sym typeface="Tahoma"/>
            </a:endParaRPr>
          </a:p>
          <a:p>
            <a:pPr marL="609600" lvl="0" indent="-502919" algn="l" rtl="0">
              <a:lnSpc>
                <a:spcPct val="80000"/>
              </a:lnSpc>
              <a:spcBef>
                <a:spcPts val="560"/>
              </a:spcBef>
              <a:spcAft>
                <a:spcPts val="0"/>
              </a:spcAft>
              <a:buClr>
                <a:schemeClr val="folHlink"/>
              </a:buClr>
              <a:buSzPts val="1680"/>
              <a:buFont typeface="Noto Sans Symbols"/>
              <a:buNone/>
            </a:pPr>
            <a:endParaRPr sz="2800" b="0" i="0" u="none">
              <a:solidFill>
                <a:schemeClr val="dk1"/>
              </a:solidFill>
              <a:latin typeface="Tahoma"/>
              <a:ea typeface="Tahoma"/>
              <a:cs typeface="Tahoma"/>
              <a:sym typeface="Tahoma"/>
            </a:endParaRPr>
          </a:p>
          <a:p>
            <a:pPr marL="609600" lvl="0" indent="-502919" algn="l" rtl="0">
              <a:lnSpc>
                <a:spcPct val="80000"/>
              </a:lnSpc>
              <a:spcBef>
                <a:spcPts val="560"/>
              </a:spcBef>
              <a:spcAft>
                <a:spcPts val="0"/>
              </a:spcAft>
              <a:buClr>
                <a:schemeClr val="folHlink"/>
              </a:buClr>
              <a:buSzPts val="1680"/>
              <a:buFont typeface="Noto Sans Symbols"/>
              <a:buNone/>
            </a:pPr>
            <a:endParaRPr sz="2800" b="0" i="0" u="none">
              <a:solidFill>
                <a:schemeClr val="dk1"/>
              </a:solidFill>
              <a:latin typeface="Tahoma"/>
              <a:ea typeface="Tahoma"/>
              <a:cs typeface="Tahoma"/>
              <a:sym typeface="Tahoma"/>
            </a:endParaRPr>
          </a:p>
          <a:p>
            <a:pPr marL="609600" lvl="0" indent="-502919" algn="l" rtl="0">
              <a:lnSpc>
                <a:spcPct val="80000"/>
              </a:lnSpc>
              <a:spcBef>
                <a:spcPts val="560"/>
              </a:spcBef>
              <a:spcAft>
                <a:spcPts val="0"/>
              </a:spcAft>
              <a:buClr>
                <a:schemeClr val="folHlink"/>
              </a:buClr>
              <a:buSzPts val="1680"/>
              <a:buFont typeface="Noto Sans Symbols"/>
              <a:buNone/>
            </a:pPr>
            <a:endParaRPr sz="2800" b="0" i="0" u="none">
              <a:solidFill>
                <a:schemeClr val="dk1"/>
              </a:solidFill>
              <a:latin typeface="Tahoma"/>
              <a:ea typeface="Tahoma"/>
              <a:cs typeface="Tahoma"/>
              <a:sym typeface="Tahoma"/>
            </a:endParaRPr>
          </a:p>
          <a:p>
            <a:pPr marL="609600" lvl="0" indent="-502919" algn="l" rtl="0">
              <a:lnSpc>
                <a:spcPct val="80000"/>
              </a:lnSpc>
              <a:spcBef>
                <a:spcPts val="560"/>
              </a:spcBef>
              <a:spcAft>
                <a:spcPts val="0"/>
              </a:spcAft>
              <a:buClr>
                <a:schemeClr val="folHlink"/>
              </a:buClr>
              <a:buSzPts val="1680"/>
              <a:buFont typeface="Noto Sans Symbols"/>
              <a:buNone/>
            </a:pPr>
            <a:endParaRPr sz="2800" b="0" i="0" u="none">
              <a:solidFill>
                <a:schemeClr val="dk1"/>
              </a:solidFill>
              <a:latin typeface="Tahoma"/>
              <a:ea typeface="Tahoma"/>
              <a:cs typeface="Tahoma"/>
              <a:sym typeface="Tahoma"/>
            </a:endParaRPr>
          </a:p>
          <a:p>
            <a:pPr marL="609600" lvl="0" indent="-502919" algn="l" rtl="0">
              <a:lnSpc>
                <a:spcPct val="80000"/>
              </a:lnSpc>
              <a:spcBef>
                <a:spcPts val="560"/>
              </a:spcBef>
              <a:spcAft>
                <a:spcPts val="0"/>
              </a:spcAft>
              <a:buClr>
                <a:schemeClr val="folHlink"/>
              </a:buClr>
              <a:buSzPts val="1680"/>
              <a:buFont typeface="Noto Sans Symbols"/>
              <a:buNone/>
            </a:pPr>
            <a:endParaRPr sz="2800" b="0" i="0" u="none">
              <a:solidFill>
                <a:schemeClr val="dk1"/>
              </a:solidFill>
              <a:latin typeface="Tahoma"/>
              <a:ea typeface="Tahoma"/>
              <a:cs typeface="Tahoma"/>
              <a:sym typeface="Tahoma"/>
            </a:endParaRPr>
          </a:p>
          <a:p>
            <a:pPr marL="342900" lvl="0" indent="-236220" algn="l" rtl="0">
              <a:spcBef>
                <a:spcPts val="560"/>
              </a:spcBef>
              <a:spcAft>
                <a:spcPts val="0"/>
              </a:spcAft>
              <a:buSzPts val="1680"/>
              <a:buNone/>
            </a:pPr>
            <a:endParaRPr sz="2800" b="0" i="0" u="none">
              <a:solidFill>
                <a:schemeClr val="dk1"/>
              </a:solidFill>
              <a:latin typeface="Tahoma"/>
              <a:ea typeface="Tahoma"/>
              <a:cs typeface="Tahoma"/>
              <a:sym typeface="Tahoma"/>
            </a:endParaRPr>
          </a:p>
        </p:txBody>
      </p:sp>
      <p:sp>
        <p:nvSpPr>
          <p:cNvPr id="379" name="Google Shape;379;p11"/>
          <p:cNvSpPr/>
          <p:nvPr/>
        </p:nvSpPr>
        <p:spPr>
          <a:xfrm>
            <a:off x="3429000" y="1938337"/>
            <a:ext cx="2743200" cy="2673350"/>
          </a:xfrm>
          <a:prstGeom prst="ellipse">
            <a:avLst/>
          </a:prstGeom>
          <a:noFill/>
          <a:ln w="38100" cap="flat" cmpd="sng">
            <a:solidFill>
              <a:srgbClr val="FF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80" name="Google Shape;380;p11"/>
          <p:cNvSpPr/>
          <p:nvPr/>
        </p:nvSpPr>
        <p:spPr>
          <a:xfrm>
            <a:off x="2286000" y="1938337"/>
            <a:ext cx="2743200" cy="2673350"/>
          </a:xfrm>
          <a:prstGeom prst="ellipse">
            <a:avLst/>
          </a:prstGeom>
          <a:noFill/>
          <a:ln w="38100" cap="flat" cmpd="sng">
            <a:solidFill>
              <a:srgbClr val="66FF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81" name="Google Shape;381;p11"/>
          <p:cNvSpPr txBox="1"/>
          <p:nvPr/>
        </p:nvSpPr>
        <p:spPr>
          <a:xfrm>
            <a:off x="3498850" y="3338512"/>
            <a:ext cx="3492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66FF33"/>
              </a:buClr>
              <a:buSzPts val="1800"/>
              <a:buFont typeface="Arial"/>
              <a:buNone/>
            </a:pPr>
            <a:r>
              <a:rPr lang="en-US" sz="1800" b="1" i="0" u="none">
                <a:solidFill>
                  <a:srgbClr val="66FF33"/>
                </a:solidFill>
                <a:latin typeface="Arial"/>
                <a:ea typeface="Arial"/>
                <a:cs typeface="Arial"/>
                <a:sym typeface="Arial"/>
              </a:rPr>
              <a:t>A</a:t>
            </a:r>
            <a:endParaRPr/>
          </a:p>
        </p:txBody>
      </p:sp>
      <p:sp>
        <p:nvSpPr>
          <p:cNvPr id="382" name="Google Shape;382;p11"/>
          <p:cNvSpPr txBox="1"/>
          <p:nvPr/>
        </p:nvSpPr>
        <p:spPr>
          <a:xfrm>
            <a:off x="4641850" y="3284537"/>
            <a:ext cx="3492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0000"/>
              </a:buClr>
              <a:buSzPts val="1800"/>
              <a:buFont typeface="Arial"/>
              <a:buNone/>
            </a:pPr>
            <a:r>
              <a:rPr lang="en-US" sz="1800" b="1" i="0" u="none">
                <a:solidFill>
                  <a:srgbClr val="FF0000"/>
                </a:solidFill>
                <a:latin typeface="Arial"/>
                <a:ea typeface="Arial"/>
                <a:cs typeface="Arial"/>
                <a:sym typeface="Arial"/>
              </a:rPr>
              <a:t>B</a:t>
            </a:r>
            <a:endParaRPr/>
          </a:p>
        </p:txBody>
      </p:sp>
      <p:sp>
        <p:nvSpPr>
          <p:cNvPr id="383" name="Google Shape;383;p11"/>
          <p:cNvSpPr/>
          <p:nvPr/>
        </p:nvSpPr>
        <p:spPr>
          <a:xfrm>
            <a:off x="4495800" y="1938337"/>
            <a:ext cx="2743200" cy="2673350"/>
          </a:xfrm>
          <a:prstGeom prst="ellipse">
            <a:avLst/>
          </a:pr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84" name="Google Shape;384;p11"/>
          <p:cNvSpPr txBox="1"/>
          <p:nvPr/>
        </p:nvSpPr>
        <p:spPr>
          <a:xfrm>
            <a:off x="5708650" y="3405187"/>
            <a:ext cx="3492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accent2"/>
              </a:buClr>
              <a:buSzPts val="1800"/>
              <a:buFont typeface="Arial"/>
              <a:buNone/>
            </a:pPr>
            <a:r>
              <a:rPr lang="en-US" sz="1800" b="1" i="0" u="none">
                <a:solidFill>
                  <a:schemeClr val="accent2"/>
                </a:solidFill>
                <a:latin typeface="Arial"/>
                <a:ea typeface="Arial"/>
                <a:cs typeface="Arial"/>
                <a:sym typeface="Arial"/>
              </a:rPr>
              <a:t>C</a:t>
            </a:r>
            <a:endParaRPr/>
          </a:p>
        </p:txBody>
      </p:sp>
      <p:cxnSp>
        <p:nvCxnSpPr>
          <p:cNvPr id="385" name="Google Shape;385;p11"/>
          <p:cNvCxnSpPr/>
          <p:nvPr/>
        </p:nvCxnSpPr>
        <p:spPr>
          <a:xfrm>
            <a:off x="3733800" y="3009900"/>
            <a:ext cx="838200" cy="0"/>
          </a:xfrm>
          <a:prstGeom prst="straightConnector1">
            <a:avLst/>
          </a:prstGeom>
          <a:noFill/>
          <a:ln w="19050" cap="flat" cmpd="sng">
            <a:solidFill>
              <a:srgbClr val="66FF33"/>
            </a:solidFill>
            <a:prstDash val="solid"/>
            <a:miter lim="800000"/>
            <a:headEnd type="none" w="med" len="med"/>
            <a:tailEnd type="triangle" w="med" len="med"/>
          </a:ln>
        </p:spPr>
      </p:cxnSp>
      <p:sp>
        <p:nvSpPr>
          <p:cNvPr id="386" name="Google Shape;386;p11"/>
          <p:cNvSpPr txBox="1"/>
          <p:nvPr/>
        </p:nvSpPr>
        <p:spPr>
          <a:xfrm>
            <a:off x="3779837" y="2732087"/>
            <a:ext cx="758825"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66FF33"/>
              </a:buClr>
              <a:buSzPts val="1600"/>
              <a:buFont typeface="Arial"/>
              <a:buNone/>
            </a:pPr>
            <a:r>
              <a:rPr lang="en-US" sz="1600" b="1" i="0" u="none">
                <a:solidFill>
                  <a:srgbClr val="66FF33"/>
                </a:solidFill>
                <a:latin typeface="Arial"/>
                <a:ea typeface="Arial"/>
                <a:cs typeface="Arial"/>
                <a:sym typeface="Arial"/>
              </a:rPr>
              <a:t>1.RTS</a:t>
            </a:r>
            <a:endParaRPr/>
          </a:p>
        </p:txBody>
      </p:sp>
      <p:cxnSp>
        <p:nvCxnSpPr>
          <p:cNvPr id="387" name="Google Shape;387;p11"/>
          <p:cNvCxnSpPr/>
          <p:nvPr/>
        </p:nvCxnSpPr>
        <p:spPr>
          <a:xfrm>
            <a:off x="5033962" y="3141662"/>
            <a:ext cx="762000" cy="0"/>
          </a:xfrm>
          <a:prstGeom prst="straightConnector1">
            <a:avLst/>
          </a:prstGeom>
          <a:noFill/>
          <a:ln w="19050" cap="flat" cmpd="sng">
            <a:solidFill>
              <a:srgbClr val="FF0000"/>
            </a:solidFill>
            <a:prstDash val="solid"/>
            <a:miter lim="800000"/>
            <a:headEnd type="none" w="med" len="med"/>
            <a:tailEnd type="triangle" w="med" len="med"/>
          </a:ln>
        </p:spPr>
      </p:cxnSp>
      <p:sp>
        <p:nvSpPr>
          <p:cNvPr id="388" name="Google Shape;388;p11"/>
          <p:cNvSpPr txBox="1"/>
          <p:nvPr/>
        </p:nvSpPr>
        <p:spPr>
          <a:xfrm>
            <a:off x="5003800" y="3092450"/>
            <a:ext cx="758825"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0000"/>
              </a:buClr>
              <a:buSzPts val="1600"/>
              <a:buFont typeface="Arial"/>
              <a:buNone/>
            </a:pPr>
            <a:r>
              <a:rPr lang="en-US" sz="1600" b="1" i="0" u="none">
                <a:solidFill>
                  <a:srgbClr val="FF0000"/>
                </a:solidFill>
                <a:latin typeface="Arial"/>
                <a:ea typeface="Arial"/>
                <a:cs typeface="Arial"/>
                <a:sym typeface="Arial"/>
              </a:rPr>
              <a:t>2.CTS</a:t>
            </a:r>
            <a:endParaRPr/>
          </a:p>
        </p:txBody>
      </p:sp>
      <p:cxnSp>
        <p:nvCxnSpPr>
          <p:cNvPr id="389" name="Google Shape;389;p11"/>
          <p:cNvCxnSpPr/>
          <p:nvPr/>
        </p:nvCxnSpPr>
        <p:spPr>
          <a:xfrm>
            <a:off x="3733800" y="3141662"/>
            <a:ext cx="838200" cy="0"/>
          </a:xfrm>
          <a:prstGeom prst="straightConnector1">
            <a:avLst/>
          </a:prstGeom>
          <a:noFill/>
          <a:ln w="19050" cap="flat" cmpd="sng">
            <a:solidFill>
              <a:srgbClr val="FF0000"/>
            </a:solidFill>
            <a:prstDash val="solid"/>
            <a:miter lim="800000"/>
            <a:headEnd type="triangle" w="med" len="med"/>
            <a:tailEnd type="none" w="med" len="med"/>
          </a:ln>
        </p:spPr>
      </p:cxnSp>
      <p:sp>
        <p:nvSpPr>
          <p:cNvPr id="390" name="Google Shape;390;p11"/>
          <p:cNvSpPr txBox="1"/>
          <p:nvPr/>
        </p:nvSpPr>
        <p:spPr>
          <a:xfrm>
            <a:off x="3779837" y="3068637"/>
            <a:ext cx="758825"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0000"/>
              </a:buClr>
              <a:buSzPts val="1600"/>
              <a:buFont typeface="Arial"/>
              <a:buNone/>
            </a:pPr>
            <a:r>
              <a:rPr lang="en-US" sz="1600" b="1" i="0" u="none">
                <a:solidFill>
                  <a:srgbClr val="FF0000"/>
                </a:solidFill>
                <a:latin typeface="Arial"/>
                <a:ea typeface="Arial"/>
                <a:cs typeface="Arial"/>
                <a:sym typeface="Arial"/>
              </a:rPr>
              <a:t>2.CTS</a:t>
            </a:r>
            <a:endParaRPr/>
          </a:p>
        </p:txBody>
      </p:sp>
      <p:sp>
        <p:nvSpPr>
          <p:cNvPr id="391" name="Google Shape;391;p11"/>
          <p:cNvSpPr/>
          <p:nvPr/>
        </p:nvSpPr>
        <p:spPr>
          <a:xfrm>
            <a:off x="4630737" y="2803525"/>
            <a:ext cx="246062" cy="685800"/>
          </a:xfrm>
          <a:prstGeom prst="sun">
            <a:avLst>
              <a:gd name="adj" fmla="val 25000"/>
            </a:avLst>
          </a:prstGeom>
          <a:solidFill>
            <a:srgbClr val="FF0000"/>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92" name="Google Shape;392;p11"/>
          <p:cNvSpPr/>
          <p:nvPr/>
        </p:nvSpPr>
        <p:spPr>
          <a:xfrm>
            <a:off x="5849937" y="2803525"/>
            <a:ext cx="246062" cy="685800"/>
          </a:xfrm>
          <a:prstGeom prst="sun">
            <a:avLst>
              <a:gd name="adj" fmla="val 25000"/>
            </a:avLst>
          </a:prstGeom>
          <a:solidFill>
            <a:schemeClr val="accent2"/>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393" name="Google Shape;393;p11"/>
          <p:cNvSpPr/>
          <p:nvPr/>
        </p:nvSpPr>
        <p:spPr>
          <a:xfrm>
            <a:off x="3530600" y="2803525"/>
            <a:ext cx="246062" cy="685800"/>
          </a:xfrm>
          <a:prstGeom prst="sun">
            <a:avLst>
              <a:gd name="adj" fmla="val 25000"/>
            </a:avLst>
          </a:prstGeom>
          <a:solidFill>
            <a:srgbClr val="66FF33"/>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cxnSp>
        <p:nvCxnSpPr>
          <p:cNvPr id="394" name="Google Shape;394;p11"/>
          <p:cNvCxnSpPr/>
          <p:nvPr/>
        </p:nvCxnSpPr>
        <p:spPr>
          <a:xfrm>
            <a:off x="3803650" y="3357562"/>
            <a:ext cx="838200" cy="0"/>
          </a:xfrm>
          <a:prstGeom prst="straightConnector1">
            <a:avLst/>
          </a:prstGeom>
          <a:noFill/>
          <a:ln w="19050" cap="flat" cmpd="sng">
            <a:solidFill>
              <a:srgbClr val="000000"/>
            </a:solidFill>
            <a:prstDash val="solid"/>
            <a:miter lim="800000"/>
            <a:headEnd type="none" w="med" len="med"/>
            <a:tailEnd type="triangle" w="med" len="med"/>
          </a:ln>
        </p:spPr>
      </p:cxnSp>
      <p:sp>
        <p:nvSpPr>
          <p:cNvPr id="395" name="Google Shape;395;p11"/>
          <p:cNvSpPr txBox="1"/>
          <p:nvPr/>
        </p:nvSpPr>
        <p:spPr>
          <a:xfrm>
            <a:off x="3813175" y="3357562"/>
            <a:ext cx="793750" cy="33655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a:solidFill>
                  <a:srgbClr val="000000"/>
                </a:solidFill>
                <a:latin typeface="Arial"/>
                <a:ea typeface="Arial"/>
                <a:cs typeface="Arial"/>
                <a:sym typeface="Arial"/>
              </a:rPr>
              <a:t>3.Data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12"/>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Overview of MAC Protocols</a:t>
            </a:r>
            <a:endParaRPr/>
          </a:p>
        </p:txBody>
      </p:sp>
      <p:sp>
        <p:nvSpPr>
          <p:cNvPr id="401" name="Google Shape;401;p12"/>
          <p:cNvSpPr txBox="1">
            <a:spLocks noGrp="1"/>
          </p:cNvSpPr>
          <p:nvPr>
            <p:ph type="body" idx="1"/>
          </p:nvPr>
        </p:nvSpPr>
        <p:spPr>
          <a:xfrm>
            <a:off x="0" y="1844675"/>
            <a:ext cx="8955087" cy="50133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2160"/>
              <a:buFont typeface="Noto Sans Symbols"/>
              <a:buChar char="■"/>
            </a:pPr>
            <a:r>
              <a:rPr lang="en-US" sz="3600" b="0" i="0" u="none">
                <a:solidFill>
                  <a:schemeClr val="dk1"/>
                </a:solidFill>
                <a:latin typeface="Tahoma"/>
                <a:ea typeface="Tahoma"/>
                <a:cs typeface="Tahoma"/>
                <a:sym typeface="Tahoma"/>
              </a:rPr>
              <a:t>Contention-based protocols (contd.)</a:t>
            </a:r>
            <a:endParaRPr/>
          </a:p>
          <a:p>
            <a:pPr marL="860425" lvl="1" indent="-403225" algn="l" rtl="0">
              <a:lnSpc>
                <a:spcPct val="100000"/>
              </a:lnSpc>
              <a:spcBef>
                <a:spcPts val="640"/>
              </a:spcBef>
              <a:spcAft>
                <a:spcPts val="0"/>
              </a:spcAft>
              <a:buClr>
                <a:schemeClr val="hlink"/>
              </a:buClr>
              <a:buSzPts val="1760"/>
              <a:buFont typeface="Noto Sans Symbols"/>
              <a:buChar char="■"/>
            </a:pPr>
            <a:r>
              <a:rPr lang="en-US" sz="3200" b="0" i="0" u="none">
                <a:solidFill>
                  <a:schemeClr val="dk1"/>
                </a:solidFill>
                <a:latin typeface="Tahoma"/>
                <a:ea typeface="Tahoma"/>
                <a:cs typeface="Tahoma"/>
                <a:sym typeface="Tahoma"/>
              </a:rPr>
              <a:t>IEEE 802.11 Distributed Coordination Function (DCF)</a:t>
            </a:r>
            <a:endParaRPr/>
          </a:p>
          <a:p>
            <a:pPr marL="1203325" lvl="2" indent="-228600" algn="l" rtl="0">
              <a:lnSpc>
                <a:spcPct val="100000"/>
              </a:lnSpc>
              <a:spcBef>
                <a:spcPts val="560"/>
              </a:spcBef>
              <a:spcAft>
                <a:spcPts val="0"/>
              </a:spcAft>
              <a:buClr>
                <a:schemeClr val="folHlink"/>
              </a:buClr>
              <a:buSzPts val="1400"/>
              <a:buFont typeface="Noto Sans Symbols"/>
              <a:buChar char="■"/>
            </a:pPr>
            <a:r>
              <a:rPr lang="en-US" sz="2800" b="0" i="0" u="none">
                <a:solidFill>
                  <a:schemeClr val="dk1"/>
                </a:solidFill>
                <a:latin typeface="Tahoma"/>
                <a:ea typeface="Tahoma"/>
                <a:cs typeface="Tahoma"/>
                <a:sym typeface="Tahoma"/>
              </a:rPr>
              <a:t>Based on CSMA/CA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3"/>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802.11 DCF (Distributed Coordinate Function)</a:t>
            </a:r>
            <a:endParaRPr/>
          </a:p>
        </p:txBody>
      </p:sp>
      <p:sp>
        <p:nvSpPr>
          <p:cNvPr id="407" name="Google Shape;407;p13"/>
          <p:cNvSpPr txBox="1">
            <a:spLocks noGrp="1"/>
          </p:cNvSpPr>
          <p:nvPr>
            <p:ph type="body" idx="1"/>
          </p:nvPr>
        </p:nvSpPr>
        <p:spPr>
          <a:xfrm>
            <a:off x="301625" y="1989137"/>
            <a:ext cx="8540750" cy="1638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Station listens before transmission</a:t>
            </a:r>
            <a:endParaRPr/>
          </a:p>
          <a:p>
            <a:pPr marL="342900" lvl="0" indent="-342900" algn="l" rtl="0">
              <a:lnSpc>
                <a:spcPct val="10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If medium is free for more than DIFS: transmits</a:t>
            </a:r>
            <a:endParaRPr/>
          </a:p>
          <a:p>
            <a:pPr marL="342900" lvl="0" indent="-342900" algn="l" rtl="0">
              <a:lnSpc>
                <a:spcPct val="10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Otherwise, uses exponential backoff mechanism</a:t>
            </a:r>
            <a:endParaRPr/>
          </a:p>
        </p:txBody>
      </p:sp>
      <p:graphicFrame>
        <p:nvGraphicFramePr>
          <p:cNvPr id="408" name="Google Shape;408;p13"/>
          <p:cNvGraphicFramePr/>
          <p:nvPr/>
        </p:nvGraphicFramePr>
        <p:xfrm>
          <a:off x="566737" y="3486150"/>
          <a:ext cx="8085137" cy="3327400"/>
        </p:xfrm>
        <a:graphic>
          <a:graphicData uri="http://schemas.openxmlformats.org/presentationml/2006/ole">
            <mc:AlternateContent xmlns:mc="http://schemas.openxmlformats.org/markup-compatibility/2006">
              <mc:Choice xmlns:v="urn:schemas-microsoft-com:vml" Requires="v">
                <p:oleObj spid="_x0000_s2051" r:id="rId4" imgW="8085137" imgH="3327400" progId="">
                  <p:embed/>
                </p:oleObj>
              </mc:Choice>
              <mc:Fallback>
                <p:oleObj r:id="rId4" imgW="8085137" imgH="3327400" progId="">
                  <p:embed/>
                  <p:pic>
                    <p:nvPicPr>
                      <p:cNvPr id="408" name="Google Shape;408;p13"/>
                      <p:cNvPicPr preferRelativeResize="0"/>
                      <p:nvPr>
                        <p:ph type="body" idx="1"/>
                      </p:nvPr>
                    </p:nvPicPr>
                    <p:blipFill rotWithShape="1">
                      <a:blip r:embed="rId5">
                        <a:alphaModFix/>
                      </a:blip>
                      <a:srcRect/>
                      <a:stretch/>
                    </p:blipFill>
                    <p:spPr>
                      <a:xfrm>
                        <a:off x="566737" y="3486150"/>
                        <a:ext cx="8085137" cy="3327400"/>
                      </a:xfrm>
                      <a:prstGeom prst="rect">
                        <a:avLst/>
                      </a:prstGeom>
                      <a:no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4"/>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IEEE 802.11 DCF</a:t>
            </a:r>
            <a:endParaRPr/>
          </a:p>
        </p:txBody>
      </p:sp>
      <p:sp>
        <p:nvSpPr>
          <p:cNvPr id="414" name="Google Shape;414;p14"/>
          <p:cNvSpPr txBox="1">
            <a:spLocks noGrp="1"/>
          </p:cNvSpPr>
          <p:nvPr>
            <p:ph type="body" idx="1"/>
          </p:nvPr>
        </p:nvSpPr>
        <p:spPr>
          <a:xfrm>
            <a:off x="179387" y="1989137"/>
            <a:ext cx="8785225" cy="40830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Distributed coordinate function: ad hoc mode</a:t>
            </a:r>
            <a:endParaRPr sz="3200" b="0" i="0" u="none">
              <a:solidFill>
                <a:schemeClr val="dk1"/>
              </a:solidFill>
              <a:latin typeface="Tahoma"/>
              <a:ea typeface="Tahoma"/>
              <a:cs typeface="Tahoma"/>
              <a:sym typeface="Tahoma"/>
            </a:endParaRPr>
          </a:p>
          <a:p>
            <a:pPr marL="860425" lvl="1" indent="-403225" algn="l" rtl="0">
              <a:lnSpc>
                <a:spcPct val="100000"/>
              </a:lnSpc>
              <a:spcBef>
                <a:spcPts val="560"/>
              </a:spcBef>
              <a:spcAft>
                <a:spcPts val="0"/>
              </a:spcAft>
              <a:buClr>
                <a:schemeClr val="hlink"/>
              </a:buClr>
              <a:buSzPts val="1540"/>
              <a:buFont typeface="Noto Sans Symbols"/>
              <a:buChar char="■"/>
            </a:pPr>
            <a:r>
              <a:rPr lang="en-US" sz="2800" b="0" i="0" u="none">
                <a:solidFill>
                  <a:schemeClr val="dk1"/>
                </a:solidFill>
                <a:latin typeface="Tahoma"/>
                <a:ea typeface="Tahoma"/>
                <a:cs typeface="Tahoma"/>
                <a:sym typeface="Tahoma"/>
              </a:rPr>
              <a:t>In a network where a number of stations contend for the wireless medium, if multiple stations sense the channel busy and defer their access, they will also virtually simultaneously find that the channel is released and then try to seize the channel. As a result, collisions may occur. </a:t>
            </a:r>
            <a:endParaRPr/>
          </a:p>
          <a:p>
            <a:pPr marL="342900" lvl="0" indent="-236220" algn="l" rtl="0">
              <a:spcBef>
                <a:spcPts val="560"/>
              </a:spcBef>
              <a:spcAft>
                <a:spcPts val="0"/>
              </a:spcAft>
              <a:buSzPts val="1680"/>
              <a:buNone/>
            </a:pPr>
            <a:endParaRPr sz="2800" b="0" i="0" u="none">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5"/>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IEEE 802.11 DCF</a:t>
            </a:r>
            <a:endParaRPr/>
          </a:p>
        </p:txBody>
      </p:sp>
      <p:sp>
        <p:nvSpPr>
          <p:cNvPr id="420" name="Google Shape;420;p15"/>
          <p:cNvSpPr txBox="1">
            <a:spLocks noGrp="1"/>
          </p:cNvSpPr>
          <p:nvPr>
            <p:ph type="body" idx="1"/>
          </p:nvPr>
        </p:nvSpPr>
        <p:spPr>
          <a:xfrm>
            <a:off x="93662" y="2017712"/>
            <a:ext cx="9050337" cy="48402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920"/>
              <a:buFont typeface="Noto Sans Symbols"/>
              <a:buChar char="■"/>
            </a:pPr>
            <a:r>
              <a:rPr lang="en-US" sz="3200" b="0" i="0" u="none" strike="noStrike" cap="none">
                <a:solidFill>
                  <a:schemeClr val="dk1"/>
                </a:solidFill>
                <a:latin typeface="Tahoma"/>
                <a:ea typeface="Tahoma"/>
                <a:cs typeface="Tahoma"/>
                <a:sym typeface="Tahoma"/>
              </a:rPr>
              <a:t>In order to avoid such collisions, DCF also specifies random backoff, which forces a station to defer its access to the channel for an extra period. The length of the backoff period is determined by the following equation: </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strike="noStrike" cap="none">
                <a:solidFill>
                  <a:schemeClr val="dk1"/>
                </a:solidFill>
                <a:latin typeface="Tahoma"/>
                <a:ea typeface="Tahoma"/>
                <a:cs typeface="Tahoma"/>
                <a:sym typeface="Tahoma"/>
              </a:rPr>
              <a:t>B a c k o f f T i m e = r a n d o m ( ) × a S l o t T i m e</a:t>
            </a:r>
            <a:endParaRPr/>
          </a:p>
          <a:p>
            <a:pPr marL="342900" marR="0" lvl="0" indent="-220980" algn="l" rtl="0">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557</Words>
  <Application>Microsoft Office PowerPoint</Application>
  <PresentationFormat>On-screen Show (4:3)</PresentationFormat>
  <Paragraphs>101</Paragraphs>
  <Slides>13</Slides>
  <Notes>13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13</vt:i4>
      </vt:variant>
    </vt:vector>
  </HeadingPairs>
  <TitlesOfParts>
    <vt:vector size="20" baseType="lpstr">
      <vt:lpstr>Noto Sans Symbols</vt:lpstr>
      <vt:lpstr>Verdana</vt:lpstr>
      <vt:lpstr>Tahoma</vt:lpstr>
      <vt:lpstr>Times New Roman</vt:lpstr>
      <vt:lpstr>Arial</vt:lpstr>
      <vt:lpstr>1_Blends</vt:lpstr>
      <vt:lpstr>Blends</vt:lpstr>
      <vt:lpstr>MAC Layer Protocols for Wireless Networks</vt:lpstr>
      <vt:lpstr>Interference / Collisions</vt:lpstr>
      <vt:lpstr>CSMA Protocol</vt:lpstr>
      <vt:lpstr>Hidden Terminal Problem</vt:lpstr>
      <vt:lpstr>Collision Avoidance w/ RTS/CTS</vt:lpstr>
      <vt:lpstr>Overview of MAC Protocols</vt:lpstr>
      <vt:lpstr>802.11 DCF (Distributed Coordinate Function)</vt:lpstr>
      <vt:lpstr>IEEE 802.11 DCF</vt:lpstr>
      <vt:lpstr>IEEE 802.11 DCF</vt:lpstr>
      <vt:lpstr>Random Backoff</vt:lpstr>
      <vt:lpstr>Example: A Successful Transmission</vt:lpstr>
      <vt:lpstr>Example: A Collision</vt:lpstr>
      <vt:lpstr>High Contention Causes Collisions in CSMA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 Layer Protocols for Wireless Networks</dc:title>
  <dc:creator>Jiang</dc:creator>
  <cp:lastModifiedBy>Bharani Tarun HYD DIWIU42</cp:lastModifiedBy>
  <cp:revision>1</cp:revision>
  <dcterms:created xsi:type="dcterms:W3CDTF">2006-09-27T16:39:56Z</dcterms:created>
  <dcterms:modified xsi:type="dcterms:W3CDTF">2022-05-26T12:02:52Z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tbharani@nvidia.com</vt:lpwstr>
  </property>
  <property fmtid="{D5CDD505-2E9C-101B-9397-08002B2CF9AE}" pid="5" name="MSIP_Label_6b558183-044c-4105-8d9c-cea02a2a3d86_SetDate">
    <vt:lpwstr>2018-11-26T11:51:38.7384480Z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MSIP_Label_3efc79ad-a74a-4063-a52c-0a72163f570d_Enabled">
    <vt:lpwstr>true</vt:lpwstr>
  </property>
  <property fmtid="{D5CDD505-2E9C-101B-9397-08002B2CF9AE}" pid="10" name="MSIP_Label_3efc79ad-a74a-4063-a52c-0a72163f570d_SetDate">
    <vt:lpwstr>2022-05-26T12:02:46Z</vt:lpwstr>
  </property>
  <property fmtid="{D5CDD505-2E9C-101B-9397-08002B2CF9AE}" pid="11" name="MSIP_Label_3efc79ad-a74a-4063-a52c-0a72163f570d_Method">
    <vt:lpwstr>Privileged</vt:lpwstr>
  </property>
  <property fmtid="{D5CDD505-2E9C-101B-9397-08002B2CF9AE}" pid="12" name="MSIP_Label_3efc79ad-a74a-4063-a52c-0a72163f570d_Name">
    <vt:lpwstr>ZF confidential sub4</vt:lpwstr>
  </property>
  <property fmtid="{D5CDD505-2E9C-101B-9397-08002B2CF9AE}" pid="13" name="MSIP_Label_3efc79ad-a74a-4063-a52c-0a72163f570d_SiteId">
    <vt:lpwstr>eb70b763-b6d7-4486-8555-8831709a784e</vt:lpwstr>
  </property>
  <property fmtid="{D5CDD505-2E9C-101B-9397-08002B2CF9AE}" pid="14" name="MSIP_Label_3efc79ad-a74a-4063-a52c-0a72163f570d_ActionId">
    <vt:lpwstr>c8b67263-054d-4f2d-bbc1-fc505c317f15</vt:lpwstr>
  </property>
  <property fmtid="{D5CDD505-2E9C-101B-9397-08002B2CF9AE}" pid="15" name="MSIP_Label_3efc79ad-a74a-4063-a52c-0a72163f570d_ContentBits">
    <vt:lpwstr>0</vt:lpwstr>
  </property>
</Properties>
</file>