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76320" y="6248520"/>
            <a:ext cx="2895120" cy="45684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7042320" y="624348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1E22C43-2018-4286-A8E2-BEE645682C36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CF80120-A3A9-4E9D-B146-31869F84CF35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228600" y="2743200"/>
            <a:ext cx="861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1295280" y="272880"/>
            <a:ext cx="219204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366ff"/>
                </a:solidFill>
                <a:latin typeface="Libre Baskerville"/>
                <a:ea typeface="Libre Baskerville"/>
              </a:rPr>
              <a:t>Chapter   12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228600" y="3352680"/>
            <a:ext cx="8534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Upon completion you will be able to: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2405160" y="914400"/>
            <a:ext cx="44017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IN" sz="4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Transmission</a:t>
            </a:r>
            <a:br/>
            <a:r>
              <a:rPr b="1" i="1" lang="en-IN" sz="4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Control Protocol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8039160" y="6400800"/>
            <a:ext cx="183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oogle Shape;76;p1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990360" cy="867960"/>
          </a:xfrm>
          <a:prstGeom prst="rect">
            <a:avLst/>
          </a:prstGeom>
          <a:ln>
            <a:noFill/>
          </a:ln>
        </p:spPr>
      </p:pic>
      <p:sp>
        <p:nvSpPr>
          <p:cNvPr id="48" name="CustomShape 8"/>
          <p:cNvSpPr/>
          <p:nvPr/>
        </p:nvSpPr>
        <p:spPr>
          <a:xfrm>
            <a:off x="228600" y="3809880"/>
            <a:ext cx="8534160" cy="26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indent="-1519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 able to name and understand the services offered by TCP</a:t>
            </a:r>
            <a:endParaRPr b="0" lang="en-IN" sz="2400" spc="-1" strike="noStrike">
              <a:latin typeface="Arial"/>
            </a:endParaRPr>
          </a:p>
          <a:p>
            <a:pPr indent="-1519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Understand TCP’s flow and error control and congestion control</a:t>
            </a:r>
            <a:endParaRPr b="0" lang="en-IN" sz="2400" spc="-1" strike="noStrike">
              <a:latin typeface="Arial"/>
            </a:endParaRPr>
          </a:p>
          <a:p>
            <a:pPr indent="-1519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 familiar with the fields in a TCP segment</a:t>
            </a:r>
            <a:endParaRPr b="0" lang="en-IN" sz="2400" spc="-1" strike="noStrike">
              <a:latin typeface="Arial"/>
            </a:endParaRPr>
          </a:p>
          <a:p>
            <a:pPr indent="-1519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Understand the phases in a connection-oriented connection</a:t>
            </a:r>
            <a:endParaRPr b="0" lang="en-IN" sz="2400" spc="-1" strike="noStrike">
              <a:latin typeface="Arial"/>
            </a:endParaRPr>
          </a:p>
          <a:p>
            <a:pPr indent="-1519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Understand the TCP transition state diagram</a:t>
            </a:r>
            <a:endParaRPr b="0" lang="en-IN" sz="2400" spc="-1" strike="noStrike">
              <a:latin typeface="Arial"/>
            </a:endParaRPr>
          </a:p>
          <a:p>
            <a:pPr indent="-1519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 able to name and understand the timers used in TCP</a:t>
            </a:r>
            <a:endParaRPr b="0" lang="en-IN" sz="2400" spc="-1" strike="noStrike">
              <a:latin typeface="Arial"/>
            </a:endParaRPr>
          </a:p>
          <a:p>
            <a:pPr indent="-1519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 familiar with the TCP options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228600" y="2741760"/>
            <a:ext cx="7695720" cy="10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Objectives </a:t>
            </a:r>
            <a:br/>
            <a:endParaRPr b="0" lang="en-IN" sz="36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0FA2601-1F93-43EB-9465-4DA88B9D7413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38080" y="2195640"/>
            <a:ext cx="7924320" cy="2286360"/>
          </a:xfrm>
          <a:prstGeom prst="rect">
            <a:avLst/>
          </a:prstGeom>
          <a:solidFill>
            <a:schemeClr val="lt1"/>
          </a:solidFill>
          <a:ln w="5724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bytes of data being transferred in each connection are numbered by TCP. The numbering starts with a randomly generated number.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38080" y="990720"/>
            <a:ext cx="27428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miter/>
          </a:ln>
          <a:effectLst>
            <a:outerShdw blurRad="63500" dir="2700000" dist="10776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28" name="Google Shape;193;p10" descr=""/>
          <p:cNvPicPr/>
          <p:nvPr/>
        </p:nvPicPr>
        <p:blipFill>
          <a:blip r:embed="rId1"/>
          <a:stretch/>
        </p:blipFill>
        <p:spPr>
          <a:xfrm>
            <a:off x="914400" y="990720"/>
            <a:ext cx="782280" cy="91404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2133720" y="1143000"/>
            <a:ext cx="1199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Note: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100EF6B-21AB-418E-A21A-CBDFC2D519B2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92040" y="1295280"/>
            <a:ext cx="81529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Suppose a TCP connection is transferring a file of 5000 bytes. The first byte is numbered 10001. What are the sequence numbers for each segment if data is sent in five segments, each carrying 1000 bytes?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43000" y="380880"/>
            <a:ext cx="22093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3333cc"/>
                </a:solidFill>
                <a:latin typeface="comic"/>
                <a:ea typeface="comic"/>
              </a:rPr>
              <a:t>Example</a:t>
            </a:r>
            <a:r>
              <a:rPr b="1" i="1" lang="en-IN" sz="2800" spc="-1" strike="noStrike">
                <a:solidFill>
                  <a:srgbClr val="3333cc"/>
                </a:solidFill>
                <a:latin typeface="comic"/>
                <a:ea typeface="comic"/>
              </a:rPr>
              <a:t> 2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457200" y="152280"/>
            <a:ext cx="609120" cy="10663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380880" y="2971800"/>
            <a:ext cx="815292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Solution</a:t>
            </a:r>
            <a:br/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following shows the sequence number for each segment: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457200" y="3962520"/>
            <a:ext cx="8152920" cy="21247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Segment 1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0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➡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Sequence Number: 10,001 (range: 10,001 to 11,000)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1" i="1" lang="en-IN" sz="20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Segment 2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0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➡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Sequence Number: 11,001 (range: 11,001 to 12,000)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1" i="1" lang="en-IN" sz="20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Segment 3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0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➡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Sequence Number: 12,001 (range: 12,001 to 13,000)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1" i="1" lang="en-IN" sz="20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Segment 4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0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➡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Sequence Number: 13,001 (range: 13,001 to 14,000)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1" i="1" lang="en-IN" sz="20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Segment 5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i="1" lang="en-IN" sz="20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➡</a:t>
            </a: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Sequence Number: 14,001 (range: 14,001 to 15,000)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AD6F99F2-BD01-4904-8E21-B19D58BDF13A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38080" y="2195640"/>
            <a:ext cx="7543440" cy="2286360"/>
          </a:xfrm>
          <a:prstGeom prst="rect">
            <a:avLst/>
          </a:prstGeom>
          <a:solidFill>
            <a:schemeClr val="lt1"/>
          </a:solidFill>
          <a:ln w="5724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value in the sequence number field of a segment defines the number of the first data byte contained</a:t>
            </a:r>
            <a:br/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that segment.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38080" y="990720"/>
            <a:ext cx="27428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miter/>
          </a:ln>
          <a:effectLst>
            <a:outerShdw blurRad="63500" dir="2700000" dist="10776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41" name="Google Shape;214;p12" descr=""/>
          <p:cNvPicPr/>
          <p:nvPr/>
        </p:nvPicPr>
        <p:blipFill>
          <a:blip r:embed="rId1"/>
          <a:stretch/>
        </p:blipFill>
        <p:spPr>
          <a:xfrm>
            <a:off x="914400" y="990720"/>
            <a:ext cx="782280" cy="914040"/>
          </a:xfrm>
          <a:prstGeom prst="rect">
            <a:avLst/>
          </a:prstGeom>
          <a:ln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2133720" y="1143000"/>
            <a:ext cx="1199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Note: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1D328C9-210D-460F-A566-3C291C942B75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38080" y="2195640"/>
            <a:ext cx="7543440" cy="3114360"/>
          </a:xfrm>
          <a:prstGeom prst="rect">
            <a:avLst/>
          </a:prstGeom>
          <a:solidFill>
            <a:schemeClr val="lt1"/>
          </a:solidFill>
          <a:ln w="5724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value of the acknowledgment field in a segment defines the number of the next byte a party expects to receive.</a:t>
            </a: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acknowledgment number is cumulative.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38080" y="990720"/>
            <a:ext cx="27428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miter/>
          </a:ln>
          <a:effectLst>
            <a:outerShdw blurRad="63500" dir="2700000" dist="10776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47" name="Google Shape;224;p13" descr=""/>
          <p:cNvPicPr/>
          <p:nvPr/>
        </p:nvPicPr>
        <p:blipFill>
          <a:blip r:embed="rId1"/>
          <a:stretch/>
        </p:blipFill>
        <p:spPr>
          <a:xfrm>
            <a:off x="914400" y="990720"/>
            <a:ext cx="782280" cy="91404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2133720" y="1143000"/>
            <a:ext cx="1199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Note: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7620F43-4521-486B-988C-3659454FC119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grpSp>
        <p:nvGrpSpPr>
          <p:cNvPr id="151" name="Group 3"/>
          <p:cNvGrpSpPr/>
          <p:nvPr/>
        </p:nvGrpSpPr>
        <p:grpSpPr>
          <a:xfrm>
            <a:off x="0" y="0"/>
            <a:ext cx="8686440" cy="6400440"/>
            <a:chOff x="0" y="0"/>
            <a:chExt cx="8686440" cy="6400440"/>
          </a:xfrm>
        </p:grpSpPr>
        <p:sp>
          <p:nvSpPr>
            <p:cNvPr id="152" name="CustomShape 4"/>
            <p:cNvSpPr/>
            <p:nvPr/>
          </p:nvSpPr>
          <p:spPr>
            <a:xfrm>
              <a:off x="380880" y="399960"/>
              <a:ext cx="8305560" cy="6000480"/>
            </a:xfrm>
            <a:prstGeom prst="roundRect">
              <a:avLst>
                <a:gd name="adj" fmla="val 2965"/>
              </a:avLst>
            </a:prstGeom>
            <a:noFill/>
            <a:ln w="50760">
              <a:solidFill>
                <a:schemeClr val="lt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5"/>
            <p:cNvSpPr/>
            <p:nvPr/>
          </p:nvSpPr>
          <p:spPr>
            <a:xfrm>
              <a:off x="0" y="0"/>
              <a:ext cx="8534160" cy="1279800"/>
            </a:xfrm>
            <a:custGeom>
              <a:avLst/>
              <a:gdLst/>
              <a:ahLst/>
              <a:rect l="l" t="t" r="r" b="b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6"/>
            <p:cNvSpPr/>
            <p:nvPr/>
          </p:nvSpPr>
          <p:spPr>
            <a:xfrm>
              <a:off x="0" y="1120320"/>
              <a:ext cx="8076960" cy="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CustomShape 7"/>
          <p:cNvSpPr/>
          <p:nvPr/>
        </p:nvSpPr>
        <p:spPr>
          <a:xfrm>
            <a:off x="228600" y="353880"/>
            <a:ext cx="60256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Arial"/>
              </a:rPr>
              <a:t>12.4   A TCP CONNECTION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533520" y="1371600"/>
            <a:ext cx="7848360" cy="16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TCP is connection-oriented. A connection-oriented transport protocol establishes a virtual path between the source and destination. All of the segments belonging to a message are then sent over this virtual path. A connection-oriented transmission requires three phases: connection establishment, data transfer, and connection termination.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685800" y="3870360"/>
            <a:ext cx="7848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The topics discussed in this section include: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685800" y="4403880"/>
            <a:ext cx="73148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Connection Establishment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 Transfer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Connection Termination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Connection Reset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240E40D-9739-4DF3-B02C-7D40D98B8AD0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90720" y="90360"/>
            <a:ext cx="76957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Figure 12.9</a:t>
            </a:r>
            <a:r>
              <a:rPr b="1" lang="en-IN" sz="1800" spc="-1" strike="noStrike">
                <a:solidFill>
                  <a:srgbClr val="ffcf01"/>
                </a:solidFill>
                <a:latin typeface="Times New Roman"/>
                <a:ea typeface="Times New Roman"/>
              </a:rPr>
              <a:t>   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Connection establishment using three-way handshaking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7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 rotWithShape="0">
            <a:gsLst>
              <a:gs pos="0">
                <a:schemeClr val="lt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9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0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 rotWithShape="0">
            <a:gsLst>
              <a:gs pos="0">
                <a:schemeClr val="l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Google Shape;254;p15" descr=""/>
          <p:cNvPicPr/>
          <p:nvPr/>
        </p:nvPicPr>
        <p:blipFill>
          <a:blip r:embed="rId1"/>
          <a:stretch/>
        </p:blipFill>
        <p:spPr>
          <a:xfrm>
            <a:off x="828720" y="1450800"/>
            <a:ext cx="7705440" cy="46447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E2ABF03-6E7C-45A4-B208-C63AA16340D5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838080" y="2943360"/>
            <a:ext cx="7543440" cy="1189080"/>
          </a:xfrm>
          <a:prstGeom prst="rect">
            <a:avLst/>
          </a:prstGeom>
          <a:solidFill>
            <a:schemeClr val="lt1"/>
          </a:solidFill>
          <a:ln w="5724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SYN segment cannot carry data, but it consumes one sequence number.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838080" y="1738440"/>
            <a:ext cx="27428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miter/>
          </a:ln>
          <a:effectLst>
            <a:outerShdw blurRad="63500" dir="2700000" dist="10776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74" name="Google Shape;263;p16" descr=""/>
          <p:cNvPicPr/>
          <p:nvPr/>
        </p:nvPicPr>
        <p:blipFill>
          <a:blip r:embed="rId1"/>
          <a:stretch/>
        </p:blipFill>
        <p:spPr>
          <a:xfrm>
            <a:off x="914400" y="1738440"/>
            <a:ext cx="782280" cy="91404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2133720" y="1890720"/>
            <a:ext cx="1199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Note: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D9A5FBE-A354-49ED-AE28-A1B72990E363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38080" y="2622600"/>
            <a:ext cx="7543440" cy="1737720"/>
          </a:xfrm>
          <a:prstGeom prst="rect">
            <a:avLst/>
          </a:prstGeom>
          <a:solidFill>
            <a:schemeClr val="lt1"/>
          </a:solidFill>
          <a:ln w="5724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SYN + ACK segment cannot carry data, but does consume one</a:t>
            </a:r>
            <a:br/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sequence number.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38080" y="1417680"/>
            <a:ext cx="27428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miter/>
          </a:ln>
          <a:effectLst>
            <a:outerShdw blurRad="63500" dir="2700000" dist="10776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80" name="Google Shape;273;p17" descr=""/>
          <p:cNvPicPr/>
          <p:nvPr/>
        </p:nvPicPr>
        <p:blipFill>
          <a:blip r:embed="rId1"/>
          <a:stretch/>
        </p:blipFill>
        <p:spPr>
          <a:xfrm>
            <a:off x="914400" y="1417680"/>
            <a:ext cx="782280" cy="91404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2133720" y="1569960"/>
            <a:ext cx="1199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Note: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D88C72E-8A78-4561-9242-A807C2814EDB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38080" y="2638440"/>
            <a:ext cx="7543440" cy="1189080"/>
          </a:xfrm>
          <a:prstGeom prst="rect">
            <a:avLst/>
          </a:prstGeom>
          <a:solidFill>
            <a:schemeClr val="lt1"/>
          </a:solidFill>
          <a:ln w="5724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 ACK segment, if carrying no data, consumes no sequence number.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38080" y="1433520"/>
            <a:ext cx="27428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miter/>
          </a:ln>
          <a:effectLst>
            <a:outerShdw blurRad="63500" dir="2700000" dist="10776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86" name="Google Shape;283;p18" descr=""/>
          <p:cNvPicPr/>
          <p:nvPr/>
        </p:nvPicPr>
        <p:blipFill>
          <a:blip r:embed="rId1"/>
          <a:stretch/>
        </p:blipFill>
        <p:spPr>
          <a:xfrm>
            <a:off x="914400" y="1433520"/>
            <a:ext cx="782280" cy="914040"/>
          </a:xfrm>
          <a:prstGeom prst="rect">
            <a:avLst/>
          </a:prstGeom>
          <a:ln>
            <a:noFill/>
          </a:ln>
        </p:spPr>
      </p:pic>
      <p:sp>
        <p:nvSpPr>
          <p:cNvPr id="187" name="CustomShape 5"/>
          <p:cNvSpPr/>
          <p:nvPr/>
        </p:nvSpPr>
        <p:spPr>
          <a:xfrm>
            <a:off x="2133720" y="1585800"/>
            <a:ext cx="1199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Note: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72CD73C-D14E-4B8C-9600-8A74C084B7FD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90720" y="90360"/>
            <a:ext cx="5714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Figure 12.10</a:t>
            </a:r>
            <a:r>
              <a:rPr b="1" lang="en-IN" sz="1800" spc="-1" strike="noStrike">
                <a:solidFill>
                  <a:srgbClr val="ffcf01"/>
                </a:solidFill>
                <a:latin typeface="Times New Roman"/>
                <a:ea typeface="Times New Roman"/>
              </a:rPr>
              <a:t>   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 transfer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8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 rotWithShape="0">
            <a:gsLst>
              <a:gs pos="0">
                <a:schemeClr val="lt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0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 rotWithShape="0">
            <a:gsLst>
              <a:gs pos="0">
                <a:schemeClr val="l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Google Shape;299;p19" descr=""/>
          <p:cNvPicPr/>
          <p:nvPr/>
        </p:nvPicPr>
        <p:blipFill>
          <a:blip r:embed="rId1"/>
          <a:stretch/>
        </p:blipFill>
        <p:spPr>
          <a:xfrm>
            <a:off x="2108160" y="941400"/>
            <a:ext cx="5054400" cy="5230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920382D-DFEF-4C3B-AE3D-88B81AC72D33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990720" y="90360"/>
            <a:ext cx="5714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Figure 12.1</a:t>
            </a:r>
            <a:r>
              <a:rPr b="1" lang="en-IN" sz="1800" spc="-1" strike="noStrike">
                <a:solidFill>
                  <a:srgbClr val="ffcf01"/>
                </a:solidFill>
                <a:latin typeface="Times New Roman"/>
                <a:ea typeface="Times New Roman"/>
              </a:rPr>
              <a:t>   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TCP/IP protocol suite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7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8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 rotWithShape="0">
            <a:gsLst>
              <a:gs pos="0">
                <a:schemeClr val="lt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9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0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 rotWithShape="0">
            <a:gsLst>
              <a:gs pos="0">
                <a:schemeClr val="l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Google Shape;93;p2" descr=""/>
          <p:cNvPicPr/>
          <p:nvPr/>
        </p:nvPicPr>
        <p:blipFill>
          <a:blip r:embed="rId1"/>
          <a:stretch/>
        </p:blipFill>
        <p:spPr>
          <a:xfrm>
            <a:off x="941400" y="835200"/>
            <a:ext cx="7211520" cy="533664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7461386D-125E-4BE9-B8F9-7E620B8C733B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38080" y="2546280"/>
            <a:ext cx="7543440" cy="1737720"/>
          </a:xfrm>
          <a:prstGeom prst="rect">
            <a:avLst/>
          </a:prstGeom>
          <a:solidFill>
            <a:schemeClr val="lt1"/>
          </a:solidFill>
          <a:ln w="5724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FIN segment consumes one sequence number if it does not carry data.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838080" y="1341360"/>
            <a:ext cx="27428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miter/>
          </a:ln>
          <a:effectLst>
            <a:outerShdw blurRad="63500" dir="2700000" dist="10776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03" name="Google Shape;308;p20" descr=""/>
          <p:cNvPicPr/>
          <p:nvPr/>
        </p:nvPicPr>
        <p:blipFill>
          <a:blip r:embed="rId1"/>
          <a:stretch/>
        </p:blipFill>
        <p:spPr>
          <a:xfrm>
            <a:off x="914400" y="1341360"/>
            <a:ext cx="782280" cy="914040"/>
          </a:xfrm>
          <a:prstGeom prst="rect">
            <a:avLst/>
          </a:prstGeom>
          <a:ln>
            <a:noFill/>
          </a:ln>
        </p:spPr>
      </p:pic>
      <p:sp>
        <p:nvSpPr>
          <p:cNvPr id="204" name="CustomShape 5"/>
          <p:cNvSpPr/>
          <p:nvPr/>
        </p:nvSpPr>
        <p:spPr>
          <a:xfrm>
            <a:off x="2133720" y="1494000"/>
            <a:ext cx="1199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Note: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AA79677E-E277-48DF-B462-9F68965FA22D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990720" y="90360"/>
            <a:ext cx="70862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Figure 12.11</a:t>
            </a:r>
            <a:r>
              <a:rPr b="1" lang="en-IN" sz="1800" spc="-1" strike="noStrike">
                <a:solidFill>
                  <a:srgbClr val="ffcf01"/>
                </a:solidFill>
                <a:latin typeface="Times New Roman"/>
                <a:ea typeface="Times New Roman"/>
              </a:rPr>
              <a:t>   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Connection termination using three-way handshaking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6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 rotWithShape="0">
            <a:gsLst>
              <a:gs pos="0">
                <a:schemeClr val="lt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 rotWithShape="0">
            <a:gsLst>
              <a:gs pos="0">
                <a:schemeClr val="l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Google Shape;324;p21" descr=""/>
          <p:cNvPicPr/>
          <p:nvPr/>
        </p:nvPicPr>
        <p:blipFill>
          <a:blip r:embed="rId1"/>
          <a:stretch/>
        </p:blipFill>
        <p:spPr>
          <a:xfrm>
            <a:off x="536400" y="1371600"/>
            <a:ext cx="7768800" cy="46479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B114FC6-44BB-4428-A9BA-B54EF919CE77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838080" y="2622600"/>
            <a:ext cx="7543440" cy="1737720"/>
          </a:xfrm>
          <a:prstGeom prst="rect">
            <a:avLst/>
          </a:prstGeom>
          <a:solidFill>
            <a:schemeClr val="lt1"/>
          </a:solidFill>
          <a:ln w="5724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FIN + ACK segment consumes one sequence number if it does not carry data.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838080" y="1417680"/>
            <a:ext cx="27428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miter/>
          </a:ln>
          <a:effectLst>
            <a:outerShdw blurRad="63500" dir="2700000" dist="10776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20" name="Google Shape;333;p22" descr=""/>
          <p:cNvPicPr/>
          <p:nvPr/>
        </p:nvPicPr>
        <p:blipFill>
          <a:blip r:embed="rId1"/>
          <a:stretch/>
        </p:blipFill>
        <p:spPr>
          <a:xfrm>
            <a:off x="914400" y="1417680"/>
            <a:ext cx="782280" cy="91404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2133720" y="1569960"/>
            <a:ext cx="1199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Note:</a:t>
            </a:r>
            <a:endParaRPr b="0" lang="en-IN" sz="36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C53D2BA-4ACB-4F7C-BE43-4E0AA74B0920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grpSp>
        <p:nvGrpSpPr>
          <p:cNvPr id="63" name="Group 3"/>
          <p:cNvGrpSpPr/>
          <p:nvPr/>
        </p:nvGrpSpPr>
        <p:grpSpPr>
          <a:xfrm>
            <a:off x="0" y="0"/>
            <a:ext cx="8686440" cy="6400440"/>
            <a:chOff x="0" y="0"/>
            <a:chExt cx="8686440" cy="6400440"/>
          </a:xfrm>
        </p:grpSpPr>
        <p:sp>
          <p:nvSpPr>
            <p:cNvPr id="64" name="CustomShape 4"/>
            <p:cNvSpPr/>
            <p:nvPr/>
          </p:nvSpPr>
          <p:spPr>
            <a:xfrm>
              <a:off x="380880" y="399960"/>
              <a:ext cx="8305560" cy="6000480"/>
            </a:xfrm>
            <a:prstGeom prst="roundRect">
              <a:avLst>
                <a:gd name="adj" fmla="val 2965"/>
              </a:avLst>
            </a:prstGeom>
            <a:noFill/>
            <a:ln w="50760">
              <a:solidFill>
                <a:schemeClr val="lt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5"/>
            <p:cNvSpPr/>
            <p:nvPr/>
          </p:nvSpPr>
          <p:spPr>
            <a:xfrm>
              <a:off x="0" y="0"/>
              <a:ext cx="8534160" cy="1279800"/>
            </a:xfrm>
            <a:custGeom>
              <a:avLst/>
              <a:gdLst/>
              <a:ahLst/>
              <a:rect l="l" t="t" r="r" b="b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"/>
            <p:cNvSpPr/>
            <p:nvPr/>
          </p:nvSpPr>
          <p:spPr>
            <a:xfrm>
              <a:off x="0" y="1120320"/>
              <a:ext cx="8076960" cy="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" name="CustomShape 7"/>
          <p:cNvSpPr/>
          <p:nvPr/>
        </p:nvSpPr>
        <p:spPr>
          <a:xfrm>
            <a:off x="228600" y="353880"/>
            <a:ext cx="48067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Arial"/>
              </a:rPr>
              <a:t>12.1   TCP SERVICES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533520" y="1371600"/>
            <a:ext cx="784836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 explain the services offered by TCP to the processes at the application layer.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685800" y="2895480"/>
            <a:ext cx="7848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The topics discussed in this section include: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685800" y="3413160"/>
            <a:ext cx="7314840" cy="16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Process-to-Process Communication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Stream Delivery Service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Full-Duplex Communication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Connection-Oriented Service-&gt;conection between server and client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Reliable Service -&gt;every packet is ack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9E06B96-4EAA-45DA-AB6B-B0FB6B7A63D8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1523880" y="609480"/>
            <a:ext cx="55494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ff0066"/>
                </a:solidFill>
                <a:latin typeface="Times New Roman"/>
                <a:ea typeface="Times New Roman"/>
              </a:rPr>
              <a:t>Table 12.1 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Well-known ports used by TCP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4" name="Google Shape;115;p4" descr=""/>
          <p:cNvPicPr/>
          <p:nvPr/>
        </p:nvPicPr>
        <p:blipFill>
          <a:blip r:embed="rId1"/>
          <a:stretch/>
        </p:blipFill>
        <p:spPr>
          <a:xfrm>
            <a:off x="1371600" y="990720"/>
            <a:ext cx="5868720" cy="52066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B43F8FF-13D1-4268-93D4-05BCCE27055F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92040" y="1447920"/>
            <a:ext cx="815292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 we said in Chapter 11, in UNIX, the well-known ports are stored in a file called /etc/services. Each line in this file gives the name of the server and the well-known port number. We can use the </a:t>
            </a:r>
            <a:r>
              <a:rPr b="1" i="1" lang="en-IN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grep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utility to extract the line corresponding to the desired application. The following shows the ports for FTP.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1143000" y="380880"/>
            <a:ext cx="22093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3333cc"/>
                </a:solidFill>
                <a:latin typeface="comic"/>
                <a:ea typeface="comic"/>
              </a:rPr>
              <a:t>Example</a:t>
            </a:r>
            <a:r>
              <a:rPr b="1" i="1" lang="en-IN" sz="2800" spc="-1" strike="noStrike">
                <a:solidFill>
                  <a:srgbClr val="3333cc"/>
                </a:solidFill>
                <a:latin typeface="comic"/>
                <a:ea typeface="comic"/>
              </a:rPr>
              <a:t> 1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457200" y="152280"/>
            <a:ext cx="609120" cy="1066320"/>
          </a:xfrm>
          <a:prstGeom prst="rect">
            <a:avLst/>
          </a:prstGeom>
          <a:solidFill>
            <a:schemeClr val="hlink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6"/>
          <p:cNvSpPr/>
          <p:nvPr/>
        </p:nvSpPr>
        <p:spPr>
          <a:xfrm>
            <a:off x="380880" y="3962520"/>
            <a:ext cx="8152920" cy="13413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i="1" lang="en-IN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$ grep  ftp   /etc/services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ftp-data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20/tcp</a:t>
            </a:r>
            <a:br/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ftp-control 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21/tcp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3D844F8-1BAA-4458-AA1F-76AD53BBC260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990720" y="90360"/>
            <a:ext cx="5714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Figure 12.2</a:t>
            </a:r>
            <a:r>
              <a:rPr b="1" lang="en-IN" sz="1800" spc="-1" strike="noStrike">
                <a:solidFill>
                  <a:srgbClr val="ffcf01"/>
                </a:solidFill>
                <a:latin typeface="Times New Roman"/>
                <a:ea typeface="Times New Roman"/>
              </a:rPr>
              <a:t>   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Stream delivery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7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 rotWithShape="0">
            <a:gsLst>
              <a:gs pos="0">
                <a:schemeClr val="lt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0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 rotWithShape="0">
            <a:gsLst>
              <a:gs pos="0">
                <a:schemeClr val="l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140;p6" descr=""/>
          <p:cNvPicPr/>
          <p:nvPr/>
        </p:nvPicPr>
        <p:blipFill>
          <a:blip r:embed="rId1"/>
          <a:stretch/>
        </p:blipFill>
        <p:spPr>
          <a:xfrm>
            <a:off x="409680" y="1749600"/>
            <a:ext cx="8324640" cy="33573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1690325-1646-400E-96FB-CFD9D386701F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90720" y="90360"/>
            <a:ext cx="5714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Figure 12.3</a:t>
            </a:r>
            <a:r>
              <a:rPr b="1" lang="en-IN" sz="1800" spc="-1" strike="noStrike">
                <a:solidFill>
                  <a:srgbClr val="ffcf01"/>
                </a:solidFill>
                <a:latin typeface="Times New Roman"/>
                <a:ea typeface="Times New Roman"/>
              </a:rPr>
              <a:t>   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Sending and receiving buffers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8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 rotWithShape="0">
            <a:gsLst>
              <a:gs pos="0">
                <a:schemeClr val="lt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 rotWithShape="0">
            <a:gsLst>
              <a:gs pos="0">
                <a:schemeClr val="l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Google Shape;155;p7" descr=""/>
          <p:cNvPicPr/>
          <p:nvPr/>
        </p:nvPicPr>
        <p:blipFill>
          <a:blip r:embed="rId1"/>
          <a:stretch/>
        </p:blipFill>
        <p:spPr>
          <a:xfrm>
            <a:off x="347760" y="1219320"/>
            <a:ext cx="8491320" cy="45702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A29EA4A4-7733-485F-8074-5E5A561A5D43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90720" y="90360"/>
            <a:ext cx="5714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Times New Roman"/>
                <a:ea typeface="Times New Roman"/>
              </a:rPr>
              <a:t>Figure 12.4</a:t>
            </a:r>
            <a:r>
              <a:rPr b="1" lang="en-IN" sz="1800" spc="-1" strike="noStrike">
                <a:solidFill>
                  <a:srgbClr val="ffcf01"/>
                </a:solidFill>
                <a:latin typeface="Times New Roman"/>
                <a:ea typeface="Times New Roman"/>
              </a:rPr>
              <a:t>    </a:t>
            </a:r>
            <a:r>
              <a:rPr b="1" i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TCP segments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66840" y="108000"/>
            <a:ext cx="43776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749160" y="108000"/>
            <a:ext cx="328320" cy="47448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490680" y="530280"/>
            <a:ext cx="42192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860400" y="530280"/>
            <a:ext cx="367920" cy="47448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>
            <a:off x="76320" y="457200"/>
            <a:ext cx="560160" cy="421920"/>
          </a:xfrm>
          <a:prstGeom prst="rect">
            <a:avLst/>
          </a:prstGeom>
          <a:gradFill rotWithShape="0">
            <a:gsLst>
              <a:gs pos="0">
                <a:schemeClr val="lt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9"/>
          <p:cNvSpPr/>
          <p:nvPr/>
        </p:nvSpPr>
        <p:spPr>
          <a:xfrm>
            <a:off x="711360" y="0"/>
            <a:ext cx="31320" cy="10522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0"/>
          <p:cNvSpPr/>
          <p:nvPr/>
        </p:nvSpPr>
        <p:spPr>
          <a:xfrm>
            <a:off x="442800" y="533520"/>
            <a:ext cx="8226000" cy="31320"/>
          </a:xfrm>
          <a:prstGeom prst="rect">
            <a:avLst/>
          </a:prstGeom>
          <a:gradFill rotWithShape="0">
            <a:gsLst>
              <a:gs pos="0">
                <a:schemeClr val="lt2"/>
              </a:gs>
              <a:gs pos="100000">
                <a:schemeClr val="lt1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Google Shape;170;p8" descr=""/>
          <p:cNvPicPr/>
          <p:nvPr/>
        </p:nvPicPr>
        <p:blipFill>
          <a:blip r:embed="rId1"/>
          <a:stretch/>
        </p:blipFill>
        <p:spPr>
          <a:xfrm>
            <a:off x="179280" y="1298520"/>
            <a:ext cx="8811720" cy="45684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6320" y="6248520"/>
            <a:ext cx="2895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latin typeface="Tahoma"/>
                <a:ea typeface="Tahoma"/>
              </a:rPr>
              <a:t>TCP/IP Protocol Suite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1922636-FB6B-417D-9E35-777064D6FAC2}" type="slidenum">
              <a:rPr b="0" lang="en-IN" sz="14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grpSp>
        <p:nvGrpSpPr>
          <p:cNvPr id="116" name="Group 3"/>
          <p:cNvGrpSpPr/>
          <p:nvPr/>
        </p:nvGrpSpPr>
        <p:grpSpPr>
          <a:xfrm>
            <a:off x="0" y="0"/>
            <a:ext cx="8686440" cy="6400440"/>
            <a:chOff x="0" y="0"/>
            <a:chExt cx="8686440" cy="6400440"/>
          </a:xfrm>
        </p:grpSpPr>
        <p:sp>
          <p:nvSpPr>
            <p:cNvPr id="117" name="CustomShape 4"/>
            <p:cNvSpPr/>
            <p:nvPr/>
          </p:nvSpPr>
          <p:spPr>
            <a:xfrm>
              <a:off x="380880" y="399960"/>
              <a:ext cx="8305560" cy="6000480"/>
            </a:xfrm>
            <a:prstGeom prst="roundRect">
              <a:avLst>
                <a:gd name="adj" fmla="val 2965"/>
              </a:avLst>
            </a:prstGeom>
            <a:noFill/>
            <a:ln w="50760">
              <a:solidFill>
                <a:schemeClr val="lt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5"/>
            <p:cNvSpPr/>
            <p:nvPr/>
          </p:nvSpPr>
          <p:spPr>
            <a:xfrm>
              <a:off x="0" y="0"/>
              <a:ext cx="8534160" cy="1279800"/>
            </a:xfrm>
            <a:custGeom>
              <a:avLst/>
              <a:gdLst/>
              <a:ahLst/>
              <a:rect l="l" t="t" r="r" b="b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0" y="1120320"/>
              <a:ext cx="8076960" cy="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" name="CustomShape 7"/>
          <p:cNvSpPr/>
          <p:nvPr/>
        </p:nvSpPr>
        <p:spPr>
          <a:xfrm>
            <a:off x="228600" y="353880"/>
            <a:ext cx="49590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Arial"/>
              </a:rPr>
              <a:t>12.2   TCP FEATURES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533520" y="1371600"/>
            <a:ext cx="784836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provide the services mentioned in the previous section, TCP has several features that are briefly summarized in this section.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685800" y="3870360"/>
            <a:ext cx="7848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The topics discussed in this section include: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685800" y="4403880"/>
            <a:ext cx="73148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Numbering System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Flow Control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Error Control</a:t>
            </a:r>
            <a:br/>
            <a:r>
              <a:rPr b="1" i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Congestion Control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2000-01-15T04:50:39Z</dcterms:created>
  <dc:creator>Valued Gateway Client</dc:creator>
  <dc:description/>
  <dc:language>en-IN</dc:language>
  <cp:lastModifiedBy/>
  <dcterms:modified xsi:type="dcterms:W3CDTF">2022-06-03T07:41:32Z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Application">
    <vt:lpwstr>Microsoft Azure Information Protection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Extended_MSFT_Method">
    <vt:lpwstr>Manual</vt:lpwstr>
  </property>
  <property fmtid="{D5CDD505-2E9C-101B-9397-08002B2CF9AE}" pid="5" name="MSIP_Label_6b558183-044c-4105-8d9c-cea02a2a3d86_Name">
    <vt:lpwstr>Unrestricted</vt:lpwstr>
  </property>
  <property fmtid="{D5CDD505-2E9C-101B-9397-08002B2CF9AE}" pid="6" name="MSIP_Label_6b558183-044c-4105-8d9c-cea02a2a3d86_Owner">
    <vt:lpwstr>tbharani@nvidia.com</vt:lpwstr>
  </property>
  <property fmtid="{D5CDD505-2E9C-101B-9397-08002B2CF9AE}" pid="7" name="MSIP_Label_6b558183-044c-4105-8d9c-cea02a2a3d86_Ref">
    <vt:lpwstr>https://api.informationprotection.azure.com/api/43083d15-7273-40c1-b7db-39efd9ccc17a</vt:lpwstr>
  </property>
  <property fmtid="{D5CDD505-2E9C-101B-9397-08002B2CF9AE}" pid="8" name="MSIP_Label_6b558183-044c-4105-8d9c-cea02a2a3d86_SetDate">
    <vt:lpwstr>2018-05-18T17:23:18.9282539+05:30</vt:lpwstr>
  </property>
  <property fmtid="{D5CDD505-2E9C-101B-9397-08002B2CF9AE}" pid="9" name="MSIP_Label_6b558183-044c-4105-8d9c-cea02a2a3d86_SiteId">
    <vt:lpwstr>43083d15-7273-40c1-b7db-39efd9ccc17a</vt:lpwstr>
  </property>
  <property fmtid="{D5CDD505-2E9C-101B-9397-08002B2CF9AE}" pid="10" name="Sensitivity">
    <vt:lpwstr>Unrestricted</vt:lpwstr>
  </property>
</Properties>
</file>