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071100" cy="7556500"/>
  <p:notesSz cx="100711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3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332" y="2342515"/>
            <a:ext cx="856043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555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894" y="-284"/>
            <a:ext cx="8449310" cy="1351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900" y="3032175"/>
            <a:ext cx="7903209" cy="262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itk.ac.i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st.csuchico.edu/~beej/guide/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750" y="2635250"/>
            <a:ext cx="8449310" cy="1351915"/>
          </a:xfrm>
          <a:prstGeom prst="rect">
            <a:avLst/>
          </a:prstGeom>
        </p:spPr>
        <p:txBody>
          <a:bodyPr vert="horz" wrap="square" lIns="0" tIns="579404" rIns="0" bIns="0" rtlCol="0">
            <a:spAutoFit/>
          </a:bodyPr>
          <a:lstStyle/>
          <a:p>
            <a:pPr marL="1420495">
              <a:lnSpc>
                <a:spcPts val="5260"/>
              </a:lnSpc>
            </a:pPr>
            <a:r>
              <a:rPr b="1" spc="-5" dirty="0">
                <a:latin typeface="Arial"/>
                <a:cs typeface="Arial"/>
              </a:rPr>
              <a:t>Socket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939" y="0"/>
            <a:ext cx="444119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90"/>
              </a:lnSpc>
            </a:pPr>
            <a:r>
              <a:rPr dirty="0"/>
              <a:t>Socket</a:t>
            </a:r>
            <a:r>
              <a:rPr spc="-80" dirty="0"/>
              <a:t> </a:t>
            </a:r>
            <a:r>
              <a:rPr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429" y="68706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429" y="3190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429" y="63677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80" y="595883"/>
            <a:ext cx="8997950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60"/>
              </a:lnSpc>
            </a:pPr>
            <a:r>
              <a:rPr sz="3200" spc="-5" dirty="0">
                <a:latin typeface="Arial"/>
                <a:cs typeface="Arial"/>
              </a:rPr>
              <a:t>struct sockaddr: </a:t>
            </a:r>
            <a:r>
              <a:rPr sz="3200" spc="-10" dirty="0">
                <a:latin typeface="Arial"/>
                <a:cs typeface="Arial"/>
              </a:rPr>
              <a:t>Holds </a:t>
            </a:r>
            <a:r>
              <a:rPr sz="3200" spc="-5" dirty="0">
                <a:latin typeface="Arial"/>
                <a:cs typeface="Arial"/>
              </a:rPr>
              <a:t>socket address information  for many </a:t>
            </a:r>
            <a:r>
              <a:rPr sz="3200" spc="-10" dirty="0">
                <a:latin typeface="Arial"/>
                <a:cs typeface="Arial"/>
              </a:rPr>
              <a:t>types of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sockets</a:t>
            </a:r>
            <a:endParaRPr sz="3200">
              <a:latin typeface="Arial"/>
              <a:cs typeface="Arial"/>
            </a:endParaRPr>
          </a:p>
          <a:p>
            <a:pPr marL="186690">
              <a:lnSpc>
                <a:spcPct val="100000"/>
              </a:lnSpc>
              <a:spcBef>
                <a:spcPts val="275"/>
              </a:spcBef>
            </a:pPr>
            <a:r>
              <a:rPr sz="2450" spc="-5" dirty="0">
                <a:latin typeface="Times New Roman"/>
                <a:cs typeface="Times New Roman"/>
              </a:rPr>
              <a:t>struct </a:t>
            </a:r>
            <a:r>
              <a:rPr sz="2450" spc="-20" dirty="0">
                <a:latin typeface="Times New Roman"/>
                <a:cs typeface="Times New Roman"/>
              </a:rPr>
              <a:t>sockaddr</a:t>
            </a:r>
            <a:r>
              <a:rPr sz="2450" spc="-17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{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5269" y="1953259"/>
            <a:ext cx="6842759" cy="7302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295"/>
              </a:spcBef>
              <a:tabLst>
                <a:tab pos="1993264" algn="l"/>
                <a:tab pos="3664585" algn="l"/>
              </a:tabLst>
            </a:pPr>
            <a:r>
              <a:rPr sz="2450" spc="-15" dirty="0">
                <a:latin typeface="Times New Roman"/>
                <a:cs typeface="Times New Roman"/>
              </a:rPr>
              <a:t>unsigned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short	</a:t>
            </a:r>
            <a:r>
              <a:rPr sz="2450" spc="-20" dirty="0">
                <a:latin typeface="Times New Roman"/>
                <a:cs typeface="Times New Roman"/>
              </a:rPr>
              <a:t>sa_family;	</a:t>
            </a:r>
            <a:r>
              <a:rPr sz="2450" spc="-15" dirty="0">
                <a:latin typeface="Times New Roman"/>
                <a:cs typeface="Times New Roman"/>
              </a:rPr>
              <a:t>//address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family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AF_xxx 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spc="-35" dirty="0">
                <a:latin typeface="Times New Roman"/>
                <a:cs typeface="Times New Roman"/>
              </a:rPr>
              <a:t>unsigned</a:t>
            </a:r>
            <a:r>
              <a:rPr sz="2450" spc="-90" dirty="0">
                <a:latin typeface="Times New Roman"/>
                <a:cs typeface="Times New Roman"/>
              </a:rPr>
              <a:t> </a:t>
            </a:r>
            <a:r>
              <a:rPr sz="2450" spc="-35" dirty="0">
                <a:latin typeface="Times New Roman"/>
                <a:cs typeface="Times New Roman"/>
              </a:rPr>
              <a:t>short	</a:t>
            </a:r>
            <a:r>
              <a:rPr sz="2450" spc="-40" dirty="0">
                <a:latin typeface="Times New Roman"/>
                <a:cs typeface="Times New Roman"/>
              </a:rPr>
              <a:t>sa_data[14]; </a:t>
            </a:r>
            <a:r>
              <a:rPr sz="2450" spc="-30" dirty="0">
                <a:latin typeface="Times New Roman"/>
                <a:cs typeface="Times New Roman"/>
              </a:rPr>
              <a:t>//14 </a:t>
            </a:r>
            <a:r>
              <a:rPr sz="2450" spc="-35" dirty="0">
                <a:latin typeface="Times New Roman"/>
                <a:cs typeface="Times New Roman"/>
              </a:rPr>
              <a:t>bytes </a:t>
            </a:r>
            <a:r>
              <a:rPr sz="2450" spc="-30" dirty="0">
                <a:latin typeface="Times New Roman"/>
                <a:cs typeface="Times New Roman"/>
              </a:rPr>
              <a:t>of </a:t>
            </a:r>
            <a:r>
              <a:rPr sz="2450" spc="-35" dirty="0">
                <a:latin typeface="Times New Roman"/>
                <a:cs typeface="Times New Roman"/>
              </a:rPr>
              <a:t>protocol</a:t>
            </a:r>
            <a:r>
              <a:rPr sz="2450" spc="-145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Times New Roman"/>
                <a:cs typeface="Times New Roman"/>
              </a:rPr>
              <a:t>addr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680" y="2631440"/>
            <a:ext cx="9304020" cy="194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>
              <a:lnSpc>
                <a:spcPct val="100000"/>
              </a:lnSpc>
            </a:pPr>
            <a:r>
              <a:rPr sz="2450" spc="-5" dirty="0">
                <a:latin typeface="Times New Roman"/>
                <a:cs typeface="Times New Roman"/>
              </a:rPr>
              <a:t>}</a:t>
            </a:r>
            <a:endParaRPr sz="2450">
              <a:latin typeface="Times New Roman"/>
              <a:cs typeface="Times New Roman"/>
            </a:endParaRPr>
          </a:p>
          <a:p>
            <a:pPr marL="114300" marR="5080">
              <a:lnSpc>
                <a:spcPct val="100499"/>
              </a:lnSpc>
              <a:spcBef>
                <a:spcPts val="550"/>
              </a:spcBef>
            </a:pPr>
            <a:r>
              <a:rPr sz="3200" spc="-5" dirty="0">
                <a:latin typeface="Arial"/>
                <a:cs typeface="Arial"/>
              </a:rPr>
              <a:t>struct sockaddr_in: A parallel structure that makes  it easy to reference elements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socket </a:t>
            </a:r>
            <a:r>
              <a:rPr sz="3200" spc="-10" dirty="0">
                <a:latin typeface="Arial"/>
                <a:cs typeface="Arial"/>
              </a:rPr>
              <a:t>address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50" spc="-25" dirty="0">
                <a:latin typeface="Times New Roman"/>
                <a:cs typeface="Times New Roman"/>
              </a:rPr>
              <a:t>struct </a:t>
            </a:r>
            <a:r>
              <a:rPr sz="2450" spc="-40" dirty="0">
                <a:latin typeface="Times New Roman"/>
                <a:cs typeface="Times New Roman"/>
              </a:rPr>
              <a:t>sockaddr_in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Times New Roman"/>
                <a:cs typeface="Times New Roman"/>
              </a:rPr>
              <a:t>{</a:t>
            </a:r>
            <a:endParaRPr sz="245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0155" y="4586908"/>
          <a:ext cx="6855635" cy="1405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2495"/>
                        </a:lnSpc>
                      </a:pPr>
                      <a:r>
                        <a:rPr sz="2450" spc="-30" dirty="0">
                          <a:latin typeface="Times New Roman"/>
                          <a:cs typeface="Times New Roman"/>
                        </a:rPr>
                        <a:t>short</a:t>
                      </a:r>
                      <a:r>
                        <a:rPr sz="245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spc="-3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2495"/>
                        </a:lnSpc>
                      </a:pPr>
                      <a:r>
                        <a:rPr sz="2450" spc="-40" dirty="0">
                          <a:latin typeface="Times New Roman"/>
                          <a:cs typeface="Times New Roman"/>
                        </a:rPr>
                        <a:t>sin_family;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495"/>
                        </a:lnSpc>
                      </a:pPr>
                      <a:r>
                        <a:rPr sz="2450" spc="-15" dirty="0">
                          <a:latin typeface="Times New Roman"/>
                          <a:cs typeface="Times New Roman"/>
                        </a:rPr>
                        <a:t>// </a:t>
                      </a:r>
                      <a:r>
                        <a:rPr sz="2450" spc="-35" dirty="0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245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5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spc="-55" dirty="0">
                          <a:latin typeface="Times New Roman"/>
                          <a:cs typeface="Times New Roman"/>
                        </a:rPr>
                        <a:t>AF_INET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22225">
                        <a:lnSpc>
                          <a:spcPts val="2585"/>
                        </a:lnSpc>
                      </a:pPr>
                      <a:r>
                        <a:rPr sz="2450" spc="-35" dirty="0">
                          <a:latin typeface="Times New Roman"/>
                          <a:cs typeface="Times New Roman"/>
                        </a:rPr>
                        <a:t>unsigned short</a:t>
                      </a:r>
                      <a:r>
                        <a:rPr sz="245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spc="-3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2585"/>
                        </a:lnSpc>
                      </a:pPr>
                      <a:r>
                        <a:rPr sz="2450" spc="-35" dirty="0">
                          <a:latin typeface="Times New Roman"/>
                          <a:cs typeface="Times New Roman"/>
                        </a:rPr>
                        <a:t>sin_port;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2585"/>
                        </a:lnSpc>
                      </a:pPr>
                      <a:r>
                        <a:rPr sz="2450" spc="-15" dirty="0">
                          <a:latin typeface="Times New Roman"/>
                          <a:cs typeface="Times New Roman"/>
                        </a:rPr>
                        <a:t>// </a:t>
                      </a:r>
                      <a:r>
                        <a:rPr sz="2450" spc="-35" dirty="0"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sz="245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spc="-4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22225">
                        <a:lnSpc>
                          <a:spcPts val="2575"/>
                        </a:lnSpc>
                      </a:pPr>
                      <a:r>
                        <a:rPr sz="2450" spc="-5" dirty="0">
                          <a:latin typeface="Times New Roman"/>
                          <a:cs typeface="Times New Roman"/>
                        </a:rPr>
                        <a:t>struct</a:t>
                      </a:r>
                      <a:r>
                        <a:rPr sz="245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spc="-15" dirty="0">
                          <a:latin typeface="Times New Roman"/>
                          <a:cs typeface="Times New Roman"/>
                        </a:rPr>
                        <a:t>in_addr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2575"/>
                        </a:lnSpc>
                      </a:pPr>
                      <a:r>
                        <a:rPr sz="2450" spc="-20" dirty="0">
                          <a:latin typeface="Times New Roman"/>
                          <a:cs typeface="Times New Roman"/>
                        </a:rPr>
                        <a:t>sin_addr;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2575"/>
                        </a:lnSpc>
                      </a:pPr>
                      <a:r>
                        <a:rPr sz="2450" spc="-5" dirty="0">
                          <a:latin typeface="Times New Roman"/>
                          <a:cs typeface="Times New Roman"/>
                        </a:rPr>
                        <a:t>// </a:t>
                      </a:r>
                      <a:r>
                        <a:rPr sz="2450" spc="-15" dirty="0">
                          <a:latin typeface="Times New Roman"/>
                          <a:cs typeface="Times New Roman"/>
                        </a:rPr>
                        <a:t>Internet</a:t>
                      </a:r>
                      <a:r>
                        <a:rPr sz="245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spc="-1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22225">
                        <a:lnSpc>
                          <a:spcPts val="2585"/>
                        </a:lnSpc>
                      </a:pPr>
                      <a:r>
                        <a:rPr sz="2450" spc="-35" dirty="0">
                          <a:latin typeface="Times New Roman"/>
                          <a:cs typeface="Times New Roman"/>
                        </a:rPr>
                        <a:t>unsigned</a:t>
                      </a:r>
                      <a:r>
                        <a:rPr sz="245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spc="-30" dirty="0">
                          <a:latin typeface="Times New Roman"/>
                          <a:cs typeface="Times New Roman"/>
                        </a:rPr>
                        <a:t>char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2585"/>
                        </a:lnSpc>
                      </a:pPr>
                      <a:r>
                        <a:rPr sz="2450" spc="-35" dirty="0">
                          <a:latin typeface="Times New Roman"/>
                          <a:cs typeface="Times New Roman"/>
                        </a:rPr>
                        <a:t>sin_zero[8];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585"/>
                        </a:lnSpc>
                      </a:pPr>
                      <a:r>
                        <a:rPr sz="2450" spc="-30" dirty="0">
                          <a:latin typeface="Times New Roman"/>
                          <a:cs typeface="Times New Roman"/>
                        </a:rPr>
                        <a:t>//set </a:t>
                      </a:r>
                      <a:r>
                        <a:rPr sz="2450" spc="-2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450" spc="-25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245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spc="-35" dirty="0">
                          <a:latin typeface="Times New Roman"/>
                          <a:cs typeface="Times New Roman"/>
                        </a:rPr>
                        <a:t>zeros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87680" y="5890259"/>
            <a:ext cx="8717280" cy="136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450" spc="-5" dirty="0">
                <a:latin typeface="Times New Roman"/>
                <a:cs typeface="Times New Roman"/>
              </a:rPr>
              <a:t>}</a:t>
            </a:r>
            <a:endParaRPr sz="2450">
              <a:latin typeface="Times New Roman"/>
              <a:cs typeface="Times New Roman"/>
            </a:endParaRPr>
          </a:p>
          <a:p>
            <a:pPr marL="114300" marR="5080">
              <a:lnSpc>
                <a:spcPts val="3929"/>
              </a:lnSpc>
              <a:spcBef>
                <a:spcPts val="30"/>
              </a:spcBef>
            </a:pPr>
            <a:r>
              <a:rPr sz="3200" spc="-5" dirty="0">
                <a:latin typeface="Arial"/>
                <a:cs typeface="Arial"/>
              </a:rPr>
              <a:t>sin_port </a:t>
            </a:r>
            <a:r>
              <a:rPr sz="3200" spc="-10" dirty="0">
                <a:latin typeface="Arial"/>
                <a:cs typeface="Arial"/>
              </a:rPr>
              <a:t>and </a:t>
            </a:r>
            <a:r>
              <a:rPr sz="3200" spc="-5" dirty="0">
                <a:latin typeface="Arial"/>
                <a:cs typeface="Arial"/>
              </a:rPr>
              <a:t>sin_addr must </a:t>
            </a:r>
            <a:r>
              <a:rPr sz="3200" spc="-1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b="1" spc="-10" dirty="0">
                <a:solidFill>
                  <a:srgbClr val="00007F"/>
                </a:solidFill>
                <a:latin typeface="Arial"/>
                <a:cs typeface="Arial"/>
              </a:rPr>
              <a:t>Network </a:t>
            </a:r>
            <a:r>
              <a:rPr sz="3200" b="1" spc="-5" dirty="0">
                <a:solidFill>
                  <a:srgbClr val="00007F"/>
                </a:solidFill>
                <a:latin typeface="Arial"/>
                <a:cs typeface="Arial"/>
              </a:rPr>
              <a:t>Byte  </a:t>
            </a:r>
            <a:r>
              <a:rPr sz="3200" b="1" spc="-10" dirty="0">
                <a:solidFill>
                  <a:srgbClr val="00007F"/>
                </a:solidFill>
                <a:latin typeface="Arial"/>
                <a:cs typeface="Arial"/>
              </a:rPr>
              <a:t>Order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375">
              <a:lnSpc>
                <a:spcPct val="100000"/>
              </a:lnSpc>
            </a:pPr>
            <a:r>
              <a:rPr spc="-5" dirty="0"/>
              <a:t>Dealing with IP</a:t>
            </a:r>
            <a:r>
              <a:rPr spc="-40" dirty="0"/>
              <a:t> </a:t>
            </a:r>
            <a:r>
              <a:rPr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7962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50" y="21374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80" y="5261609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0" y="5902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4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00" y="5803900"/>
            <a:ext cx="7273290" cy="1102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convert </a:t>
            </a:r>
            <a:r>
              <a:rPr sz="3200" dirty="0">
                <a:latin typeface="Arial"/>
                <a:cs typeface="Arial"/>
              </a:rPr>
              <a:t>binary </a:t>
            </a:r>
            <a:r>
              <a:rPr sz="3200" spc="5" dirty="0">
                <a:latin typeface="Arial"/>
                <a:cs typeface="Arial"/>
              </a:rPr>
              <a:t>IP to </a:t>
            </a:r>
            <a:r>
              <a:rPr sz="3200" dirty="0">
                <a:latin typeface="Arial"/>
                <a:cs typeface="Arial"/>
              </a:rPr>
              <a:t>string: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inet_noa()</a:t>
            </a:r>
            <a:endParaRPr sz="32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  <a:spcBef>
                <a:spcPts val="1390"/>
              </a:spcBef>
            </a:pPr>
            <a:r>
              <a:rPr sz="2850" spc="-25" dirty="0">
                <a:latin typeface="Arial"/>
                <a:cs typeface="Arial"/>
              </a:rPr>
              <a:t>printf(“%s”,inet_ntoa(my_addr.sin_addr));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marR="1229360">
              <a:lnSpc>
                <a:spcPct val="112999"/>
              </a:lnSpc>
            </a:pPr>
            <a:r>
              <a:rPr sz="2850" spc="-20" dirty="0">
                <a:latin typeface="Times New Roman"/>
                <a:cs typeface="Times New Roman"/>
              </a:rPr>
              <a:t>my_addr.sin_family </a:t>
            </a:r>
            <a:r>
              <a:rPr sz="2850" spc="5" dirty="0">
                <a:latin typeface="Times New Roman"/>
                <a:cs typeface="Times New Roman"/>
              </a:rPr>
              <a:t>= </a:t>
            </a:r>
            <a:r>
              <a:rPr sz="2850" spc="-30" dirty="0">
                <a:latin typeface="Times New Roman"/>
                <a:cs typeface="Times New Roman"/>
              </a:rPr>
              <a:t>AF_INET;  </a:t>
            </a:r>
            <a:r>
              <a:rPr sz="2850" spc="-20" dirty="0">
                <a:latin typeface="Times New Roman"/>
                <a:cs typeface="Times New Roman"/>
              </a:rPr>
              <a:t>my_addr.sin_port </a:t>
            </a:r>
            <a:r>
              <a:rPr sz="2850" spc="5" dirty="0">
                <a:latin typeface="Times New Roman"/>
                <a:cs typeface="Times New Roman"/>
              </a:rPr>
              <a:t>= </a:t>
            </a:r>
            <a:r>
              <a:rPr sz="2850" spc="-30" dirty="0">
                <a:latin typeface="Times New Roman"/>
                <a:cs typeface="Times New Roman"/>
              </a:rPr>
              <a:t>htons(MYPORT);  </a:t>
            </a:r>
            <a:r>
              <a:rPr sz="2850" spc="-15" dirty="0">
                <a:latin typeface="Times New Roman"/>
                <a:cs typeface="Times New Roman"/>
              </a:rPr>
              <a:t>i</a:t>
            </a:r>
            <a:r>
              <a:rPr sz="2850" spc="-25" dirty="0">
                <a:latin typeface="Times New Roman"/>
                <a:cs typeface="Times New Roman"/>
              </a:rPr>
              <a:t>n</a:t>
            </a:r>
            <a:r>
              <a:rPr sz="2850" spc="-30" dirty="0">
                <a:latin typeface="Times New Roman"/>
                <a:cs typeface="Times New Roman"/>
              </a:rPr>
              <a:t>e</a:t>
            </a:r>
            <a:r>
              <a:rPr sz="2850" spc="-15" dirty="0">
                <a:latin typeface="Times New Roman"/>
                <a:cs typeface="Times New Roman"/>
              </a:rPr>
              <a:t>t</a:t>
            </a:r>
            <a:r>
              <a:rPr sz="2850" spc="-25" dirty="0">
                <a:latin typeface="Times New Roman"/>
                <a:cs typeface="Times New Roman"/>
              </a:rPr>
              <a:t>_</a:t>
            </a:r>
            <a:r>
              <a:rPr sz="2850" spc="-30" dirty="0">
                <a:latin typeface="Times New Roman"/>
                <a:cs typeface="Times New Roman"/>
              </a:rPr>
              <a:t>a</a:t>
            </a:r>
            <a:r>
              <a:rPr sz="2850" spc="-15" dirty="0">
                <a:latin typeface="Times New Roman"/>
                <a:cs typeface="Times New Roman"/>
              </a:rPr>
              <a:t>t</a:t>
            </a:r>
            <a:r>
              <a:rPr sz="2850" spc="-25" dirty="0">
                <a:latin typeface="Times New Roman"/>
                <a:cs typeface="Times New Roman"/>
              </a:rPr>
              <a:t>o</a:t>
            </a:r>
            <a:r>
              <a:rPr sz="2850" spc="-15" dirty="0">
                <a:latin typeface="Times New Roman"/>
                <a:cs typeface="Times New Roman"/>
              </a:rPr>
              <a:t>n</a:t>
            </a:r>
            <a:r>
              <a:rPr sz="2850" spc="-25" dirty="0">
                <a:latin typeface="Times New Roman"/>
                <a:cs typeface="Times New Roman"/>
              </a:rPr>
              <a:t>(</a:t>
            </a:r>
            <a:r>
              <a:rPr sz="2850" spc="-30" dirty="0">
                <a:latin typeface="Times New Roman"/>
                <a:cs typeface="Times New Roman"/>
              </a:rPr>
              <a:t>“</a:t>
            </a:r>
            <a:r>
              <a:rPr sz="2850" spc="-25" dirty="0">
                <a:latin typeface="Times New Roman"/>
                <a:cs typeface="Times New Roman"/>
              </a:rPr>
              <a:t>1</a:t>
            </a:r>
            <a:r>
              <a:rPr sz="2850" spc="-15" dirty="0">
                <a:latin typeface="Times New Roman"/>
                <a:cs typeface="Times New Roman"/>
              </a:rPr>
              <a:t>0</a:t>
            </a:r>
            <a:r>
              <a:rPr sz="2850" spc="-25" dirty="0">
                <a:latin typeface="Times New Roman"/>
                <a:cs typeface="Times New Roman"/>
              </a:rPr>
              <a:t>.</a:t>
            </a:r>
            <a:r>
              <a:rPr sz="2850" spc="-15" dirty="0">
                <a:latin typeface="Times New Roman"/>
                <a:cs typeface="Times New Roman"/>
              </a:rPr>
              <a:t>0</a:t>
            </a:r>
            <a:r>
              <a:rPr sz="2850" spc="-25" dirty="0">
                <a:latin typeface="Times New Roman"/>
                <a:cs typeface="Times New Roman"/>
              </a:rPr>
              <a:t>.</a:t>
            </a:r>
            <a:r>
              <a:rPr sz="2850" spc="-15" dirty="0">
                <a:latin typeface="Times New Roman"/>
                <a:cs typeface="Times New Roman"/>
              </a:rPr>
              <a:t>0</a:t>
            </a:r>
            <a:r>
              <a:rPr sz="2850" spc="-25" dirty="0">
                <a:latin typeface="Times New Roman"/>
                <a:cs typeface="Times New Roman"/>
              </a:rPr>
              <a:t>.</a:t>
            </a:r>
            <a:r>
              <a:rPr sz="2850" spc="-15" dirty="0">
                <a:latin typeface="Times New Roman"/>
                <a:cs typeface="Times New Roman"/>
              </a:rPr>
              <a:t>5</a:t>
            </a:r>
            <a:r>
              <a:rPr sz="2850" spc="-40" dirty="0">
                <a:latin typeface="Times New Roman"/>
                <a:cs typeface="Times New Roman"/>
              </a:rPr>
              <a:t>”</a:t>
            </a:r>
            <a:r>
              <a:rPr sz="2850" spc="-15" dirty="0">
                <a:latin typeface="Times New Roman"/>
                <a:cs typeface="Times New Roman"/>
              </a:rPr>
              <a:t>,</a:t>
            </a:r>
            <a:r>
              <a:rPr sz="2850" spc="-50" dirty="0">
                <a:latin typeface="Times New Roman"/>
                <a:cs typeface="Times New Roman"/>
              </a:rPr>
              <a:t>&amp;</a:t>
            </a:r>
            <a:r>
              <a:rPr sz="2850" spc="-15" dirty="0">
                <a:latin typeface="Times New Roman"/>
                <a:cs typeface="Times New Roman"/>
              </a:rPr>
              <a:t>(</a:t>
            </a:r>
            <a:r>
              <a:rPr sz="2850" spc="-50" dirty="0">
                <a:latin typeface="Times New Roman"/>
                <a:cs typeface="Times New Roman"/>
              </a:rPr>
              <a:t>m</a:t>
            </a:r>
            <a:r>
              <a:rPr sz="2850" spc="-25" dirty="0">
                <a:latin typeface="Times New Roman"/>
                <a:cs typeface="Times New Roman"/>
              </a:rPr>
              <a:t>y</a:t>
            </a:r>
            <a:r>
              <a:rPr sz="2850" spc="-15" dirty="0">
                <a:latin typeface="Times New Roman"/>
                <a:cs typeface="Times New Roman"/>
              </a:rPr>
              <a:t>_</a:t>
            </a:r>
            <a:r>
              <a:rPr sz="2850" spc="-40" dirty="0">
                <a:latin typeface="Times New Roman"/>
                <a:cs typeface="Times New Roman"/>
              </a:rPr>
              <a:t>a</a:t>
            </a:r>
            <a:r>
              <a:rPr sz="2850" spc="-15" dirty="0">
                <a:latin typeface="Times New Roman"/>
                <a:cs typeface="Times New Roman"/>
              </a:rPr>
              <a:t>d</a:t>
            </a:r>
            <a:r>
              <a:rPr sz="2850" spc="-25" dirty="0">
                <a:latin typeface="Times New Roman"/>
                <a:cs typeface="Times New Roman"/>
              </a:rPr>
              <a:t>d</a:t>
            </a:r>
            <a:r>
              <a:rPr sz="2850" spc="5" dirty="0">
                <a:latin typeface="Times New Roman"/>
                <a:cs typeface="Times New Roman"/>
              </a:rPr>
              <a:t>r</a:t>
            </a:r>
            <a:r>
              <a:rPr sz="2850" spc="-15" dirty="0">
                <a:latin typeface="Times New Roman"/>
                <a:cs typeface="Times New Roman"/>
              </a:rPr>
              <a:t>.</a:t>
            </a:r>
            <a:r>
              <a:rPr sz="2850" spc="-25" dirty="0">
                <a:latin typeface="Times New Roman"/>
                <a:cs typeface="Times New Roman"/>
              </a:rPr>
              <a:t>s</a:t>
            </a:r>
            <a:r>
              <a:rPr sz="2850" spc="-15" dirty="0">
                <a:latin typeface="Times New Roman"/>
                <a:cs typeface="Times New Roman"/>
              </a:rPr>
              <a:t>i</a:t>
            </a:r>
            <a:r>
              <a:rPr sz="2850" spc="-25" dirty="0">
                <a:latin typeface="Times New Roman"/>
                <a:cs typeface="Times New Roman"/>
              </a:rPr>
              <a:t>n</a:t>
            </a:r>
            <a:r>
              <a:rPr sz="2850" spc="-15" dirty="0">
                <a:latin typeface="Times New Roman"/>
                <a:cs typeface="Times New Roman"/>
              </a:rPr>
              <a:t>_</a:t>
            </a:r>
            <a:r>
              <a:rPr sz="2850" spc="-40" dirty="0">
                <a:latin typeface="Times New Roman"/>
                <a:cs typeface="Times New Roman"/>
              </a:rPr>
              <a:t>a</a:t>
            </a:r>
            <a:r>
              <a:rPr sz="2850" spc="-15" dirty="0">
                <a:latin typeface="Times New Roman"/>
                <a:cs typeface="Times New Roman"/>
              </a:rPr>
              <a:t>d</a:t>
            </a:r>
            <a:r>
              <a:rPr sz="2850" spc="-25" dirty="0">
                <a:latin typeface="Times New Roman"/>
                <a:cs typeface="Times New Roman"/>
              </a:rPr>
              <a:t>d</a:t>
            </a:r>
            <a:r>
              <a:rPr sz="2850" spc="5" dirty="0">
                <a:latin typeface="Times New Roman"/>
                <a:cs typeface="Times New Roman"/>
              </a:rPr>
              <a:t>r</a:t>
            </a:r>
            <a:r>
              <a:rPr sz="2850" spc="-15" dirty="0">
                <a:latin typeface="Times New Roman"/>
                <a:cs typeface="Times New Roman"/>
              </a:rPr>
              <a:t>)</a:t>
            </a:r>
            <a:r>
              <a:rPr sz="2850" spc="-25" dirty="0">
                <a:latin typeface="Times New Roman"/>
                <a:cs typeface="Times New Roman"/>
              </a:rPr>
              <a:t>)</a:t>
            </a:r>
            <a:r>
              <a:rPr sz="2850" dirty="0">
                <a:latin typeface="Times New Roman"/>
                <a:cs typeface="Times New Roman"/>
              </a:rPr>
              <a:t>;  </a:t>
            </a:r>
            <a:r>
              <a:rPr sz="2850" spc="-20" dirty="0">
                <a:latin typeface="Times New Roman"/>
                <a:cs typeface="Times New Roman"/>
              </a:rPr>
              <a:t>memset(&amp;(my_addr.sin_zero),'\0',8);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pc="-5" dirty="0"/>
              <a:t>inet_aton() </a:t>
            </a:r>
            <a:r>
              <a:rPr dirty="0"/>
              <a:t>gives </a:t>
            </a:r>
            <a:r>
              <a:rPr spc="-5" dirty="0"/>
              <a:t>non-zero on </a:t>
            </a:r>
            <a:r>
              <a:rPr spc="5" dirty="0"/>
              <a:t>success; </a:t>
            </a:r>
            <a:r>
              <a:rPr spc="-5" dirty="0"/>
              <a:t>zero on</a:t>
            </a:r>
            <a:r>
              <a:rPr spc="75" dirty="0"/>
              <a:t> </a:t>
            </a:r>
            <a:r>
              <a:rPr spc="-5" dirty="0"/>
              <a:t>failure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9100" y="723900"/>
            <a:ext cx="8682990" cy="230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>
              <a:lnSpc>
                <a:spcPct val="100000"/>
              </a:lnSpc>
            </a:pPr>
            <a:r>
              <a:rPr sz="2450" spc="-20" dirty="0">
                <a:latin typeface="Times New Roman"/>
                <a:cs typeface="Times New Roman"/>
              </a:rPr>
              <a:t>struct </a:t>
            </a:r>
            <a:r>
              <a:rPr sz="2450" spc="-25" dirty="0">
                <a:latin typeface="Times New Roman"/>
                <a:cs typeface="Times New Roman"/>
              </a:rPr>
              <a:t>in_addr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{</a:t>
            </a:r>
            <a:endParaRPr sz="2450">
              <a:latin typeface="Times New Roman"/>
              <a:cs typeface="Times New Roman"/>
            </a:endParaRPr>
          </a:p>
          <a:p>
            <a:pPr marL="1333500">
              <a:lnSpc>
                <a:spcPct val="100000"/>
              </a:lnSpc>
              <a:spcBef>
                <a:spcPts val="380"/>
              </a:spcBef>
            </a:pPr>
            <a:r>
              <a:rPr sz="2450" spc="-15" dirty="0">
                <a:latin typeface="Times New Roman"/>
                <a:cs typeface="Times New Roman"/>
              </a:rPr>
              <a:t>unsigned long s_addr; </a:t>
            </a:r>
            <a:r>
              <a:rPr sz="2450" spc="-5" dirty="0">
                <a:latin typeface="Times New Roman"/>
                <a:cs typeface="Times New Roman"/>
              </a:rPr>
              <a:t>// </a:t>
            </a:r>
            <a:r>
              <a:rPr sz="2450" spc="-15" dirty="0">
                <a:latin typeface="Times New Roman"/>
                <a:cs typeface="Times New Roman"/>
              </a:rPr>
              <a:t>that's </a:t>
            </a:r>
            <a:r>
              <a:rPr sz="2450" spc="15" dirty="0">
                <a:latin typeface="Times New Roman"/>
                <a:cs typeface="Times New Roman"/>
              </a:rPr>
              <a:t>a </a:t>
            </a:r>
            <a:r>
              <a:rPr sz="2450" spc="-20" dirty="0">
                <a:latin typeface="Times New Roman"/>
                <a:cs typeface="Times New Roman"/>
              </a:rPr>
              <a:t>32­bit long, </a:t>
            </a:r>
            <a:r>
              <a:rPr sz="2450" spc="5" dirty="0">
                <a:latin typeface="Times New Roman"/>
                <a:cs typeface="Times New Roman"/>
              </a:rPr>
              <a:t>or </a:t>
            </a:r>
            <a:r>
              <a:rPr sz="2450" spc="20" dirty="0">
                <a:latin typeface="Times New Roman"/>
                <a:cs typeface="Times New Roman"/>
              </a:rPr>
              <a:t>4</a:t>
            </a:r>
            <a:r>
              <a:rPr sz="2450" spc="-34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bytes</a:t>
            </a:r>
            <a:endParaRPr sz="2450">
              <a:latin typeface="Times New Roman"/>
              <a:cs typeface="Times New Roman"/>
            </a:endParaRPr>
          </a:p>
          <a:p>
            <a:pPr marL="1028700">
              <a:lnSpc>
                <a:spcPct val="100000"/>
              </a:lnSpc>
              <a:spcBef>
                <a:spcPts val="380"/>
              </a:spcBef>
            </a:pPr>
            <a:r>
              <a:rPr sz="2450" spc="-10" dirty="0">
                <a:latin typeface="Times New Roman"/>
                <a:cs typeface="Times New Roman"/>
              </a:rPr>
              <a:t>};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spc="-5" dirty="0">
                <a:latin typeface="Arial"/>
                <a:cs typeface="Arial"/>
              </a:rPr>
              <a:t>int inet_aton(const char *cp, struct in_addr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*inp);</a:t>
            </a:r>
            <a:endParaRPr sz="320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  <a:spcBef>
                <a:spcPts val="620"/>
              </a:spcBef>
              <a:tabLst>
                <a:tab pos="3842385" algn="l"/>
              </a:tabLst>
            </a:pPr>
            <a:r>
              <a:rPr sz="2850" spc="-15" dirty="0">
                <a:latin typeface="Times New Roman"/>
                <a:cs typeface="Times New Roman"/>
              </a:rPr>
              <a:t>struct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Times New Roman"/>
                <a:cs typeface="Times New Roman"/>
              </a:rPr>
              <a:t>sockaddr_in	my_addr;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0"/>
            <a:ext cx="6582409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25"/>
              </a:lnSpc>
            </a:pPr>
            <a:r>
              <a:rPr spc="-5" dirty="0"/>
              <a:t>bind() </a:t>
            </a:r>
            <a:r>
              <a:rPr dirty="0"/>
              <a:t>- what </a:t>
            </a:r>
            <a:r>
              <a:rPr spc="-5" dirty="0"/>
              <a:t>port am </a:t>
            </a:r>
            <a:r>
              <a:rPr dirty="0"/>
              <a:t>I</a:t>
            </a:r>
            <a:r>
              <a:rPr spc="-40" dirty="0"/>
              <a:t> </a:t>
            </a:r>
            <a:r>
              <a:rPr spc="-5" dirty="0"/>
              <a:t>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" y="60705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90" y="556894"/>
            <a:ext cx="7948295" cy="81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45"/>
              </a:lnSpc>
            </a:pPr>
            <a:r>
              <a:rPr sz="2850" spc="-25" dirty="0">
                <a:latin typeface="Arial"/>
                <a:cs typeface="Arial"/>
              </a:rPr>
              <a:t>Used </a:t>
            </a:r>
            <a:r>
              <a:rPr sz="2850" dirty="0">
                <a:latin typeface="Arial"/>
                <a:cs typeface="Arial"/>
              </a:rPr>
              <a:t>to </a:t>
            </a:r>
            <a:r>
              <a:rPr sz="2850" spc="-20" dirty="0">
                <a:latin typeface="Arial"/>
                <a:cs typeface="Arial"/>
              </a:rPr>
              <a:t>associate </a:t>
            </a:r>
            <a:r>
              <a:rPr sz="2850" spc="5" dirty="0">
                <a:latin typeface="Arial"/>
                <a:cs typeface="Arial"/>
              </a:rPr>
              <a:t>a </a:t>
            </a:r>
            <a:r>
              <a:rPr sz="2850" spc="-25" dirty="0">
                <a:latin typeface="Arial"/>
                <a:cs typeface="Arial"/>
              </a:rPr>
              <a:t>socket </a:t>
            </a:r>
            <a:r>
              <a:rPr sz="2850" spc="-15" dirty="0">
                <a:latin typeface="Arial"/>
                <a:cs typeface="Arial"/>
              </a:rPr>
              <a:t>with </a:t>
            </a:r>
            <a:r>
              <a:rPr sz="2850" spc="5" dirty="0">
                <a:latin typeface="Arial"/>
                <a:cs typeface="Arial"/>
              </a:rPr>
              <a:t>a </a:t>
            </a:r>
            <a:r>
              <a:rPr sz="2850" spc="-20" dirty="0">
                <a:latin typeface="Arial"/>
                <a:cs typeface="Arial"/>
              </a:rPr>
              <a:t>port </a:t>
            </a:r>
            <a:r>
              <a:rPr sz="2850" spc="-15" dirty="0">
                <a:latin typeface="Arial"/>
                <a:cs typeface="Arial"/>
              </a:rPr>
              <a:t>on the</a:t>
            </a:r>
            <a:r>
              <a:rPr sz="2850" spc="-330" dirty="0">
                <a:latin typeface="Arial"/>
                <a:cs typeface="Arial"/>
              </a:rPr>
              <a:t> </a:t>
            </a:r>
            <a:r>
              <a:rPr sz="2850" spc="-20" dirty="0">
                <a:latin typeface="Arial"/>
                <a:cs typeface="Arial"/>
              </a:rPr>
              <a:t>local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ts val="3400"/>
              </a:lnSpc>
            </a:pPr>
            <a:r>
              <a:rPr sz="2850" spc="-25" dirty="0">
                <a:latin typeface="Arial"/>
                <a:cs typeface="Arial"/>
              </a:rPr>
              <a:t>machine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669" y="1559559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" y="258952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90" y="1555912"/>
            <a:ext cx="9021445" cy="137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1171575">
              <a:lnSpc>
                <a:spcPct val="100600"/>
              </a:lnSpc>
            </a:pP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port </a:t>
            </a:r>
            <a:r>
              <a:rPr sz="2600" dirty="0">
                <a:latin typeface="Arial"/>
                <a:cs typeface="Arial"/>
              </a:rPr>
              <a:t>number </a:t>
            </a:r>
            <a:r>
              <a:rPr sz="2600" spc="-10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used </a:t>
            </a:r>
            <a:r>
              <a:rPr sz="2600" spc="-5" dirty="0">
                <a:latin typeface="Arial"/>
                <a:cs typeface="Arial"/>
              </a:rPr>
              <a:t>by the </a:t>
            </a:r>
            <a:r>
              <a:rPr sz="2600" dirty="0">
                <a:latin typeface="Arial"/>
                <a:cs typeface="Arial"/>
              </a:rPr>
              <a:t>kernel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match </a:t>
            </a:r>
            <a:r>
              <a:rPr sz="2600" spc="-5" dirty="0">
                <a:latin typeface="Arial"/>
                <a:cs typeface="Arial"/>
              </a:rPr>
              <a:t>an  </a:t>
            </a:r>
            <a:r>
              <a:rPr sz="2600" dirty="0">
                <a:latin typeface="Arial"/>
                <a:cs typeface="Arial"/>
              </a:rPr>
              <a:t>incoming packet </a:t>
            </a:r>
            <a:r>
              <a:rPr sz="2600" spc="-5" dirty="0">
                <a:latin typeface="Arial"/>
                <a:cs typeface="Arial"/>
              </a:rPr>
              <a:t>to a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process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50" spc="-15" dirty="0">
                <a:latin typeface="Arial"/>
                <a:cs typeface="Arial"/>
              </a:rPr>
              <a:t>int </a:t>
            </a:r>
            <a:r>
              <a:rPr sz="2850" spc="-20" dirty="0">
                <a:latin typeface="Arial"/>
                <a:cs typeface="Arial"/>
              </a:rPr>
              <a:t>bind(int sockfd, </a:t>
            </a:r>
            <a:r>
              <a:rPr sz="2850" spc="-15" dirty="0">
                <a:latin typeface="Arial"/>
                <a:cs typeface="Arial"/>
              </a:rPr>
              <a:t>struct </a:t>
            </a:r>
            <a:r>
              <a:rPr sz="2850" spc="-25" dirty="0">
                <a:latin typeface="Arial"/>
                <a:cs typeface="Arial"/>
              </a:rPr>
              <a:t>sockaddr *my_addr, </a:t>
            </a:r>
            <a:r>
              <a:rPr sz="2850" spc="-15" dirty="0">
                <a:latin typeface="Arial"/>
                <a:cs typeface="Arial"/>
              </a:rPr>
              <a:t>int</a:t>
            </a:r>
            <a:r>
              <a:rPr sz="2850" spc="-100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addrlen)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669" y="3112770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669" y="3655059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669" y="4597400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669" y="5140959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053" rIns="0" bIns="0" rtlCol="0">
            <a:spAutoFit/>
          </a:bodyPr>
          <a:lstStyle/>
          <a:p>
            <a:pPr marL="237490">
              <a:lnSpc>
                <a:spcPct val="100000"/>
              </a:lnSpc>
            </a:pPr>
            <a:r>
              <a:rPr dirty="0"/>
              <a:t>sockfd </a:t>
            </a:r>
            <a:r>
              <a:rPr spc="-5" dirty="0"/>
              <a:t>is </a:t>
            </a:r>
            <a:r>
              <a:rPr dirty="0"/>
              <a:t>the </a:t>
            </a:r>
            <a:r>
              <a:rPr spc="5" dirty="0"/>
              <a:t>socket </a:t>
            </a:r>
            <a:r>
              <a:rPr dirty="0"/>
              <a:t>descriptor </a:t>
            </a:r>
            <a:r>
              <a:rPr spc="-5" dirty="0"/>
              <a:t>returned by </a:t>
            </a:r>
            <a:r>
              <a:rPr dirty="0"/>
              <a:t>socket()</a:t>
            </a:r>
          </a:p>
          <a:p>
            <a:pPr marL="237490" marR="81915">
              <a:lnSpc>
                <a:spcPct val="100600"/>
              </a:lnSpc>
              <a:spcBef>
                <a:spcPts val="1140"/>
              </a:spcBef>
            </a:pPr>
            <a:r>
              <a:rPr dirty="0"/>
              <a:t>my_addr </a:t>
            </a:r>
            <a:r>
              <a:rPr spc="-10" dirty="0"/>
              <a:t>is </a:t>
            </a:r>
            <a:r>
              <a:rPr spc="-5" dirty="0"/>
              <a:t>pointer to </a:t>
            </a:r>
            <a:r>
              <a:rPr dirty="0"/>
              <a:t>struct sockaddr </a:t>
            </a:r>
            <a:r>
              <a:rPr spc="-5" dirty="0"/>
              <a:t>that </a:t>
            </a:r>
            <a:r>
              <a:rPr dirty="0"/>
              <a:t>contains  </a:t>
            </a:r>
            <a:r>
              <a:rPr spc="-5" dirty="0"/>
              <a:t>information </a:t>
            </a:r>
            <a:r>
              <a:rPr dirty="0"/>
              <a:t>about your </a:t>
            </a:r>
            <a:r>
              <a:rPr spc="-5" dirty="0"/>
              <a:t>IP </a:t>
            </a:r>
            <a:r>
              <a:rPr dirty="0"/>
              <a:t>address and </a:t>
            </a:r>
            <a:r>
              <a:rPr spc="-5" dirty="0"/>
              <a:t>port</a:t>
            </a:r>
          </a:p>
          <a:p>
            <a:pPr marL="237490" marR="1718310">
              <a:lnSpc>
                <a:spcPct val="137200"/>
              </a:lnSpc>
            </a:pPr>
            <a:r>
              <a:rPr spc="-5" dirty="0"/>
              <a:t>addrlen </a:t>
            </a:r>
            <a:r>
              <a:rPr spc="-10" dirty="0"/>
              <a:t>is </a:t>
            </a:r>
            <a:r>
              <a:rPr dirty="0"/>
              <a:t>set </a:t>
            </a:r>
            <a:r>
              <a:rPr spc="-5" dirty="0"/>
              <a:t>to </a:t>
            </a:r>
            <a:r>
              <a:rPr dirty="0"/>
              <a:t>sizeof(struct sockaddr)  </a:t>
            </a:r>
            <a:r>
              <a:rPr spc="-5" dirty="0"/>
              <a:t>returns </a:t>
            </a:r>
            <a:r>
              <a:rPr spc="-10" dirty="0"/>
              <a:t>-1 </a:t>
            </a:r>
            <a:r>
              <a:rPr spc="-5" dirty="0"/>
              <a:t>on</a:t>
            </a:r>
            <a:r>
              <a:rPr spc="-10" dirty="0"/>
              <a:t> </a:t>
            </a:r>
            <a:r>
              <a:rPr spc="-5" dirty="0"/>
              <a:t>error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8669" y="5694172"/>
            <a:ext cx="9029700" cy="185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 marR="944880" indent="-287020">
              <a:lnSpc>
                <a:spcPts val="3379"/>
              </a:lnSpc>
              <a:buSzPct val="75438"/>
              <a:buFont typeface="Calibri"/>
              <a:buChar char="–"/>
              <a:tabLst>
                <a:tab pos="299085" algn="l"/>
                <a:tab pos="299720" algn="l"/>
              </a:tabLst>
            </a:pPr>
            <a:r>
              <a:rPr sz="2850" spc="-25" dirty="0">
                <a:latin typeface="Arial"/>
                <a:cs typeface="Arial"/>
              </a:rPr>
              <a:t>my_addr.sin_port </a:t>
            </a:r>
            <a:r>
              <a:rPr sz="2850" spc="5" dirty="0">
                <a:latin typeface="Arial"/>
                <a:cs typeface="Arial"/>
              </a:rPr>
              <a:t>= </a:t>
            </a:r>
            <a:r>
              <a:rPr sz="2850" spc="-15" dirty="0">
                <a:latin typeface="Arial"/>
                <a:cs typeface="Arial"/>
              </a:rPr>
              <a:t>0; </a:t>
            </a:r>
            <a:r>
              <a:rPr sz="2850" spc="-20" dirty="0">
                <a:latin typeface="Arial"/>
                <a:cs typeface="Arial"/>
              </a:rPr>
              <a:t>//choose </a:t>
            </a:r>
            <a:r>
              <a:rPr sz="2850" spc="-15" dirty="0">
                <a:latin typeface="Arial"/>
                <a:cs typeface="Arial"/>
              </a:rPr>
              <a:t>an </a:t>
            </a:r>
            <a:r>
              <a:rPr sz="2850" spc="-25" dirty="0">
                <a:latin typeface="Arial"/>
                <a:cs typeface="Arial"/>
              </a:rPr>
              <a:t>unused </a:t>
            </a:r>
            <a:r>
              <a:rPr sz="2850" spc="-20" dirty="0">
                <a:latin typeface="Arial"/>
                <a:cs typeface="Arial"/>
              </a:rPr>
              <a:t>port</a:t>
            </a:r>
            <a:r>
              <a:rPr sz="2850" spc="-210" dirty="0">
                <a:latin typeface="Arial"/>
                <a:cs typeface="Arial"/>
              </a:rPr>
              <a:t> </a:t>
            </a:r>
            <a:r>
              <a:rPr sz="2850" spc="-15" dirty="0">
                <a:latin typeface="Arial"/>
                <a:cs typeface="Arial"/>
              </a:rPr>
              <a:t>at  </a:t>
            </a:r>
            <a:r>
              <a:rPr sz="2850" spc="-25" dirty="0">
                <a:latin typeface="Arial"/>
                <a:cs typeface="Arial"/>
              </a:rPr>
              <a:t>random</a:t>
            </a:r>
            <a:endParaRPr sz="2850">
              <a:latin typeface="Arial"/>
              <a:cs typeface="Arial"/>
            </a:endParaRPr>
          </a:p>
          <a:p>
            <a:pPr marL="299720" marR="5080" indent="-287020">
              <a:lnSpc>
                <a:spcPts val="3390"/>
              </a:lnSpc>
              <a:spcBef>
                <a:spcPts val="1130"/>
              </a:spcBef>
              <a:buSzPct val="75438"/>
              <a:buFont typeface="Calibri"/>
              <a:buChar char="–"/>
              <a:tabLst>
                <a:tab pos="299085" algn="l"/>
                <a:tab pos="299720" algn="l"/>
              </a:tabLst>
            </a:pPr>
            <a:r>
              <a:rPr sz="2850" spc="-25" dirty="0">
                <a:latin typeface="Arial"/>
                <a:cs typeface="Arial"/>
              </a:rPr>
              <a:t>my_addr.sin_addr.s_addr </a:t>
            </a:r>
            <a:r>
              <a:rPr sz="2850" spc="5" dirty="0">
                <a:latin typeface="Arial"/>
                <a:cs typeface="Arial"/>
              </a:rPr>
              <a:t>= </a:t>
            </a:r>
            <a:r>
              <a:rPr sz="2850" spc="-35" dirty="0">
                <a:latin typeface="Arial"/>
                <a:cs typeface="Arial"/>
              </a:rPr>
              <a:t>INADDR_ANY; </a:t>
            </a:r>
            <a:r>
              <a:rPr sz="2850" spc="-15" dirty="0">
                <a:latin typeface="Arial"/>
                <a:cs typeface="Arial"/>
              </a:rPr>
              <a:t>//use </a:t>
            </a:r>
            <a:r>
              <a:rPr sz="2850" spc="-25" dirty="0">
                <a:latin typeface="Arial"/>
                <a:cs typeface="Arial"/>
              </a:rPr>
              <a:t>my</a:t>
            </a:r>
            <a:r>
              <a:rPr sz="2850" spc="-19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IP  </a:t>
            </a:r>
            <a:r>
              <a:rPr sz="2850" spc="-20" dirty="0">
                <a:latin typeface="Arial"/>
                <a:cs typeface="Arial"/>
              </a:rPr>
              <a:t>adr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384" rIns="0" bIns="0" rtlCol="0">
            <a:spAutoFit/>
          </a:bodyPr>
          <a:lstStyle/>
          <a:p>
            <a:pPr marL="3143885">
              <a:lnSpc>
                <a:spcPts val="5270"/>
              </a:lnSpc>
            </a:pPr>
            <a:r>
              <a:rPr spc="5" dirty="0"/>
              <a:t>E</a:t>
            </a:r>
            <a:r>
              <a:rPr spc="10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</a:t>
            </a:r>
            <a:r>
              <a:rPr spc="-1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59" y="1000759"/>
            <a:ext cx="7046595" cy="155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int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sockfd;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600" dirty="0">
                <a:latin typeface="Arial"/>
                <a:cs typeface="Arial"/>
              </a:rPr>
              <a:t>struct sockaddr_in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my_addr;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600" dirty="0">
                <a:latin typeface="Arial"/>
                <a:cs typeface="Arial"/>
              </a:rPr>
              <a:t>sockfd = socket(PF_INET, SOCK_STREAM, </a:t>
            </a:r>
            <a:r>
              <a:rPr sz="2600" spc="-5" dirty="0">
                <a:latin typeface="Arial"/>
                <a:cs typeface="Arial"/>
              </a:rPr>
              <a:t>0);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6279" y="2738120"/>
            <a:ext cx="3520440" cy="9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// </a:t>
            </a:r>
            <a:r>
              <a:rPr sz="2600" dirty="0">
                <a:latin typeface="Arial"/>
                <a:cs typeface="Arial"/>
              </a:rPr>
              <a:t>host byte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order</a:t>
            </a:r>
            <a:endParaRPr sz="2600">
              <a:latin typeface="Arial"/>
              <a:cs typeface="Arial"/>
            </a:endParaRPr>
          </a:p>
          <a:p>
            <a:pPr marL="436880">
              <a:lnSpc>
                <a:spcPct val="100000"/>
              </a:lnSpc>
              <a:spcBef>
                <a:spcPts val="1440"/>
              </a:spcBef>
            </a:pPr>
            <a:r>
              <a:rPr sz="2600" dirty="0">
                <a:latin typeface="Arial"/>
                <a:cs typeface="Arial"/>
              </a:rPr>
              <a:t>// </a:t>
            </a:r>
            <a:r>
              <a:rPr sz="2600" spc="-5" dirty="0">
                <a:latin typeface="Arial"/>
                <a:cs typeface="Arial"/>
              </a:rPr>
              <a:t>short, network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59" y="2555057"/>
            <a:ext cx="5499735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2600" dirty="0">
                <a:latin typeface="Arial"/>
                <a:cs typeface="Arial"/>
              </a:rPr>
              <a:t>my_addr.sin_family = AF_INET;  my_addr.sin_port =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htons(MYPORT);</a:t>
            </a:r>
            <a:endParaRPr sz="26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20"/>
              </a:spcBef>
            </a:pPr>
            <a:r>
              <a:rPr sz="2600" spc="-5" dirty="0">
                <a:latin typeface="Arial"/>
                <a:cs typeface="Arial"/>
              </a:rPr>
              <a:t>order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59" y="4113346"/>
            <a:ext cx="9565005" cy="272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2600" dirty="0">
                <a:latin typeface="Arial"/>
                <a:cs typeface="Arial"/>
              </a:rPr>
              <a:t>my_addr.sin_addr.s_addr = </a:t>
            </a:r>
            <a:r>
              <a:rPr sz="2600" spc="-5" dirty="0">
                <a:latin typeface="Arial"/>
                <a:cs typeface="Arial"/>
              </a:rPr>
              <a:t>inet_addr("172.28.44.57");  </a:t>
            </a:r>
            <a:r>
              <a:rPr sz="2600" dirty="0">
                <a:latin typeface="Arial"/>
                <a:cs typeface="Arial"/>
              </a:rPr>
              <a:t>memset(&amp;(my_addr.sin_zero), </a:t>
            </a:r>
            <a:r>
              <a:rPr sz="2600" spc="-5" dirty="0">
                <a:latin typeface="Arial"/>
                <a:cs typeface="Arial"/>
              </a:rPr>
              <a:t>'\0', </a:t>
            </a:r>
            <a:r>
              <a:rPr sz="2600" dirty="0">
                <a:latin typeface="Arial"/>
                <a:cs typeface="Arial"/>
              </a:rPr>
              <a:t>8); </a:t>
            </a:r>
            <a:r>
              <a:rPr sz="2600" spc="-5" dirty="0">
                <a:latin typeface="Arial"/>
                <a:cs typeface="Arial"/>
              </a:rPr>
              <a:t>// zero the </a:t>
            </a:r>
            <a:r>
              <a:rPr sz="2600" dirty="0">
                <a:latin typeface="Arial"/>
                <a:cs typeface="Arial"/>
              </a:rPr>
              <a:t>rest of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struct  bind(sockfd, (struct sockaddr </a:t>
            </a:r>
            <a:r>
              <a:rPr sz="2600" spc="-5" dirty="0">
                <a:latin typeface="Arial"/>
                <a:cs typeface="Arial"/>
              </a:rPr>
              <a:t>*)&amp;my_addr,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sizeof(struct</a:t>
            </a:r>
            <a:endParaRPr sz="26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20"/>
              </a:spcBef>
            </a:pPr>
            <a:r>
              <a:rPr sz="2600" dirty="0">
                <a:latin typeface="Arial"/>
                <a:cs typeface="Arial"/>
              </a:rPr>
              <a:t>sockaddr));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054735" algn="l"/>
              </a:tabLst>
            </a:pPr>
            <a:r>
              <a:rPr sz="2600" spc="-10" dirty="0">
                <a:latin typeface="Arial"/>
                <a:cs typeface="Arial"/>
              </a:rPr>
              <a:t>/******	</a:t>
            </a:r>
            <a:r>
              <a:rPr sz="2600" dirty="0">
                <a:latin typeface="Arial"/>
                <a:cs typeface="Arial"/>
              </a:rPr>
              <a:t>Code needs </a:t>
            </a:r>
            <a:r>
              <a:rPr sz="2600" spc="-5" dirty="0">
                <a:latin typeface="Arial"/>
                <a:cs typeface="Arial"/>
              </a:rPr>
              <a:t>error </a:t>
            </a:r>
            <a:r>
              <a:rPr sz="2600" dirty="0">
                <a:latin typeface="Arial"/>
                <a:cs typeface="Arial"/>
              </a:rPr>
              <a:t>checking. Don't </a:t>
            </a:r>
            <a:r>
              <a:rPr sz="2600" spc="-5" dirty="0">
                <a:latin typeface="Arial"/>
                <a:cs typeface="Arial"/>
              </a:rPr>
              <a:t>forget to do </a:t>
            </a:r>
            <a:r>
              <a:rPr sz="2600" dirty="0">
                <a:latin typeface="Arial"/>
                <a:cs typeface="Arial"/>
              </a:rPr>
              <a:t>that </a:t>
            </a:r>
            <a:r>
              <a:rPr sz="2600" spc="-10" dirty="0">
                <a:latin typeface="Arial"/>
                <a:cs typeface="Arial"/>
              </a:rPr>
              <a:t>******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/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84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dirty="0"/>
              <a:t>connect() -</a:t>
            </a:r>
            <a:r>
              <a:rPr spc="-90" dirty="0"/>
              <a:t> </a:t>
            </a:r>
            <a:r>
              <a:rPr spc="-5" dirty="0"/>
              <a:t>Hello!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5050" y="14782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050" y="208915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5050" y="628395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1383029"/>
            <a:ext cx="8503285" cy="523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25" dirty="0">
                <a:latin typeface="Arial"/>
                <a:cs typeface="Arial"/>
              </a:rPr>
              <a:t>Connects </a:t>
            </a:r>
            <a:r>
              <a:rPr sz="2850" dirty="0">
                <a:latin typeface="Arial"/>
                <a:cs typeface="Arial"/>
              </a:rPr>
              <a:t>to </a:t>
            </a:r>
            <a:r>
              <a:rPr sz="2850" spc="5" dirty="0">
                <a:latin typeface="Arial"/>
                <a:cs typeface="Arial"/>
              </a:rPr>
              <a:t>a </a:t>
            </a:r>
            <a:r>
              <a:rPr sz="2850" spc="-25" dirty="0">
                <a:latin typeface="Arial"/>
                <a:cs typeface="Arial"/>
              </a:rPr>
              <a:t>remote</a:t>
            </a:r>
            <a:r>
              <a:rPr sz="2850" spc="-215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host</a:t>
            </a:r>
            <a:endParaRPr sz="2850">
              <a:latin typeface="Arial"/>
              <a:cs typeface="Arial"/>
            </a:endParaRPr>
          </a:p>
          <a:p>
            <a:pPr marL="12700" marR="120014">
              <a:lnSpc>
                <a:spcPts val="3390"/>
              </a:lnSpc>
              <a:spcBef>
                <a:spcPts val="1515"/>
              </a:spcBef>
            </a:pPr>
            <a:r>
              <a:rPr sz="2850" spc="-15" dirty="0">
                <a:latin typeface="Arial"/>
                <a:cs typeface="Arial"/>
              </a:rPr>
              <a:t>int </a:t>
            </a:r>
            <a:r>
              <a:rPr sz="2850" spc="-25" dirty="0">
                <a:latin typeface="Arial"/>
                <a:cs typeface="Arial"/>
              </a:rPr>
              <a:t>connect(int </a:t>
            </a:r>
            <a:r>
              <a:rPr sz="2850" spc="-20" dirty="0">
                <a:latin typeface="Arial"/>
                <a:cs typeface="Arial"/>
              </a:rPr>
              <a:t>sockfd, </a:t>
            </a:r>
            <a:r>
              <a:rPr sz="2850" spc="-15" dirty="0">
                <a:latin typeface="Arial"/>
                <a:cs typeface="Arial"/>
              </a:rPr>
              <a:t>struct </a:t>
            </a:r>
            <a:r>
              <a:rPr sz="2850" spc="-25" dirty="0">
                <a:latin typeface="Arial"/>
                <a:cs typeface="Arial"/>
              </a:rPr>
              <a:t>sockaddr *serv_addr, </a:t>
            </a:r>
            <a:r>
              <a:rPr sz="2850" spc="-15" dirty="0">
                <a:latin typeface="Arial"/>
                <a:cs typeface="Arial"/>
              </a:rPr>
              <a:t>int  </a:t>
            </a:r>
            <a:r>
              <a:rPr sz="2850" spc="-25" dirty="0">
                <a:latin typeface="Arial"/>
                <a:cs typeface="Arial"/>
              </a:rPr>
              <a:t>addrlen)</a:t>
            </a:r>
            <a:endParaRPr sz="285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270"/>
              </a:spcBef>
              <a:buSzPct val="75438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50" spc="-20" dirty="0">
                <a:latin typeface="Arial"/>
                <a:cs typeface="Arial"/>
              </a:rPr>
              <a:t>sockfd </a:t>
            </a:r>
            <a:r>
              <a:rPr sz="2850" spc="-5" dirty="0">
                <a:latin typeface="Arial"/>
                <a:cs typeface="Arial"/>
              </a:rPr>
              <a:t>is </a:t>
            </a:r>
            <a:r>
              <a:rPr sz="2850" spc="-15" dirty="0">
                <a:latin typeface="Arial"/>
                <a:cs typeface="Arial"/>
              </a:rPr>
              <a:t>the </a:t>
            </a:r>
            <a:r>
              <a:rPr sz="2850" spc="-25" dirty="0">
                <a:latin typeface="Arial"/>
                <a:cs typeface="Arial"/>
              </a:rPr>
              <a:t>socket </a:t>
            </a:r>
            <a:r>
              <a:rPr sz="2850" spc="-20" dirty="0">
                <a:latin typeface="Arial"/>
                <a:cs typeface="Arial"/>
              </a:rPr>
              <a:t>descriptor returned </a:t>
            </a:r>
            <a:r>
              <a:rPr sz="2850" spc="-15" dirty="0">
                <a:latin typeface="Arial"/>
                <a:cs typeface="Arial"/>
              </a:rPr>
              <a:t>by</a:t>
            </a:r>
            <a:r>
              <a:rPr sz="2850" spc="-180" dirty="0">
                <a:latin typeface="Arial"/>
                <a:cs typeface="Arial"/>
              </a:rPr>
              <a:t> </a:t>
            </a:r>
            <a:r>
              <a:rPr sz="2850" spc="-20" dirty="0">
                <a:latin typeface="Arial"/>
                <a:cs typeface="Arial"/>
              </a:rPr>
              <a:t>socket()</a:t>
            </a:r>
            <a:endParaRPr sz="2850">
              <a:latin typeface="Arial"/>
              <a:cs typeface="Arial"/>
            </a:endParaRPr>
          </a:p>
          <a:p>
            <a:pPr marL="444500" marR="45720" indent="-288290">
              <a:lnSpc>
                <a:spcPct val="99000"/>
              </a:lnSpc>
              <a:spcBef>
                <a:spcPts val="1135"/>
              </a:spcBef>
              <a:buSzPct val="75438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50" spc="-25" dirty="0">
                <a:latin typeface="Arial"/>
                <a:cs typeface="Arial"/>
              </a:rPr>
              <a:t>serv_addr </a:t>
            </a:r>
            <a:r>
              <a:rPr sz="2850" dirty="0">
                <a:latin typeface="Arial"/>
                <a:cs typeface="Arial"/>
              </a:rPr>
              <a:t>is </a:t>
            </a:r>
            <a:r>
              <a:rPr sz="2850" spc="-25" dirty="0">
                <a:latin typeface="Arial"/>
                <a:cs typeface="Arial"/>
              </a:rPr>
              <a:t>pointer </a:t>
            </a:r>
            <a:r>
              <a:rPr sz="2850" spc="-5" dirty="0">
                <a:latin typeface="Arial"/>
                <a:cs typeface="Arial"/>
              </a:rPr>
              <a:t>to </a:t>
            </a:r>
            <a:r>
              <a:rPr sz="2850" spc="-20" dirty="0">
                <a:latin typeface="Arial"/>
                <a:cs typeface="Arial"/>
              </a:rPr>
              <a:t>struct </a:t>
            </a:r>
            <a:r>
              <a:rPr sz="2850" spc="-25" dirty="0">
                <a:latin typeface="Arial"/>
                <a:cs typeface="Arial"/>
              </a:rPr>
              <a:t>sockaddr </a:t>
            </a:r>
            <a:r>
              <a:rPr sz="2850" spc="-20" dirty="0">
                <a:latin typeface="Arial"/>
                <a:cs typeface="Arial"/>
              </a:rPr>
              <a:t>that  contains </a:t>
            </a:r>
            <a:r>
              <a:rPr sz="2850" spc="-25" dirty="0">
                <a:latin typeface="Arial"/>
                <a:cs typeface="Arial"/>
              </a:rPr>
              <a:t>information </a:t>
            </a:r>
            <a:r>
              <a:rPr sz="2850" spc="-15" dirty="0">
                <a:latin typeface="Arial"/>
                <a:cs typeface="Arial"/>
              </a:rPr>
              <a:t>on </a:t>
            </a:r>
            <a:r>
              <a:rPr sz="2850" spc="-20" dirty="0">
                <a:latin typeface="Arial"/>
                <a:cs typeface="Arial"/>
              </a:rPr>
              <a:t>destination </a:t>
            </a:r>
            <a:r>
              <a:rPr sz="2850" spc="-5" dirty="0">
                <a:latin typeface="Arial"/>
                <a:cs typeface="Arial"/>
              </a:rPr>
              <a:t>IP </a:t>
            </a:r>
            <a:r>
              <a:rPr sz="2850" spc="-25" dirty="0">
                <a:latin typeface="Arial"/>
                <a:cs typeface="Arial"/>
              </a:rPr>
              <a:t>address</a:t>
            </a:r>
            <a:r>
              <a:rPr sz="2850" spc="-185" dirty="0">
                <a:latin typeface="Arial"/>
                <a:cs typeface="Arial"/>
              </a:rPr>
              <a:t> </a:t>
            </a:r>
            <a:r>
              <a:rPr sz="2850" spc="-20" dirty="0">
                <a:latin typeface="Arial"/>
                <a:cs typeface="Arial"/>
              </a:rPr>
              <a:t>and  port</a:t>
            </a:r>
            <a:endParaRPr sz="285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090"/>
              </a:spcBef>
              <a:buSzPct val="75438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50" spc="-20" dirty="0">
                <a:latin typeface="Arial"/>
                <a:cs typeface="Arial"/>
              </a:rPr>
              <a:t>addrlen </a:t>
            </a:r>
            <a:r>
              <a:rPr sz="2850" spc="-5" dirty="0">
                <a:latin typeface="Arial"/>
                <a:cs typeface="Arial"/>
              </a:rPr>
              <a:t>is </a:t>
            </a:r>
            <a:r>
              <a:rPr sz="2850" spc="-20" dirty="0">
                <a:latin typeface="Arial"/>
                <a:cs typeface="Arial"/>
              </a:rPr>
              <a:t>set </a:t>
            </a:r>
            <a:r>
              <a:rPr sz="2850" dirty="0">
                <a:latin typeface="Arial"/>
                <a:cs typeface="Arial"/>
              </a:rPr>
              <a:t>to </a:t>
            </a:r>
            <a:r>
              <a:rPr sz="2850" spc="-20" dirty="0">
                <a:latin typeface="Arial"/>
                <a:cs typeface="Arial"/>
              </a:rPr>
              <a:t>sizeof(struct</a:t>
            </a:r>
            <a:r>
              <a:rPr sz="2850" spc="-180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sockaddr)</a:t>
            </a:r>
            <a:endParaRPr sz="285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100"/>
              </a:spcBef>
              <a:buSzPct val="75438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50" spc="-20" dirty="0">
                <a:latin typeface="Arial"/>
                <a:cs typeface="Arial"/>
              </a:rPr>
              <a:t>returns </a:t>
            </a:r>
            <a:r>
              <a:rPr sz="2850" spc="-10" dirty="0">
                <a:latin typeface="Arial"/>
                <a:cs typeface="Arial"/>
              </a:rPr>
              <a:t>-1 </a:t>
            </a:r>
            <a:r>
              <a:rPr sz="2850" spc="-20" dirty="0">
                <a:latin typeface="Arial"/>
                <a:cs typeface="Arial"/>
              </a:rPr>
              <a:t>on</a:t>
            </a:r>
            <a:r>
              <a:rPr sz="2850" spc="-150" dirty="0">
                <a:latin typeface="Arial"/>
                <a:cs typeface="Arial"/>
              </a:rPr>
              <a:t> </a:t>
            </a:r>
            <a:r>
              <a:rPr sz="2850" spc="-20" dirty="0">
                <a:latin typeface="Arial"/>
                <a:cs typeface="Arial"/>
              </a:rPr>
              <a:t>error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50" spc="-20" dirty="0">
                <a:latin typeface="Arial"/>
                <a:cs typeface="Arial"/>
              </a:rPr>
              <a:t>No </a:t>
            </a:r>
            <a:r>
              <a:rPr sz="2850" spc="-25" dirty="0">
                <a:latin typeface="Arial"/>
                <a:cs typeface="Arial"/>
              </a:rPr>
              <a:t>need </a:t>
            </a:r>
            <a:r>
              <a:rPr sz="2850" spc="-10" dirty="0">
                <a:latin typeface="Arial"/>
                <a:cs typeface="Arial"/>
              </a:rPr>
              <a:t>to </a:t>
            </a:r>
            <a:r>
              <a:rPr sz="2850" spc="-20" dirty="0">
                <a:latin typeface="Arial"/>
                <a:cs typeface="Arial"/>
              </a:rPr>
              <a:t>bind(), </a:t>
            </a:r>
            <a:r>
              <a:rPr sz="2850" spc="-25" dirty="0">
                <a:latin typeface="Arial"/>
                <a:cs typeface="Arial"/>
              </a:rPr>
              <a:t>kernel </a:t>
            </a:r>
            <a:r>
              <a:rPr sz="2850" spc="-20" dirty="0">
                <a:latin typeface="Arial"/>
                <a:cs typeface="Arial"/>
              </a:rPr>
              <a:t>will </a:t>
            </a:r>
            <a:r>
              <a:rPr sz="2850" spc="-25" dirty="0">
                <a:latin typeface="Arial"/>
                <a:cs typeface="Arial"/>
              </a:rPr>
              <a:t>choose </a:t>
            </a:r>
            <a:r>
              <a:rPr sz="2850" spc="5" dirty="0">
                <a:latin typeface="Arial"/>
                <a:cs typeface="Arial"/>
              </a:rPr>
              <a:t>a</a:t>
            </a:r>
            <a:r>
              <a:rPr sz="2850" spc="-140" dirty="0">
                <a:latin typeface="Arial"/>
                <a:cs typeface="Arial"/>
              </a:rPr>
              <a:t> </a:t>
            </a:r>
            <a:r>
              <a:rPr sz="2850" spc="-20" dirty="0">
                <a:latin typeface="Arial"/>
                <a:cs typeface="Arial"/>
              </a:rPr>
              <a:t>port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079" y="0"/>
            <a:ext cx="220218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E</a:t>
            </a:r>
            <a:r>
              <a:rPr spc="10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</a:t>
            </a:r>
            <a:r>
              <a:rPr spc="-1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480" y="656590"/>
            <a:ext cx="2385695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45" dirty="0">
                <a:latin typeface="Arial"/>
                <a:cs typeface="Arial"/>
              </a:rPr>
              <a:t>#define</a:t>
            </a:r>
            <a:r>
              <a:rPr sz="2450" spc="-114" dirty="0">
                <a:latin typeface="Arial"/>
                <a:cs typeface="Arial"/>
              </a:rPr>
              <a:t> </a:t>
            </a:r>
            <a:r>
              <a:rPr sz="2450" spc="-60" dirty="0">
                <a:latin typeface="Arial"/>
                <a:cs typeface="Arial"/>
              </a:rPr>
              <a:t>DEST_IP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0060" y="656590"/>
            <a:ext cx="20237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50" dirty="0">
                <a:latin typeface="Arial"/>
                <a:cs typeface="Arial"/>
              </a:rPr>
              <a:t>"172.28.44.57"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480" y="1122679"/>
            <a:ext cx="4646295" cy="1850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20" dirty="0">
                <a:latin typeface="Arial"/>
                <a:cs typeface="Arial"/>
              </a:rPr>
              <a:t>#define </a:t>
            </a:r>
            <a:r>
              <a:rPr sz="2450" spc="-35" dirty="0">
                <a:latin typeface="Arial"/>
                <a:cs typeface="Arial"/>
              </a:rPr>
              <a:t>DEST_PORT</a:t>
            </a:r>
            <a:r>
              <a:rPr sz="2450" spc="-175" dirty="0">
                <a:latin typeface="Arial"/>
                <a:cs typeface="Arial"/>
              </a:rPr>
              <a:t> </a:t>
            </a:r>
            <a:r>
              <a:rPr sz="2450" spc="-20" dirty="0">
                <a:latin typeface="Arial"/>
                <a:cs typeface="Arial"/>
              </a:rPr>
              <a:t>5000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spc="-5" dirty="0">
                <a:latin typeface="Arial"/>
                <a:cs typeface="Arial"/>
              </a:rPr>
              <a:t>main(){</a:t>
            </a:r>
            <a:endParaRPr sz="26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740"/>
              </a:spcBef>
            </a:pPr>
            <a:r>
              <a:rPr sz="2600" spc="-5" dirty="0">
                <a:latin typeface="Arial"/>
                <a:cs typeface="Arial"/>
              </a:rPr>
              <a:t>int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sockfd;</a:t>
            </a:r>
            <a:endParaRPr sz="26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750"/>
              </a:spcBef>
            </a:pPr>
            <a:r>
              <a:rPr sz="2600" dirty="0">
                <a:latin typeface="Arial"/>
                <a:cs typeface="Arial"/>
              </a:rPr>
              <a:t>struct sockaddr_in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dest_addr;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6059" y="2571750"/>
            <a:ext cx="4475480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// will hold the destination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addr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2968061"/>
            <a:ext cx="9122410" cy="414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262890" indent="-91440">
              <a:lnSpc>
                <a:spcPct val="123700"/>
              </a:lnSpc>
              <a:tabLst>
                <a:tab pos="5977255" algn="l"/>
              </a:tabLst>
            </a:pPr>
            <a:r>
              <a:rPr sz="2600" dirty="0">
                <a:latin typeface="Arial"/>
                <a:cs typeface="Arial"/>
              </a:rPr>
              <a:t>sockfd = socket(PF_INET, SOCK_STREAM, 0);  dest_addr.sin_family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AF_INET;	</a:t>
            </a:r>
            <a:r>
              <a:rPr sz="2600" spc="-5" dirty="0">
                <a:latin typeface="Arial"/>
                <a:cs typeface="Arial"/>
              </a:rPr>
              <a:t>// </a:t>
            </a:r>
            <a:r>
              <a:rPr sz="2600" dirty="0">
                <a:latin typeface="Arial"/>
                <a:cs typeface="Arial"/>
              </a:rPr>
              <a:t>host byte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order</a:t>
            </a:r>
            <a:endParaRPr sz="2600">
              <a:latin typeface="Arial"/>
              <a:cs typeface="Arial"/>
            </a:endParaRPr>
          </a:p>
          <a:p>
            <a:pPr marL="154940" marR="262890" indent="40640">
              <a:lnSpc>
                <a:spcPct val="100600"/>
              </a:lnSpc>
              <a:spcBef>
                <a:spcPts val="730"/>
              </a:spcBef>
              <a:tabLst>
                <a:tab pos="6699884" algn="l"/>
              </a:tabLst>
            </a:pPr>
            <a:r>
              <a:rPr sz="2600" dirty="0">
                <a:latin typeface="Arial"/>
                <a:cs typeface="Arial"/>
              </a:rPr>
              <a:t>dest_addr.sin_port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htons(DEST_PORT);	</a:t>
            </a:r>
            <a:r>
              <a:rPr sz="2600" spc="-5" dirty="0">
                <a:latin typeface="Arial"/>
                <a:cs typeface="Arial"/>
              </a:rPr>
              <a:t>//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network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byte </a:t>
            </a:r>
            <a:r>
              <a:rPr sz="2600" spc="-5" dirty="0">
                <a:latin typeface="Arial"/>
                <a:cs typeface="Arial"/>
              </a:rPr>
              <a:t> order</a:t>
            </a:r>
            <a:endParaRPr sz="26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750"/>
              </a:spcBef>
            </a:pPr>
            <a:r>
              <a:rPr sz="2600" dirty="0">
                <a:latin typeface="Arial"/>
                <a:cs typeface="Arial"/>
              </a:rPr>
              <a:t>dest_addr.sin_addr.s_addr =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inet_addr(DEST_IP);</a:t>
            </a:r>
            <a:endParaRPr sz="2600">
              <a:latin typeface="Arial"/>
              <a:cs typeface="Arial"/>
            </a:endParaRPr>
          </a:p>
          <a:p>
            <a:pPr marL="154940" marR="5080" indent="40640">
              <a:lnSpc>
                <a:spcPct val="100800"/>
              </a:lnSpc>
              <a:spcBef>
                <a:spcPts val="715"/>
              </a:spcBef>
              <a:tabLst>
                <a:tab pos="1329055" algn="l"/>
                <a:tab pos="6076315" algn="l"/>
              </a:tabLst>
            </a:pPr>
            <a:r>
              <a:rPr sz="2600" dirty="0">
                <a:latin typeface="Arial"/>
                <a:cs typeface="Arial"/>
              </a:rPr>
              <a:t>memset(&amp;(dest_addr.sin_zero), </a:t>
            </a:r>
            <a:r>
              <a:rPr sz="2600" spc="-5" dirty="0">
                <a:latin typeface="Arial"/>
                <a:cs typeface="Arial"/>
              </a:rPr>
              <a:t>'\0',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8);	// </a:t>
            </a:r>
            <a:r>
              <a:rPr sz="2600" dirty="0">
                <a:latin typeface="Arial"/>
                <a:cs typeface="Arial"/>
              </a:rPr>
              <a:t>zero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rest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struct	connect(sockfd, (struct sockaddr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*)&amp;dest_addr, </a:t>
            </a:r>
            <a:r>
              <a:rPr sz="2600" dirty="0">
                <a:latin typeface="Arial"/>
                <a:cs typeface="Arial"/>
              </a:rPr>
              <a:t> sizeof(struct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sockaddr));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spc="-10" dirty="0">
                <a:latin typeface="Arial"/>
                <a:cs typeface="Arial"/>
              </a:rPr>
              <a:t>/******* </a:t>
            </a:r>
            <a:r>
              <a:rPr sz="2600" dirty="0">
                <a:latin typeface="Arial"/>
                <a:cs typeface="Arial"/>
              </a:rPr>
              <a:t>Don't </a:t>
            </a:r>
            <a:r>
              <a:rPr sz="2600" spc="-5" dirty="0">
                <a:latin typeface="Arial"/>
                <a:cs typeface="Arial"/>
              </a:rPr>
              <a:t>forget error </a:t>
            </a:r>
            <a:r>
              <a:rPr sz="2600" dirty="0">
                <a:latin typeface="Arial"/>
                <a:cs typeface="Arial"/>
              </a:rPr>
              <a:t>checking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********/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53" rIns="0" bIns="0" rtlCol="0">
            <a:spAutoFit/>
          </a:bodyPr>
          <a:lstStyle/>
          <a:p>
            <a:pPr marL="1218565">
              <a:lnSpc>
                <a:spcPts val="4925"/>
              </a:lnSpc>
            </a:pPr>
            <a:r>
              <a:rPr spc="-5" dirty="0"/>
              <a:t>listen() </a:t>
            </a:r>
            <a:r>
              <a:rPr dirty="0"/>
              <a:t>- </a:t>
            </a:r>
            <a:r>
              <a:rPr spc="-5" dirty="0"/>
              <a:t>Call </a:t>
            </a:r>
            <a:r>
              <a:rPr dirty="0"/>
              <a:t>me</a:t>
            </a:r>
            <a:r>
              <a:rPr spc="-25" dirty="0"/>
              <a:t> </a:t>
            </a:r>
            <a:r>
              <a:rPr spc="-5" dirty="0"/>
              <a:t>please!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369" y="72516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369" y="13957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219" y="664844"/>
            <a:ext cx="8141970" cy="430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85"/>
              </a:lnSpc>
            </a:pPr>
            <a:r>
              <a:rPr sz="3200" spc="-5" dirty="0">
                <a:latin typeface="Arial"/>
                <a:cs typeface="Arial"/>
              </a:rPr>
              <a:t>Waits for incoming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connections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Arial"/>
                <a:cs typeface="Arial"/>
              </a:rPr>
              <a:t>int listen(int sockfd, int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backlog);</a:t>
            </a:r>
            <a:endParaRPr sz="3200">
              <a:latin typeface="Arial"/>
              <a:cs typeface="Arial"/>
            </a:endParaRPr>
          </a:p>
          <a:p>
            <a:pPr marL="445770" marR="457834" indent="-288290">
              <a:lnSpc>
                <a:spcPct val="100899"/>
              </a:lnSpc>
              <a:spcBef>
                <a:spcPts val="1410"/>
              </a:spcBef>
              <a:buSzPct val="75000"/>
              <a:buFont typeface="Calibri"/>
              <a:buChar char="–"/>
              <a:tabLst>
                <a:tab pos="445134" algn="l"/>
                <a:tab pos="445770" algn="l"/>
              </a:tabLst>
            </a:pPr>
            <a:r>
              <a:rPr sz="2800" dirty="0">
                <a:latin typeface="Arial"/>
                <a:cs typeface="Arial"/>
              </a:rPr>
              <a:t>sockfd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socket </a:t>
            </a:r>
            <a:r>
              <a:rPr sz="2800" spc="-5" dirty="0">
                <a:latin typeface="Arial"/>
                <a:cs typeface="Arial"/>
              </a:rPr>
              <a:t>file descriptor returned by  socket()</a:t>
            </a:r>
            <a:endParaRPr sz="2800">
              <a:latin typeface="Arial"/>
              <a:cs typeface="Arial"/>
            </a:endParaRPr>
          </a:p>
          <a:p>
            <a:pPr marL="445770" marR="5080" indent="-288290">
              <a:lnSpc>
                <a:spcPct val="100600"/>
              </a:lnSpc>
              <a:spcBef>
                <a:spcPts val="1140"/>
              </a:spcBef>
              <a:buSzPct val="75000"/>
              <a:buFont typeface="Calibri"/>
              <a:buChar char="–"/>
              <a:tabLst>
                <a:tab pos="445134" algn="l"/>
                <a:tab pos="445770" algn="l"/>
              </a:tabLst>
            </a:pPr>
            <a:r>
              <a:rPr sz="2800" spc="-5" dirty="0">
                <a:latin typeface="Arial"/>
                <a:cs typeface="Arial"/>
              </a:rPr>
              <a:t>backlog is the number of connections allowed on  the incoming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queue</a:t>
            </a:r>
            <a:endParaRPr sz="2800">
              <a:latin typeface="Arial"/>
              <a:cs typeface="Arial"/>
            </a:endParaRPr>
          </a:p>
          <a:p>
            <a:pPr marL="44577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445134" algn="l"/>
                <a:tab pos="445770" algn="l"/>
              </a:tabLst>
            </a:pPr>
            <a:r>
              <a:rPr sz="2800" spc="-5" dirty="0">
                <a:latin typeface="Arial"/>
                <a:cs typeface="Arial"/>
              </a:rPr>
              <a:t>listen() returns -1 on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error</a:t>
            </a:r>
            <a:endParaRPr sz="2800">
              <a:latin typeface="Arial"/>
              <a:cs typeface="Arial"/>
            </a:endParaRPr>
          </a:p>
          <a:p>
            <a:pPr marL="44577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445134" algn="l"/>
                <a:tab pos="445770" algn="l"/>
              </a:tabLst>
            </a:pPr>
            <a:r>
              <a:rPr sz="2800" spc="-5" dirty="0">
                <a:latin typeface="Arial"/>
                <a:cs typeface="Arial"/>
              </a:rPr>
              <a:t>Need to </a:t>
            </a:r>
            <a:r>
              <a:rPr sz="2800" dirty="0">
                <a:latin typeface="Arial"/>
                <a:cs typeface="Arial"/>
              </a:rPr>
              <a:t>call </a:t>
            </a:r>
            <a:r>
              <a:rPr sz="2800" spc="-5" dirty="0">
                <a:latin typeface="Arial"/>
                <a:cs typeface="Arial"/>
              </a:rPr>
              <a:t>bind() before you can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listen()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189" y="5195570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3189" y="5673090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189" y="6149340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3189" y="6625590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9089" y="5006004"/>
            <a:ext cx="1126490" cy="191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590">
              <a:lnSpc>
                <a:spcPct val="1302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ck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)  bind()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30200"/>
              </a:lnSpc>
              <a:spcBef>
                <a:spcPts val="10"/>
              </a:spcBef>
            </a:pPr>
            <a:r>
              <a:rPr sz="2400" spc="-5" dirty="0">
                <a:latin typeface="Arial"/>
                <a:cs typeface="Arial"/>
              </a:rPr>
              <a:t>listen() 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cc</a:t>
            </a:r>
            <a:r>
              <a:rPr sz="2400" spc="-10" dirty="0">
                <a:latin typeface="Arial"/>
                <a:cs typeface="Arial"/>
              </a:rPr>
              <a:t>ep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374" rIns="0" bIns="0" rtlCol="0">
            <a:spAutoFit/>
          </a:bodyPr>
          <a:lstStyle/>
          <a:p>
            <a:pPr marL="233045">
              <a:lnSpc>
                <a:spcPts val="5270"/>
              </a:lnSpc>
            </a:pPr>
            <a:r>
              <a:rPr dirty="0"/>
              <a:t>accept() - </a:t>
            </a:r>
            <a:r>
              <a:rPr spc="-5" dirty="0"/>
              <a:t>Thank </a:t>
            </a:r>
            <a:r>
              <a:rPr dirty="0"/>
              <a:t>you </a:t>
            </a:r>
            <a:r>
              <a:rPr spc="-5" dirty="0"/>
              <a:t>for calling</a:t>
            </a:r>
            <a:r>
              <a:rPr spc="-35" dirty="0"/>
              <a:t> </a:t>
            </a:r>
            <a:r>
              <a:rPr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19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0340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64131"/>
            <a:ext cx="8538210" cy="484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4205">
              <a:lnSpc>
                <a:spcPct val="100499"/>
              </a:lnSpc>
            </a:pPr>
            <a:r>
              <a:rPr sz="3200" spc="-5" dirty="0">
                <a:latin typeface="Arial"/>
                <a:cs typeface="Arial"/>
              </a:rPr>
              <a:t>accept() gets the pending connection </a:t>
            </a:r>
            <a:r>
              <a:rPr sz="3200" spc="-1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the  port you are listen()ing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Arial"/>
                <a:cs typeface="Arial"/>
              </a:rPr>
              <a:t>int accept(int sockfd, void *addr, int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*addrlen);</a:t>
            </a:r>
            <a:endParaRPr sz="32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45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dirty="0">
                <a:latin typeface="Arial"/>
                <a:cs typeface="Arial"/>
              </a:rPr>
              <a:t>sockfd </a:t>
            </a:r>
            <a:r>
              <a:rPr sz="2800" spc="-5" dirty="0">
                <a:latin typeface="Arial"/>
                <a:cs typeface="Arial"/>
              </a:rPr>
              <a:t>is the listening </a:t>
            </a:r>
            <a:r>
              <a:rPr sz="2800" dirty="0">
                <a:latin typeface="Arial"/>
                <a:cs typeface="Arial"/>
              </a:rPr>
              <a:t>socket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descriptor</a:t>
            </a:r>
            <a:endParaRPr sz="2800">
              <a:latin typeface="Arial"/>
              <a:cs typeface="Arial"/>
            </a:endParaRPr>
          </a:p>
          <a:p>
            <a:pPr marL="444500" marR="5080" indent="-288290">
              <a:lnSpc>
                <a:spcPct val="100600"/>
              </a:lnSpc>
              <a:spcBef>
                <a:spcPts val="114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information about incoming connection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stored </a:t>
            </a:r>
            <a:r>
              <a:rPr sz="2800" dirty="0">
                <a:latin typeface="Arial"/>
                <a:cs typeface="Arial"/>
              </a:rPr>
              <a:t>in  </a:t>
            </a:r>
            <a:r>
              <a:rPr sz="2800" spc="-5" dirty="0">
                <a:latin typeface="Arial"/>
                <a:cs typeface="Arial"/>
              </a:rPr>
              <a:t>addr which is a pointer to a local </a:t>
            </a:r>
            <a:r>
              <a:rPr sz="2800" dirty="0">
                <a:latin typeface="Arial"/>
                <a:cs typeface="Arial"/>
              </a:rPr>
              <a:t>struct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sockaddr_in</a:t>
            </a:r>
            <a:endParaRPr sz="28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addrlen is set to </a:t>
            </a:r>
            <a:r>
              <a:rPr sz="2800" dirty="0">
                <a:latin typeface="Arial"/>
                <a:cs typeface="Arial"/>
              </a:rPr>
              <a:t>sizeof(struct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sockaddr_in)</a:t>
            </a:r>
            <a:endParaRPr sz="2800">
              <a:latin typeface="Arial"/>
              <a:cs typeface="Arial"/>
            </a:endParaRPr>
          </a:p>
          <a:p>
            <a:pPr marL="444500" marR="360680" indent="-288290">
              <a:lnSpc>
                <a:spcPct val="100600"/>
              </a:lnSpc>
              <a:spcBef>
                <a:spcPts val="114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dirty="0">
                <a:latin typeface="Arial"/>
                <a:cs typeface="Arial"/>
              </a:rPr>
              <a:t>accept </a:t>
            </a:r>
            <a:r>
              <a:rPr sz="2800" spc="-5" dirty="0">
                <a:latin typeface="Arial"/>
                <a:cs typeface="Arial"/>
              </a:rPr>
              <a:t>returns </a:t>
            </a:r>
            <a:r>
              <a:rPr sz="2800" i="1" spc="-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2800" i="1" spc="-10" dirty="0">
                <a:solidFill>
                  <a:srgbClr val="00007F"/>
                </a:solidFill>
                <a:latin typeface="Arial"/>
                <a:cs typeface="Arial"/>
              </a:rPr>
              <a:t>new </a:t>
            </a:r>
            <a:r>
              <a:rPr sz="2800" i="1" dirty="0">
                <a:solidFill>
                  <a:srgbClr val="00007F"/>
                </a:solidFill>
                <a:latin typeface="Arial"/>
                <a:cs typeface="Arial"/>
              </a:rPr>
              <a:t>socket </a:t>
            </a:r>
            <a:r>
              <a:rPr sz="2800" i="1" spc="-5" dirty="0">
                <a:solidFill>
                  <a:srgbClr val="00007F"/>
                </a:solidFill>
                <a:latin typeface="Arial"/>
                <a:cs typeface="Arial"/>
              </a:rPr>
              <a:t>file descriptor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use 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this accepted </a:t>
            </a:r>
            <a:r>
              <a:rPr sz="2800" spc="-5" dirty="0">
                <a:latin typeface="Arial"/>
                <a:cs typeface="Arial"/>
              </a:rPr>
              <a:t>connection and </a:t>
            </a:r>
            <a:r>
              <a:rPr sz="2800" dirty="0">
                <a:latin typeface="Arial"/>
                <a:cs typeface="Arial"/>
              </a:rPr>
              <a:t>-1 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error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885">
              <a:lnSpc>
                <a:spcPts val="5270"/>
              </a:lnSpc>
            </a:pPr>
            <a:r>
              <a:rPr spc="5" dirty="0"/>
              <a:t>E</a:t>
            </a:r>
            <a:r>
              <a:rPr spc="10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</a:t>
            </a:r>
            <a:r>
              <a:rPr spc="-1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8120" y="2867659"/>
            <a:ext cx="5622290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655" algn="ctr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// </a:t>
            </a:r>
            <a:r>
              <a:rPr sz="2600" spc="-5" dirty="0">
                <a:latin typeface="Arial"/>
                <a:cs typeface="Arial"/>
              </a:rPr>
              <a:t>the port users will </a:t>
            </a:r>
            <a:r>
              <a:rPr sz="2600" dirty="0">
                <a:latin typeface="Arial"/>
                <a:cs typeface="Arial"/>
              </a:rPr>
              <a:t>be connecting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2600" spc="-5" dirty="0">
                <a:latin typeface="Arial"/>
                <a:cs typeface="Arial"/>
              </a:rPr>
              <a:t>// </a:t>
            </a:r>
            <a:r>
              <a:rPr sz="2600" dirty="0">
                <a:latin typeface="Arial"/>
                <a:cs typeface="Arial"/>
              </a:rPr>
              <a:t>pending connections queue </a:t>
            </a:r>
            <a:r>
              <a:rPr sz="2600" spc="-5" dirty="0">
                <a:latin typeface="Arial"/>
                <a:cs typeface="Arial"/>
              </a:rPr>
              <a:t>will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hold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50" y="905509"/>
            <a:ext cx="3562350" cy="3345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#include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&lt;string.h&gt;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dirty="0">
                <a:latin typeface="Arial"/>
                <a:cs typeface="Arial"/>
              </a:rPr>
              <a:t>#include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&lt;sys/types.h&gt;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dirty="0">
                <a:latin typeface="Arial"/>
                <a:cs typeface="Arial"/>
              </a:rPr>
              <a:t>#include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&lt;sys/socket.h&gt;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600" dirty="0">
                <a:latin typeface="Arial"/>
                <a:cs typeface="Arial"/>
              </a:rPr>
              <a:t>#include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&lt;netinet/in.h&gt;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spc="-5" dirty="0">
                <a:latin typeface="Arial"/>
                <a:cs typeface="Arial"/>
              </a:rPr>
              <a:t>#define </a:t>
            </a:r>
            <a:r>
              <a:rPr sz="2600" dirty="0">
                <a:latin typeface="Arial"/>
                <a:cs typeface="Arial"/>
              </a:rPr>
              <a:t>MYPORT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3490</a:t>
            </a:r>
            <a:endParaRPr sz="2600">
              <a:latin typeface="Arial"/>
              <a:cs typeface="Arial"/>
            </a:endParaRPr>
          </a:p>
          <a:p>
            <a:pPr marL="12700" marR="302260">
              <a:lnSpc>
                <a:spcPts val="3870"/>
              </a:lnSpc>
              <a:spcBef>
                <a:spcPts val="244"/>
              </a:spcBef>
            </a:pPr>
            <a:r>
              <a:rPr sz="2600" spc="-5" dirty="0">
                <a:latin typeface="Arial"/>
                <a:cs typeface="Arial"/>
              </a:rPr>
              <a:t>#define </a:t>
            </a:r>
            <a:r>
              <a:rPr sz="2600" dirty="0">
                <a:latin typeface="Arial"/>
                <a:cs typeface="Arial"/>
              </a:rPr>
              <a:t>BACKLOG </a:t>
            </a:r>
            <a:r>
              <a:rPr sz="2600" spc="-5" dirty="0">
                <a:latin typeface="Arial"/>
                <a:cs typeface="Arial"/>
              </a:rPr>
              <a:t>10  main(){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469" y="4337212"/>
            <a:ext cx="9527540" cy="276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 marR="803910" indent="41910">
              <a:lnSpc>
                <a:spcPct val="100600"/>
              </a:lnSpc>
              <a:tabLst>
                <a:tab pos="3028315" algn="l"/>
              </a:tabLst>
            </a:pPr>
            <a:r>
              <a:rPr sz="2600" spc="-5" dirty="0">
                <a:latin typeface="Arial"/>
                <a:cs typeface="Arial"/>
              </a:rPr>
              <a:t>int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sockfd,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new_fd;	</a:t>
            </a:r>
            <a:r>
              <a:rPr sz="2600" spc="-5" dirty="0">
                <a:latin typeface="Arial"/>
                <a:cs typeface="Arial"/>
              </a:rPr>
              <a:t>// listen on </a:t>
            </a:r>
            <a:r>
              <a:rPr sz="2600" dirty="0">
                <a:latin typeface="Arial"/>
                <a:cs typeface="Arial"/>
              </a:rPr>
              <a:t>sock_fd, </a:t>
            </a:r>
            <a:r>
              <a:rPr sz="2600" spc="-5" dirty="0">
                <a:latin typeface="Arial"/>
                <a:cs typeface="Arial"/>
              </a:rPr>
              <a:t>new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connection</a:t>
            </a:r>
            <a:r>
              <a:rPr sz="2600" spc="-5" dirty="0">
                <a:latin typeface="Arial"/>
                <a:cs typeface="Arial"/>
              </a:rPr>
              <a:t> on  </a:t>
            </a:r>
            <a:r>
              <a:rPr sz="2600" dirty="0">
                <a:latin typeface="Arial"/>
                <a:cs typeface="Arial"/>
              </a:rPr>
              <a:t>new_fd</a:t>
            </a:r>
            <a:endParaRPr sz="260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750"/>
              </a:spcBef>
              <a:tabLst>
                <a:tab pos="4629785" algn="l"/>
              </a:tabLst>
            </a:pPr>
            <a:r>
              <a:rPr sz="2600" dirty="0">
                <a:latin typeface="Arial"/>
                <a:cs typeface="Arial"/>
              </a:rPr>
              <a:t>struct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sockaddr_in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my_addr;	</a:t>
            </a:r>
            <a:r>
              <a:rPr sz="2600" spc="-5" dirty="0">
                <a:latin typeface="Arial"/>
                <a:cs typeface="Arial"/>
              </a:rPr>
              <a:t>// </a:t>
            </a:r>
            <a:r>
              <a:rPr sz="2600" dirty="0">
                <a:latin typeface="Arial"/>
                <a:cs typeface="Arial"/>
              </a:rPr>
              <a:t>my address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information</a:t>
            </a:r>
            <a:endParaRPr sz="2600">
              <a:latin typeface="Arial"/>
              <a:cs typeface="Arial"/>
            </a:endParaRPr>
          </a:p>
          <a:p>
            <a:pPr marL="103505" marR="5080">
              <a:lnSpc>
                <a:spcPts val="3870"/>
              </a:lnSpc>
              <a:spcBef>
                <a:spcPts val="240"/>
              </a:spcBef>
            </a:pPr>
            <a:r>
              <a:rPr sz="2600" dirty="0">
                <a:latin typeface="Arial"/>
                <a:cs typeface="Arial"/>
              </a:rPr>
              <a:t>struct sockaddr_in </a:t>
            </a:r>
            <a:r>
              <a:rPr sz="2600" spc="-5" dirty="0">
                <a:latin typeface="Arial"/>
                <a:cs typeface="Arial"/>
              </a:rPr>
              <a:t>their_addr; </a:t>
            </a:r>
            <a:r>
              <a:rPr sz="2600" dirty="0">
                <a:latin typeface="Arial"/>
                <a:cs typeface="Arial"/>
              </a:rPr>
              <a:t>// connector's address </a:t>
            </a:r>
            <a:r>
              <a:rPr sz="2600" spc="-5" dirty="0">
                <a:latin typeface="Arial"/>
                <a:cs typeface="Arial"/>
              </a:rPr>
              <a:t>information  int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sin_size;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600" dirty="0">
                <a:latin typeface="Arial"/>
                <a:cs typeface="Arial"/>
              </a:rPr>
              <a:t>sockfd = socket(PF_INET, SOCK_STREAM, </a:t>
            </a:r>
            <a:r>
              <a:rPr sz="2600" spc="-5" dirty="0">
                <a:latin typeface="Arial"/>
                <a:cs typeface="Arial"/>
              </a:rPr>
              <a:t>0);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214" rIns="0" bIns="0" rtlCol="0">
            <a:spAutoFit/>
          </a:bodyPr>
          <a:lstStyle/>
          <a:p>
            <a:pPr marL="3408045">
              <a:lnSpc>
                <a:spcPct val="100000"/>
              </a:lnSpc>
            </a:pPr>
            <a:r>
              <a:rPr spc="-5" dirty="0"/>
              <a:t>Cont...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6459" y="972820"/>
            <a:ext cx="3521710" cy="9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// </a:t>
            </a:r>
            <a:r>
              <a:rPr sz="2600" spc="5" dirty="0">
                <a:latin typeface="Arial"/>
                <a:cs typeface="Arial"/>
              </a:rPr>
              <a:t>host </a:t>
            </a:r>
            <a:r>
              <a:rPr sz="2600" dirty="0">
                <a:latin typeface="Arial"/>
                <a:cs typeface="Arial"/>
              </a:rPr>
              <a:t>byte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order</a:t>
            </a:r>
            <a:endParaRPr sz="2600">
              <a:latin typeface="Arial"/>
              <a:cs typeface="Arial"/>
            </a:endParaRPr>
          </a:p>
          <a:p>
            <a:pPr marL="438150">
              <a:lnSpc>
                <a:spcPct val="100000"/>
              </a:lnSpc>
              <a:spcBef>
                <a:spcPts val="1440"/>
              </a:spcBef>
            </a:pPr>
            <a:r>
              <a:rPr sz="2600" spc="-5" dirty="0">
                <a:latin typeface="Arial"/>
                <a:cs typeface="Arial"/>
              </a:rPr>
              <a:t>// </a:t>
            </a:r>
            <a:r>
              <a:rPr sz="2600" dirty="0">
                <a:latin typeface="Arial"/>
                <a:cs typeface="Arial"/>
              </a:rPr>
              <a:t>short, </a:t>
            </a:r>
            <a:r>
              <a:rPr sz="2600" spc="-5" dirty="0">
                <a:latin typeface="Arial"/>
                <a:cs typeface="Arial"/>
              </a:rPr>
              <a:t>network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972820"/>
            <a:ext cx="5541645" cy="137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my_addr.sin_family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AF_INET;</a:t>
            </a:r>
            <a:endParaRPr sz="2600">
              <a:latin typeface="Arial"/>
              <a:cs typeface="Arial"/>
            </a:endParaRPr>
          </a:p>
          <a:p>
            <a:pPr marL="12700" marR="5080" indent="41910">
              <a:lnSpc>
                <a:spcPct val="101000"/>
              </a:lnSpc>
              <a:spcBef>
                <a:spcPts val="1405"/>
              </a:spcBef>
            </a:pPr>
            <a:r>
              <a:rPr sz="2600" dirty="0">
                <a:latin typeface="Arial"/>
                <a:cs typeface="Arial"/>
              </a:rPr>
              <a:t>my_addr.sin_port = htons(MYPORT);  </a:t>
            </a:r>
            <a:r>
              <a:rPr sz="2600" spc="-5" dirty="0">
                <a:latin typeface="Arial"/>
                <a:cs typeface="Arial"/>
              </a:rPr>
              <a:t>order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100" y="2348046"/>
            <a:ext cx="9605645" cy="485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 marR="5080">
              <a:lnSpc>
                <a:spcPct val="146200"/>
              </a:lnSpc>
            </a:pPr>
            <a:r>
              <a:rPr sz="2600" dirty="0">
                <a:latin typeface="Arial"/>
                <a:cs typeface="Arial"/>
              </a:rPr>
              <a:t>my_addr.sin_addr.s_addr = INADDR_ANY; // </a:t>
            </a:r>
            <a:r>
              <a:rPr sz="2600" spc="-5" dirty="0">
                <a:latin typeface="Arial"/>
                <a:cs typeface="Arial"/>
              </a:rPr>
              <a:t>auto-fill with </a:t>
            </a:r>
            <a:r>
              <a:rPr sz="2600" dirty="0">
                <a:latin typeface="Arial"/>
                <a:cs typeface="Arial"/>
              </a:rPr>
              <a:t>my IP  memset(&amp;(my_addr.sin_zero), </a:t>
            </a:r>
            <a:r>
              <a:rPr sz="2600" spc="-5" dirty="0">
                <a:latin typeface="Arial"/>
                <a:cs typeface="Arial"/>
              </a:rPr>
              <a:t>'\0', 8); // </a:t>
            </a:r>
            <a:r>
              <a:rPr sz="2600" dirty="0">
                <a:latin typeface="Arial"/>
                <a:cs typeface="Arial"/>
              </a:rPr>
              <a:t>zero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rest of </a:t>
            </a:r>
            <a:r>
              <a:rPr sz="2600" spc="-5" dirty="0">
                <a:latin typeface="Arial"/>
                <a:cs typeface="Arial"/>
              </a:rPr>
              <a:t>the struct</a:t>
            </a:r>
            <a:endParaRPr sz="26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1440"/>
              </a:spcBef>
            </a:pPr>
            <a:r>
              <a:rPr sz="2600" spc="-5" dirty="0">
                <a:latin typeface="Arial"/>
                <a:cs typeface="Arial"/>
              </a:rPr>
              <a:t>// don't forget </a:t>
            </a:r>
            <a:r>
              <a:rPr sz="2600" dirty="0">
                <a:latin typeface="Arial"/>
                <a:cs typeface="Arial"/>
              </a:rPr>
              <a:t>your </a:t>
            </a:r>
            <a:r>
              <a:rPr sz="2600" spc="-5" dirty="0">
                <a:latin typeface="Arial"/>
                <a:cs typeface="Arial"/>
              </a:rPr>
              <a:t>error </a:t>
            </a:r>
            <a:r>
              <a:rPr sz="2600" dirty="0">
                <a:latin typeface="Arial"/>
                <a:cs typeface="Arial"/>
              </a:rPr>
              <a:t>checking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these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calls:</a:t>
            </a:r>
            <a:endParaRPr sz="2600">
              <a:latin typeface="Arial"/>
              <a:cs typeface="Arial"/>
            </a:endParaRPr>
          </a:p>
          <a:p>
            <a:pPr marL="12700" marR="1502410" indent="41910">
              <a:lnSpc>
                <a:spcPct val="100600"/>
              </a:lnSpc>
              <a:spcBef>
                <a:spcPts val="1420"/>
              </a:spcBef>
            </a:pPr>
            <a:r>
              <a:rPr sz="2600" dirty="0">
                <a:latin typeface="Arial"/>
                <a:cs typeface="Arial"/>
              </a:rPr>
              <a:t>bind(sockfd, (struct sockaddr *)&amp;my_addr, sizeof(struct  sockaddr));</a:t>
            </a:r>
            <a:endParaRPr sz="26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1440"/>
              </a:spcBef>
            </a:pPr>
            <a:r>
              <a:rPr sz="2600" dirty="0">
                <a:latin typeface="Arial"/>
                <a:cs typeface="Arial"/>
              </a:rPr>
              <a:t>listen(sockfd,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BACKLOG);</a:t>
            </a:r>
            <a:endParaRPr sz="26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1450"/>
              </a:spcBef>
            </a:pPr>
            <a:r>
              <a:rPr sz="2600" dirty="0">
                <a:latin typeface="Arial"/>
                <a:cs typeface="Arial"/>
              </a:rPr>
              <a:t>sin_size = sizeof(struct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sockaddr_in);</a:t>
            </a:r>
            <a:endParaRPr sz="2600">
              <a:latin typeface="Arial"/>
              <a:cs typeface="Arial"/>
            </a:endParaRPr>
          </a:p>
          <a:p>
            <a:pPr marL="12700" marR="1381760" indent="41910">
              <a:lnSpc>
                <a:spcPct val="100600"/>
              </a:lnSpc>
              <a:spcBef>
                <a:spcPts val="1420"/>
              </a:spcBef>
            </a:pPr>
            <a:r>
              <a:rPr sz="2600" dirty="0">
                <a:latin typeface="Arial"/>
                <a:cs typeface="Arial"/>
              </a:rPr>
              <a:t>new_fd = accept(sockfd, </a:t>
            </a:r>
            <a:r>
              <a:rPr sz="2600" spc="-5" dirty="0">
                <a:latin typeface="Arial"/>
                <a:cs typeface="Arial"/>
              </a:rPr>
              <a:t>(struct </a:t>
            </a:r>
            <a:r>
              <a:rPr sz="2600" dirty="0">
                <a:latin typeface="Arial"/>
                <a:cs typeface="Arial"/>
              </a:rPr>
              <a:t>sockaddr </a:t>
            </a:r>
            <a:r>
              <a:rPr sz="2600" spc="-5" dirty="0">
                <a:latin typeface="Arial"/>
                <a:cs typeface="Arial"/>
              </a:rPr>
              <a:t>*)&amp;their_addr,  </a:t>
            </a:r>
            <a:r>
              <a:rPr sz="2600" dirty="0">
                <a:latin typeface="Arial"/>
                <a:cs typeface="Arial"/>
              </a:rPr>
              <a:t>&amp;sin_size);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950" y="3368040"/>
            <a:ext cx="3011170" cy="66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70"/>
              </a:lnSpc>
            </a:pPr>
            <a:r>
              <a:rPr spc="5" dirty="0"/>
              <a:t>B</a:t>
            </a:r>
            <a:r>
              <a:rPr spc="-5" dirty="0"/>
              <a:t>a</a:t>
            </a:r>
            <a:r>
              <a:rPr spc="10" dirty="0"/>
              <a:t>ck</a:t>
            </a:r>
            <a:r>
              <a:rPr spc="-15" dirty="0"/>
              <a:t>g</a:t>
            </a:r>
            <a:r>
              <a:rPr spc="-5" dirty="0"/>
              <a:t>r</a:t>
            </a:r>
            <a:r>
              <a:rPr spc="-10" dirty="0"/>
              <a:t>o</a:t>
            </a:r>
            <a:r>
              <a:rPr spc="-5" dirty="0"/>
              <a:t>und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384" rIns="0" bIns="0" rtlCol="0">
            <a:spAutoFit/>
          </a:bodyPr>
          <a:lstStyle/>
          <a:p>
            <a:pPr marL="681355">
              <a:lnSpc>
                <a:spcPct val="100000"/>
              </a:lnSpc>
            </a:pPr>
            <a:r>
              <a:rPr dirty="0"/>
              <a:t>send() </a:t>
            </a:r>
            <a:r>
              <a:rPr spc="-5" dirty="0"/>
              <a:t>and </a:t>
            </a:r>
            <a:r>
              <a:rPr dirty="0"/>
              <a:t>recv() - </a:t>
            </a:r>
            <a:r>
              <a:rPr spc="-5" dirty="0"/>
              <a:t>Let's</a:t>
            </a:r>
            <a:r>
              <a:rPr spc="-45" dirty="0"/>
              <a:t> </a:t>
            </a:r>
            <a:r>
              <a:rPr dirty="0"/>
              <a:t>talk!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050" y="113030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50" y="22910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19718"/>
            <a:ext cx="9213850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8485">
              <a:lnSpc>
                <a:spcPct val="100800"/>
              </a:lnSpc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two functions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for communicating over  stream sockets or connected datagram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sockets.</a:t>
            </a:r>
            <a:endParaRPr sz="3200">
              <a:latin typeface="Arial"/>
              <a:cs typeface="Arial"/>
            </a:endParaRPr>
          </a:p>
          <a:p>
            <a:pPr marL="12700" marR="874394">
              <a:lnSpc>
                <a:spcPct val="100499"/>
              </a:lnSpc>
              <a:spcBef>
                <a:spcPts val="1420"/>
              </a:spcBef>
            </a:pPr>
            <a:r>
              <a:rPr sz="3200" spc="-5" dirty="0">
                <a:latin typeface="Arial"/>
                <a:cs typeface="Arial"/>
              </a:rPr>
              <a:t>int send(int sockfd, </a:t>
            </a:r>
            <a:r>
              <a:rPr sz="3200" spc="-10" dirty="0">
                <a:latin typeface="Arial"/>
                <a:cs typeface="Arial"/>
              </a:rPr>
              <a:t>const </a:t>
            </a:r>
            <a:r>
              <a:rPr sz="3200" spc="-5" dirty="0">
                <a:latin typeface="Arial"/>
                <a:cs typeface="Arial"/>
              </a:rPr>
              <a:t>void *msg, int len, int  flags);</a:t>
            </a:r>
            <a:endParaRPr sz="3200">
              <a:latin typeface="Arial"/>
              <a:cs typeface="Arial"/>
            </a:endParaRPr>
          </a:p>
          <a:p>
            <a:pPr marL="445770" marR="5080" indent="-288290">
              <a:lnSpc>
                <a:spcPct val="100600"/>
              </a:lnSpc>
              <a:spcBef>
                <a:spcPts val="1430"/>
              </a:spcBef>
              <a:buSzPct val="75000"/>
              <a:buFont typeface="Calibri"/>
              <a:buChar char="–"/>
              <a:tabLst>
                <a:tab pos="445134" algn="l"/>
                <a:tab pos="445770" algn="l"/>
              </a:tabLst>
            </a:pPr>
            <a:r>
              <a:rPr sz="2800" dirty="0">
                <a:latin typeface="Arial"/>
                <a:cs typeface="Arial"/>
              </a:rPr>
              <a:t>sockfd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socket </a:t>
            </a:r>
            <a:r>
              <a:rPr sz="2800" spc="-5" dirty="0">
                <a:latin typeface="Arial"/>
                <a:cs typeface="Arial"/>
              </a:rPr>
              <a:t>descriptor </a:t>
            </a:r>
            <a:r>
              <a:rPr sz="2800" dirty="0">
                <a:latin typeface="Arial"/>
                <a:cs typeface="Arial"/>
              </a:rPr>
              <a:t>you </a:t>
            </a:r>
            <a:r>
              <a:rPr sz="2800" spc="-5" dirty="0">
                <a:latin typeface="Arial"/>
                <a:cs typeface="Arial"/>
              </a:rPr>
              <a:t>want to </a:t>
            </a:r>
            <a:r>
              <a:rPr sz="2800" dirty="0">
                <a:latin typeface="Arial"/>
                <a:cs typeface="Arial"/>
              </a:rPr>
              <a:t>send </a:t>
            </a:r>
            <a:r>
              <a:rPr sz="2800" spc="-5" dirty="0">
                <a:latin typeface="Arial"/>
                <a:cs typeface="Arial"/>
              </a:rPr>
              <a:t>data to  (returned </a:t>
            </a:r>
            <a:r>
              <a:rPr sz="2800" spc="-10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socket() </a:t>
            </a:r>
            <a:r>
              <a:rPr sz="2800" spc="-5" dirty="0">
                <a:latin typeface="Arial"/>
                <a:cs typeface="Arial"/>
              </a:rPr>
              <a:t>or got from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accept())</a:t>
            </a:r>
            <a:endParaRPr sz="2800">
              <a:latin typeface="Arial"/>
              <a:cs typeface="Arial"/>
            </a:endParaRPr>
          </a:p>
          <a:p>
            <a:pPr marL="44577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445134" algn="l"/>
                <a:tab pos="445770" algn="l"/>
              </a:tabLst>
            </a:pPr>
            <a:r>
              <a:rPr sz="2800" spc="-5" dirty="0">
                <a:latin typeface="Arial"/>
                <a:cs typeface="Arial"/>
              </a:rPr>
              <a:t>msg is a pointer to the data you want to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send</a:t>
            </a:r>
            <a:endParaRPr sz="2800">
              <a:latin typeface="Arial"/>
              <a:cs typeface="Arial"/>
            </a:endParaRPr>
          </a:p>
          <a:p>
            <a:pPr marL="44577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445134" algn="l"/>
                <a:tab pos="445770" algn="l"/>
              </a:tabLst>
            </a:pPr>
            <a:r>
              <a:rPr sz="2800" spc="-5" dirty="0">
                <a:latin typeface="Arial"/>
                <a:cs typeface="Arial"/>
              </a:rPr>
              <a:t>len is the length of that data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bytes</a:t>
            </a:r>
            <a:endParaRPr sz="2800">
              <a:latin typeface="Arial"/>
              <a:cs typeface="Arial"/>
            </a:endParaRPr>
          </a:p>
          <a:p>
            <a:pPr marL="44577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445134" algn="l"/>
                <a:tab pos="445770" algn="l"/>
              </a:tabLst>
            </a:pPr>
            <a:r>
              <a:rPr sz="2800" spc="-5" dirty="0">
                <a:latin typeface="Arial"/>
                <a:cs typeface="Arial"/>
              </a:rPr>
              <a:t>set flags to 0 for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now</a:t>
            </a:r>
            <a:endParaRPr sz="2800">
              <a:latin typeface="Arial"/>
              <a:cs typeface="Arial"/>
            </a:endParaRPr>
          </a:p>
          <a:p>
            <a:pPr marL="445770" marR="423545" indent="-288290">
              <a:lnSpc>
                <a:spcPct val="100600"/>
              </a:lnSpc>
              <a:spcBef>
                <a:spcPts val="1140"/>
              </a:spcBef>
              <a:buSzPct val="75000"/>
              <a:buFont typeface="Calibri"/>
              <a:buChar char="–"/>
              <a:tabLst>
                <a:tab pos="445134" algn="l"/>
                <a:tab pos="445770" algn="l"/>
              </a:tabLst>
            </a:pPr>
            <a:r>
              <a:rPr sz="2800" spc="-5" dirty="0">
                <a:latin typeface="Arial"/>
                <a:cs typeface="Arial"/>
              </a:rPr>
              <a:t>sent() returns the number of </a:t>
            </a:r>
            <a:r>
              <a:rPr sz="2800" dirty="0">
                <a:latin typeface="Arial"/>
                <a:cs typeface="Arial"/>
              </a:rPr>
              <a:t>bytes </a:t>
            </a:r>
            <a:r>
              <a:rPr sz="2800" spc="-5" dirty="0">
                <a:latin typeface="Arial"/>
                <a:cs typeface="Arial"/>
              </a:rPr>
              <a:t>actually sent (may  be </a:t>
            </a:r>
            <a:r>
              <a:rPr sz="2800" dirty="0">
                <a:latin typeface="Arial"/>
                <a:cs typeface="Arial"/>
              </a:rPr>
              <a:t>less </a:t>
            </a:r>
            <a:r>
              <a:rPr sz="2800" spc="-5" dirty="0">
                <a:latin typeface="Arial"/>
                <a:cs typeface="Arial"/>
              </a:rPr>
              <a:t>than the number </a:t>
            </a:r>
            <a:r>
              <a:rPr sz="2800" dirty="0">
                <a:latin typeface="Arial"/>
                <a:cs typeface="Arial"/>
              </a:rPr>
              <a:t>you </a:t>
            </a:r>
            <a:r>
              <a:rPr sz="2800" spc="-5" dirty="0">
                <a:latin typeface="Arial"/>
                <a:cs typeface="Arial"/>
              </a:rPr>
              <a:t>told it to send) or </a:t>
            </a:r>
            <a:r>
              <a:rPr sz="2800" dirty="0">
                <a:latin typeface="Arial"/>
                <a:cs typeface="Arial"/>
              </a:rPr>
              <a:t>-1 </a:t>
            </a:r>
            <a:r>
              <a:rPr sz="2800" spc="-5" dirty="0">
                <a:latin typeface="Arial"/>
                <a:cs typeface="Arial"/>
              </a:rPr>
              <a:t>on  error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384" rIns="0" bIns="0" rtlCol="0">
            <a:spAutoFit/>
          </a:bodyPr>
          <a:lstStyle/>
          <a:p>
            <a:pPr marL="681355">
              <a:lnSpc>
                <a:spcPct val="100000"/>
              </a:lnSpc>
            </a:pPr>
            <a:r>
              <a:rPr dirty="0"/>
              <a:t>send() </a:t>
            </a:r>
            <a:r>
              <a:rPr spc="-5" dirty="0"/>
              <a:t>and </a:t>
            </a:r>
            <a:r>
              <a:rPr dirty="0"/>
              <a:t>recv() - </a:t>
            </a:r>
            <a:r>
              <a:rPr spc="-5" dirty="0"/>
              <a:t>Let's</a:t>
            </a:r>
            <a:r>
              <a:rPr spc="-45" dirty="0"/>
              <a:t> </a:t>
            </a:r>
            <a:r>
              <a:rPr dirty="0"/>
              <a:t>talk!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050" y="113030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930" y="1023620"/>
            <a:ext cx="8506460" cy="482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int recv(int </a:t>
            </a:r>
            <a:r>
              <a:rPr sz="3200" spc="-10" dirty="0">
                <a:latin typeface="Arial"/>
                <a:cs typeface="Arial"/>
              </a:rPr>
              <a:t>sockfd, </a:t>
            </a:r>
            <a:r>
              <a:rPr sz="3200" spc="-5" dirty="0">
                <a:latin typeface="Arial"/>
                <a:cs typeface="Arial"/>
              </a:rPr>
              <a:t>void *buf, int </a:t>
            </a:r>
            <a:r>
              <a:rPr sz="3200" spc="-10" dirty="0">
                <a:latin typeface="Arial"/>
                <a:cs typeface="Arial"/>
              </a:rPr>
              <a:t>len, </a:t>
            </a:r>
            <a:r>
              <a:rPr sz="3200" spc="-5" dirty="0">
                <a:latin typeface="Arial"/>
                <a:cs typeface="Arial"/>
              </a:rPr>
              <a:t>int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flags);</a:t>
            </a:r>
            <a:endParaRPr sz="3200">
              <a:latin typeface="Arial"/>
              <a:cs typeface="Arial"/>
            </a:endParaRPr>
          </a:p>
          <a:p>
            <a:pPr marL="332740" indent="-288290">
              <a:lnSpc>
                <a:spcPct val="100000"/>
              </a:lnSpc>
              <a:spcBef>
                <a:spcPts val="1450"/>
              </a:spcBef>
              <a:buSzPct val="75000"/>
              <a:buFont typeface="Calibri"/>
              <a:buChar char="–"/>
              <a:tabLst>
                <a:tab pos="332105" algn="l"/>
                <a:tab pos="332740" algn="l"/>
              </a:tabLst>
            </a:pPr>
            <a:r>
              <a:rPr sz="2800" dirty="0">
                <a:latin typeface="Arial"/>
                <a:cs typeface="Arial"/>
              </a:rPr>
              <a:t>sockfd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socket </a:t>
            </a:r>
            <a:r>
              <a:rPr sz="2800" spc="-5" dirty="0">
                <a:latin typeface="Arial"/>
                <a:cs typeface="Arial"/>
              </a:rPr>
              <a:t>descriptor to read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marL="33274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332105" algn="l"/>
                <a:tab pos="332740" algn="l"/>
              </a:tabLst>
            </a:pPr>
            <a:r>
              <a:rPr sz="2800" spc="-5" dirty="0">
                <a:latin typeface="Arial"/>
                <a:cs typeface="Arial"/>
              </a:rPr>
              <a:t>buf is the buffer to read the information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into</a:t>
            </a:r>
            <a:endParaRPr sz="2800">
              <a:latin typeface="Arial"/>
              <a:cs typeface="Arial"/>
            </a:endParaRPr>
          </a:p>
          <a:p>
            <a:pPr marL="33274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332105" algn="l"/>
                <a:tab pos="332740" algn="l"/>
              </a:tabLst>
            </a:pPr>
            <a:r>
              <a:rPr sz="2800" spc="-5" dirty="0">
                <a:latin typeface="Arial"/>
                <a:cs typeface="Arial"/>
              </a:rPr>
              <a:t>len is the maximum length of the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buffer</a:t>
            </a:r>
            <a:endParaRPr sz="2800">
              <a:latin typeface="Arial"/>
              <a:cs typeface="Arial"/>
            </a:endParaRPr>
          </a:p>
          <a:p>
            <a:pPr marL="332740" indent="-288290">
              <a:lnSpc>
                <a:spcPct val="100000"/>
              </a:lnSpc>
              <a:spcBef>
                <a:spcPts val="1150"/>
              </a:spcBef>
              <a:buSzPct val="75000"/>
              <a:buFont typeface="Calibri"/>
              <a:buChar char="–"/>
              <a:tabLst>
                <a:tab pos="332105" algn="l"/>
                <a:tab pos="332740" algn="l"/>
              </a:tabLst>
            </a:pPr>
            <a:r>
              <a:rPr sz="2800" spc="-5" dirty="0">
                <a:latin typeface="Arial"/>
                <a:cs typeface="Arial"/>
              </a:rPr>
              <a:t>set flags to 0 for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now</a:t>
            </a:r>
            <a:endParaRPr sz="2800">
              <a:latin typeface="Arial"/>
              <a:cs typeface="Arial"/>
            </a:endParaRPr>
          </a:p>
          <a:p>
            <a:pPr marL="332740" marR="5080" indent="-288290">
              <a:lnSpc>
                <a:spcPct val="100899"/>
              </a:lnSpc>
              <a:spcBef>
                <a:spcPts val="1130"/>
              </a:spcBef>
              <a:buSzPct val="75000"/>
              <a:buFont typeface="Calibri"/>
              <a:buChar char="–"/>
              <a:tabLst>
                <a:tab pos="332105" algn="l"/>
                <a:tab pos="332740" algn="l"/>
              </a:tabLst>
            </a:pPr>
            <a:r>
              <a:rPr sz="2800" dirty="0">
                <a:latin typeface="Arial"/>
                <a:cs typeface="Arial"/>
              </a:rPr>
              <a:t>recv() </a:t>
            </a:r>
            <a:r>
              <a:rPr sz="2800" spc="-5" dirty="0">
                <a:latin typeface="Arial"/>
                <a:cs typeface="Arial"/>
              </a:rPr>
              <a:t>returns the number of </a:t>
            </a:r>
            <a:r>
              <a:rPr sz="2800" dirty="0">
                <a:latin typeface="Arial"/>
                <a:cs typeface="Arial"/>
              </a:rPr>
              <a:t>bytes </a:t>
            </a:r>
            <a:r>
              <a:rPr sz="2800" spc="-5" dirty="0">
                <a:latin typeface="Arial"/>
                <a:cs typeface="Arial"/>
              </a:rPr>
              <a:t>actually read </a:t>
            </a:r>
            <a:r>
              <a:rPr sz="2800" dirty="0">
                <a:latin typeface="Arial"/>
                <a:cs typeface="Arial"/>
              </a:rPr>
              <a:t>into  </a:t>
            </a:r>
            <a:r>
              <a:rPr sz="2800" spc="-5" dirty="0">
                <a:latin typeface="Arial"/>
                <a:cs typeface="Arial"/>
              </a:rPr>
              <a:t>the buffer or </a:t>
            </a:r>
            <a:r>
              <a:rPr sz="2800" dirty="0">
                <a:latin typeface="Arial"/>
                <a:cs typeface="Arial"/>
              </a:rPr>
              <a:t>-1 </a:t>
            </a:r>
            <a:r>
              <a:rPr sz="2800" spc="-10" dirty="0">
                <a:latin typeface="Arial"/>
                <a:cs typeface="Arial"/>
              </a:rPr>
              <a:t>on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error</a:t>
            </a:r>
            <a:endParaRPr sz="2800">
              <a:latin typeface="Arial"/>
              <a:cs typeface="Arial"/>
            </a:endParaRPr>
          </a:p>
          <a:p>
            <a:pPr marL="332740" marR="996315" indent="-288290">
              <a:lnSpc>
                <a:spcPct val="100600"/>
              </a:lnSpc>
              <a:spcBef>
                <a:spcPts val="1140"/>
              </a:spcBef>
              <a:buSzPct val="75000"/>
              <a:buFont typeface="Calibri"/>
              <a:buChar char="–"/>
              <a:tabLst>
                <a:tab pos="332105" algn="l"/>
                <a:tab pos="332740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recv() </a:t>
            </a:r>
            <a:r>
              <a:rPr sz="2800" spc="-5" dirty="0">
                <a:latin typeface="Arial"/>
                <a:cs typeface="Arial"/>
              </a:rPr>
              <a:t>returns 0, the remote </a:t>
            </a:r>
            <a:r>
              <a:rPr sz="2800" dirty="0">
                <a:latin typeface="Arial"/>
                <a:cs typeface="Arial"/>
              </a:rPr>
              <a:t>side </a:t>
            </a:r>
            <a:r>
              <a:rPr sz="2800" spc="-5" dirty="0">
                <a:latin typeface="Arial"/>
                <a:cs typeface="Arial"/>
              </a:rPr>
              <a:t>has closed  connection on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you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0615" marR="5080" indent="-3637279">
              <a:lnSpc>
                <a:spcPct val="100800"/>
              </a:lnSpc>
            </a:pPr>
            <a:r>
              <a:rPr dirty="0"/>
              <a:t>sendto() and recvfrom() -</a:t>
            </a:r>
            <a:r>
              <a:rPr spc="-75" dirty="0"/>
              <a:t> </a:t>
            </a:r>
            <a:r>
              <a:rPr dirty="0"/>
              <a:t>DGRAM  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09" y="14947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909" y="42341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759" y="1386941"/>
            <a:ext cx="8840470" cy="576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3830">
              <a:lnSpc>
                <a:spcPct val="100499"/>
              </a:lnSpc>
            </a:pPr>
            <a:r>
              <a:rPr sz="3200" spc="-5" dirty="0">
                <a:latin typeface="Arial"/>
                <a:cs typeface="Arial"/>
              </a:rPr>
              <a:t>int sendto(int sockfd, </a:t>
            </a:r>
            <a:r>
              <a:rPr sz="3200" spc="-10" dirty="0">
                <a:latin typeface="Arial"/>
                <a:cs typeface="Arial"/>
              </a:rPr>
              <a:t>const </a:t>
            </a:r>
            <a:r>
              <a:rPr sz="3200" spc="-5" dirty="0">
                <a:latin typeface="Arial"/>
                <a:cs typeface="Arial"/>
              </a:rPr>
              <a:t>void </a:t>
            </a:r>
            <a:r>
              <a:rPr sz="3200" spc="-10" dirty="0">
                <a:latin typeface="Arial"/>
                <a:cs typeface="Arial"/>
              </a:rPr>
              <a:t>*msg, </a:t>
            </a:r>
            <a:r>
              <a:rPr sz="3200" spc="-5" dirty="0">
                <a:latin typeface="Arial"/>
                <a:cs typeface="Arial"/>
              </a:rPr>
              <a:t>int len, int  flags, </a:t>
            </a:r>
            <a:r>
              <a:rPr sz="3200" spc="-10" dirty="0">
                <a:latin typeface="Arial"/>
                <a:cs typeface="Arial"/>
              </a:rPr>
              <a:t>const </a:t>
            </a:r>
            <a:r>
              <a:rPr sz="3200" spc="-5" dirty="0">
                <a:latin typeface="Arial"/>
                <a:cs typeface="Arial"/>
              </a:rPr>
              <a:t>struct </a:t>
            </a:r>
            <a:r>
              <a:rPr sz="3200" spc="-10" dirty="0">
                <a:latin typeface="Arial"/>
                <a:cs typeface="Arial"/>
              </a:rPr>
              <a:t>sockaddr </a:t>
            </a:r>
            <a:r>
              <a:rPr sz="3200" spc="-5" dirty="0">
                <a:latin typeface="Arial"/>
                <a:cs typeface="Arial"/>
              </a:rPr>
              <a:t>*to, int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tolen);</a:t>
            </a:r>
            <a:endParaRPr sz="3200">
              <a:latin typeface="Arial"/>
              <a:cs typeface="Arial"/>
            </a:endParaRPr>
          </a:p>
          <a:p>
            <a:pPr marL="444500" marR="8890" indent="-288290">
              <a:lnSpc>
                <a:spcPct val="100899"/>
              </a:lnSpc>
              <a:spcBef>
                <a:spcPts val="141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i="1" spc="-5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is a pointer to a </a:t>
            </a:r>
            <a:r>
              <a:rPr sz="2800" dirty="0">
                <a:latin typeface="Arial"/>
                <a:cs typeface="Arial"/>
              </a:rPr>
              <a:t>struct sockaddr </a:t>
            </a:r>
            <a:r>
              <a:rPr sz="2800" spc="-5" dirty="0">
                <a:latin typeface="Arial"/>
                <a:cs typeface="Arial"/>
              </a:rPr>
              <a:t>which contains the  destination IP and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port</a:t>
            </a:r>
            <a:endParaRPr sz="28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i="1" spc="-5" dirty="0">
                <a:latin typeface="Arial"/>
                <a:cs typeface="Arial"/>
              </a:rPr>
              <a:t>tolen </a:t>
            </a:r>
            <a:r>
              <a:rPr sz="2800" dirty="0">
                <a:latin typeface="Arial"/>
                <a:cs typeface="Arial"/>
              </a:rPr>
              <a:t>is sizeof(struct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sockaddr)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120"/>
              </a:spcBef>
            </a:pPr>
            <a:r>
              <a:rPr sz="3200" spc="-5" dirty="0">
                <a:latin typeface="Arial"/>
                <a:cs typeface="Arial"/>
              </a:rPr>
              <a:t>int recvfrom(int sockfd, void *buf, int len, int flags,  struct </a:t>
            </a:r>
            <a:r>
              <a:rPr sz="3200" spc="-10" dirty="0">
                <a:latin typeface="Arial"/>
                <a:cs typeface="Arial"/>
              </a:rPr>
              <a:t>sockaddr </a:t>
            </a:r>
            <a:r>
              <a:rPr sz="3200" spc="-5" dirty="0">
                <a:latin typeface="Arial"/>
                <a:cs typeface="Arial"/>
              </a:rPr>
              <a:t>*from, int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*fromlen);</a:t>
            </a:r>
            <a:endParaRPr sz="3200">
              <a:latin typeface="Arial"/>
              <a:cs typeface="Arial"/>
            </a:endParaRPr>
          </a:p>
          <a:p>
            <a:pPr marL="444500" marR="11430" indent="-288290">
              <a:lnSpc>
                <a:spcPct val="100699"/>
              </a:lnSpc>
              <a:spcBef>
                <a:spcPts val="1415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i="1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a pointer to a local </a:t>
            </a:r>
            <a:r>
              <a:rPr sz="2800" dirty="0">
                <a:latin typeface="Arial"/>
                <a:cs typeface="Arial"/>
              </a:rPr>
              <a:t>struct sockaddr </a:t>
            </a:r>
            <a:r>
              <a:rPr sz="2800" spc="-5" dirty="0">
                <a:latin typeface="Arial"/>
                <a:cs typeface="Arial"/>
              </a:rPr>
              <a:t>that will </a:t>
            </a:r>
            <a:r>
              <a:rPr sz="2800" spc="-10" dirty="0">
                <a:latin typeface="Arial"/>
                <a:cs typeface="Arial"/>
              </a:rPr>
              <a:t>be  </a:t>
            </a:r>
            <a:r>
              <a:rPr sz="2800" spc="-5" dirty="0">
                <a:latin typeface="Arial"/>
                <a:cs typeface="Arial"/>
              </a:rPr>
              <a:t>filled with IP address </a:t>
            </a:r>
            <a:r>
              <a:rPr sz="2800" dirty="0">
                <a:latin typeface="Arial"/>
                <a:cs typeface="Arial"/>
              </a:rPr>
              <a:t>and port </a:t>
            </a:r>
            <a:r>
              <a:rPr sz="2800" spc="-5" dirty="0">
                <a:latin typeface="Arial"/>
                <a:cs typeface="Arial"/>
              </a:rPr>
              <a:t>of the originating  machine</a:t>
            </a:r>
            <a:endParaRPr sz="28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i="1" spc="-5" dirty="0">
                <a:latin typeface="Arial"/>
                <a:cs typeface="Arial"/>
              </a:rPr>
              <a:t>fromlen </a:t>
            </a:r>
            <a:r>
              <a:rPr sz="2800" spc="-5" dirty="0">
                <a:latin typeface="Arial"/>
                <a:cs typeface="Arial"/>
              </a:rPr>
              <a:t>will contain length of address stored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374" rIns="0" bIns="0" rtlCol="0">
            <a:spAutoFit/>
          </a:bodyPr>
          <a:lstStyle/>
          <a:p>
            <a:pPr marL="2019935">
              <a:lnSpc>
                <a:spcPts val="5270"/>
              </a:lnSpc>
            </a:pPr>
            <a:r>
              <a:rPr dirty="0"/>
              <a:t>close() - Bye</a:t>
            </a:r>
            <a:r>
              <a:rPr spc="-80" dirty="0"/>
              <a:t> </a:t>
            </a:r>
            <a:r>
              <a:rPr dirty="0"/>
              <a:t>Bye!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3355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510" y="2230120"/>
            <a:ext cx="7846059" cy="210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int close(int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sockfd);</a:t>
            </a:r>
            <a:endParaRPr sz="3200">
              <a:latin typeface="Arial"/>
              <a:cs typeface="Arial"/>
            </a:endParaRPr>
          </a:p>
          <a:p>
            <a:pPr marL="444500" marR="5080" indent="-288290">
              <a:lnSpc>
                <a:spcPct val="100600"/>
              </a:lnSpc>
              <a:spcBef>
                <a:spcPts val="143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Closes connection corresponding </a:t>
            </a:r>
            <a:r>
              <a:rPr sz="2800" spc="-1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socket  </a:t>
            </a:r>
            <a:r>
              <a:rPr sz="2800" spc="-5" dirty="0">
                <a:latin typeface="Arial"/>
                <a:cs typeface="Arial"/>
              </a:rPr>
              <a:t>descriptor and frees the </a:t>
            </a:r>
            <a:r>
              <a:rPr sz="2800" dirty="0">
                <a:latin typeface="Arial"/>
                <a:cs typeface="Arial"/>
              </a:rPr>
              <a:t>socket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descriptor</a:t>
            </a:r>
            <a:endParaRPr sz="28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Will prevent any more sends and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recvs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384" rIns="0" bIns="0" rtlCol="0">
            <a:spAutoFit/>
          </a:bodyPr>
          <a:lstStyle/>
          <a:p>
            <a:pPr marL="865505">
              <a:lnSpc>
                <a:spcPts val="5270"/>
              </a:lnSpc>
            </a:pPr>
            <a:r>
              <a:rPr spc="-5" dirty="0"/>
              <a:t>Connection Oriented</a:t>
            </a:r>
            <a:r>
              <a:rPr spc="-25" dirty="0"/>
              <a:t> </a:t>
            </a:r>
            <a:r>
              <a:rPr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2907029" y="194310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399" y="0"/>
                </a:moveTo>
                <a:lnTo>
                  <a:pt x="0" y="0"/>
                </a:lnTo>
                <a:lnTo>
                  <a:pt x="0" y="410210"/>
                </a:lnTo>
                <a:lnTo>
                  <a:pt x="1295399" y="410210"/>
                </a:lnTo>
                <a:lnTo>
                  <a:pt x="129539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7029" y="194310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647699" y="410210"/>
                </a:moveTo>
                <a:lnTo>
                  <a:pt x="0" y="410210"/>
                </a:lnTo>
                <a:lnTo>
                  <a:pt x="0" y="0"/>
                </a:lnTo>
                <a:lnTo>
                  <a:pt x="1295399" y="0"/>
                </a:lnTo>
                <a:lnTo>
                  <a:pt x="1295399" y="410210"/>
                </a:lnTo>
                <a:lnTo>
                  <a:pt x="647699" y="410210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0829" y="186690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399" y="0"/>
                </a:moveTo>
                <a:lnTo>
                  <a:pt x="0" y="0"/>
                </a:lnTo>
                <a:lnTo>
                  <a:pt x="0" y="410210"/>
                </a:lnTo>
                <a:lnTo>
                  <a:pt x="1295399" y="410210"/>
                </a:lnTo>
                <a:lnTo>
                  <a:pt x="1295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0829" y="186690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647699" y="410210"/>
                </a:moveTo>
                <a:lnTo>
                  <a:pt x="0" y="410210"/>
                </a:lnTo>
                <a:lnTo>
                  <a:pt x="0" y="0"/>
                </a:lnTo>
                <a:lnTo>
                  <a:pt x="1295399" y="0"/>
                </a:lnTo>
                <a:lnTo>
                  <a:pt x="1295399" y="410210"/>
                </a:lnTo>
                <a:lnTo>
                  <a:pt x="647699" y="41021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55620" y="1940559"/>
            <a:ext cx="846455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41340" y="358902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1340" y="358902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647700" y="408939"/>
                </a:moveTo>
                <a:lnTo>
                  <a:pt x="0" y="40893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08939"/>
                </a:lnTo>
                <a:lnTo>
                  <a:pt x="647700" y="40893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5140" y="351155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10"/>
                </a:lnTo>
                <a:lnTo>
                  <a:pt x="1295400" y="410210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65140" y="3511550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connect()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1810" y="2745739"/>
            <a:ext cx="1294130" cy="410209"/>
          </a:xfrm>
          <a:custGeom>
            <a:avLst/>
            <a:gdLst/>
            <a:ahLst/>
            <a:cxnLst/>
            <a:rect l="l" t="t" r="r" b="b"/>
            <a:pathLst>
              <a:path w="1294129" h="410210">
                <a:moveTo>
                  <a:pt x="1294129" y="0"/>
                </a:moveTo>
                <a:lnTo>
                  <a:pt x="0" y="0"/>
                </a:lnTo>
                <a:lnTo>
                  <a:pt x="0" y="410210"/>
                </a:lnTo>
                <a:lnTo>
                  <a:pt x="1294129" y="410210"/>
                </a:lnTo>
                <a:lnTo>
                  <a:pt x="129412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810" y="2745739"/>
            <a:ext cx="1294130" cy="410209"/>
          </a:xfrm>
          <a:custGeom>
            <a:avLst/>
            <a:gdLst/>
            <a:ahLst/>
            <a:cxnLst/>
            <a:rect l="l" t="t" r="r" b="b"/>
            <a:pathLst>
              <a:path w="1294129" h="410210">
                <a:moveTo>
                  <a:pt x="646429" y="410210"/>
                </a:moveTo>
                <a:lnTo>
                  <a:pt x="0" y="410210"/>
                </a:lnTo>
                <a:lnTo>
                  <a:pt x="0" y="0"/>
                </a:lnTo>
                <a:lnTo>
                  <a:pt x="1294129" y="0"/>
                </a:lnTo>
                <a:lnTo>
                  <a:pt x="1294129" y="410210"/>
                </a:lnTo>
                <a:lnTo>
                  <a:pt x="646429" y="410210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5610" y="2669539"/>
            <a:ext cx="1294130" cy="408940"/>
          </a:xfrm>
          <a:custGeom>
            <a:avLst/>
            <a:gdLst/>
            <a:ahLst/>
            <a:cxnLst/>
            <a:rect l="l" t="t" r="r" b="b"/>
            <a:pathLst>
              <a:path w="1294129" h="408939">
                <a:moveTo>
                  <a:pt x="1294129" y="0"/>
                </a:moveTo>
                <a:lnTo>
                  <a:pt x="0" y="0"/>
                </a:lnTo>
                <a:lnTo>
                  <a:pt x="0" y="408939"/>
                </a:lnTo>
                <a:lnTo>
                  <a:pt x="1294129" y="408939"/>
                </a:lnTo>
                <a:lnTo>
                  <a:pt x="12941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75610" y="2669539"/>
            <a:ext cx="1294130" cy="40894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bind()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1520" y="4347209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1520" y="4347209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647700" y="408939"/>
                </a:moveTo>
                <a:lnTo>
                  <a:pt x="0" y="40893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08939"/>
                </a:lnTo>
                <a:lnTo>
                  <a:pt x="647700" y="40893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5320" y="426974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10"/>
                </a:lnTo>
                <a:lnTo>
                  <a:pt x="1295400" y="410210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95320" y="4269740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latin typeface="Times New Roman"/>
                <a:cs typeface="Times New Roman"/>
              </a:rPr>
              <a:t>accept()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47720" y="510794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10"/>
                </a:lnTo>
                <a:lnTo>
                  <a:pt x="1295400" y="410210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47720" y="510794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647700" y="410210"/>
                </a:moveTo>
                <a:lnTo>
                  <a:pt x="0" y="41021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10210"/>
                </a:lnTo>
                <a:lnTo>
                  <a:pt x="647700" y="410210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1520" y="503174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10"/>
                </a:lnTo>
                <a:lnTo>
                  <a:pt x="1295400" y="410210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71520" y="5031740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send()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83279" y="5795009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83279" y="5795009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647700" y="408939"/>
                </a:moveTo>
                <a:lnTo>
                  <a:pt x="0" y="40893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08939"/>
                </a:lnTo>
                <a:lnTo>
                  <a:pt x="647700" y="40893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7079" y="5718809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07079" y="5718809"/>
            <a:ext cx="1295400" cy="40894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520"/>
              </a:spcBef>
            </a:pPr>
            <a:r>
              <a:rPr sz="2000" spc="5" dirty="0">
                <a:latin typeface="Times New Roman"/>
                <a:cs typeface="Times New Roman"/>
              </a:rPr>
              <a:t>recv()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28010" y="3583940"/>
            <a:ext cx="1294130" cy="410209"/>
          </a:xfrm>
          <a:custGeom>
            <a:avLst/>
            <a:gdLst/>
            <a:ahLst/>
            <a:cxnLst/>
            <a:rect l="l" t="t" r="r" b="b"/>
            <a:pathLst>
              <a:path w="1294129" h="410210">
                <a:moveTo>
                  <a:pt x="1294129" y="0"/>
                </a:moveTo>
                <a:lnTo>
                  <a:pt x="0" y="0"/>
                </a:lnTo>
                <a:lnTo>
                  <a:pt x="0" y="410210"/>
                </a:lnTo>
                <a:lnTo>
                  <a:pt x="1294129" y="410210"/>
                </a:lnTo>
                <a:lnTo>
                  <a:pt x="129412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010" y="3583940"/>
            <a:ext cx="1294130" cy="410209"/>
          </a:xfrm>
          <a:custGeom>
            <a:avLst/>
            <a:gdLst/>
            <a:ahLst/>
            <a:cxnLst/>
            <a:rect l="l" t="t" r="r" b="b"/>
            <a:pathLst>
              <a:path w="1294129" h="410210">
                <a:moveTo>
                  <a:pt x="646429" y="410210"/>
                </a:moveTo>
                <a:lnTo>
                  <a:pt x="0" y="410210"/>
                </a:lnTo>
                <a:lnTo>
                  <a:pt x="0" y="0"/>
                </a:lnTo>
                <a:lnTo>
                  <a:pt x="1294129" y="0"/>
                </a:lnTo>
                <a:lnTo>
                  <a:pt x="1294129" y="410210"/>
                </a:lnTo>
                <a:lnTo>
                  <a:pt x="646429" y="410210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51810" y="3507740"/>
            <a:ext cx="1294130" cy="410209"/>
          </a:xfrm>
          <a:custGeom>
            <a:avLst/>
            <a:gdLst/>
            <a:ahLst/>
            <a:cxnLst/>
            <a:rect l="l" t="t" r="r" b="b"/>
            <a:pathLst>
              <a:path w="1294129" h="410210">
                <a:moveTo>
                  <a:pt x="1294129" y="0"/>
                </a:moveTo>
                <a:lnTo>
                  <a:pt x="0" y="0"/>
                </a:lnTo>
                <a:lnTo>
                  <a:pt x="0" y="410210"/>
                </a:lnTo>
                <a:lnTo>
                  <a:pt x="1294129" y="410210"/>
                </a:lnTo>
                <a:lnTo>
                  <a:pt x="12941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51810" y="3507740"/>
            <a:ext cx="129413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latin typeface="Times New Roman"/>
                <a:cs typeface="Times New Roman"/>
              </a:rPr>
              <a:t>listen()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41340" y="267462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41340" y="267462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647700" y="408939"/>
                </a:moveTo>
                <a:lnTo>
                  <a:pt x="0" y="40893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08939"/>
                </a:lnTo>
                <a:lnTo>
                  <a:pt x="647700" y="40893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65140" y="259715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10"/>
                </a:lnTo>
                <a:lnTo>
                  <a:pt x="1295400" y="410210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5140" y="2597150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socket()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17540" y="5871209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17540" y="5871209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647700" y="408939"/>
                </a:moveTo>
                <a:lnTo>
                  <a:pt x="0" y="40893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08939"/>
                </a:lnTo>
                <a:lnTo>
                  <a:pt x="647700" y="40893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41340" y="5795009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41340" y="5795009"/>
            <a:ext cx="1295400" cy="40894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latin typeface="Times New Roman"/>
                <a:cs typeface="Times New Roman"/>
              </a:rPr>
              <a:t>send()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7540" y="510794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10"/>
                </a:lnTo>
                <a:lnTo>
                  <a:pt x="1295400" y="410210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17540" y="510794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647700" y="410210"/>
                </a:moveTo>
                <a:lnTo>
                  <a:pt x="0" y="41021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10210"/>
                </a:lnTo>
                <a:lnTo>
                  <a:pt x="647700" y="410210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41340" y="503174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10"/>
                </a:lnTo>
                <a:lnTo>
                  <a:pt x="1295400" y="410210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641340" y="5031740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recv()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23309" y="251713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0"/>
                </a:lnTo>
                <a:lnTo>
                  <a:pt x="36829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60140" y="2288539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3309" y="34328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929" y="0"/>
                </a:moveTo>
                <a:lnTo>
                  <a:pt x="0" y="0"/>
                </a:lnTo>
                <a:lnTo>
                  <a:pt x="36829" y="74929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60140" y="3126739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23309" y="41948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929" y="0"/>
                </a:moveTo>
                <a:lnTo>
                  <a:pt x="0" y="0"/>
                </a:lnTo>
                <a:lnTo>
                  <a:pt x="36829" y="74929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60140" y="4041140"/>
            <a:ext cx="0" cy="168910"/>
          </a:xfrm>
          <a:custGeom>
            <a:avLst/>
            <a:gdLst/>
            <a:ahLst/>
            <a:cxnLst/>
            <a:rect l="l" t="t" r="r" b="b"/>
            <a:pathLst>
              <a:path h="168910">
                <a:moveTo>
                  <a:pt x="0" y="0"/>
                </a:moveTo>
                <a:lnTo>
                  <a:pt x="0" y="1689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2379" y="49568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40479" y="4726940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5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12840" y="336042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50940" y="3054350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3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2840" y="488060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50940" y="4010659"/>
            <a:ext cx="0" cy="885190"/>
          </a:xfrm>
          <a:custGeom>
            <a:avLst/>
            <a:gdLst/>
            <a:ahLst/>
            <a:cxnLst/>
            <a:rect l="l" t="t" r="r" b="b"/>
            <a:pathLst>
              <a:path h="885189">
                <a:moveTo>
                  <a:pt x="0" y="0"/>
                </a:moveTo>
                <a:lnTo>
                  <a:pt x="0" y="8851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36540" y="52997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0" y="0"/>
                </a:moveTo>
                <a:lnTo>
                  <a:pt x="0" y="74929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50740" y="533780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39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50740" y="59093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38099"/>
                </a:lnTo>
                <a:lnTo>
                  <a:pt x="762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11700" y="5947409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>
                <a:moveTo>
                  <a:pt x="0" y="0"/>
                </a:moveTo>
                <a:lnTo>
                  <a:pt x="7772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068320" y="979170"/>
            <a:ext cx="1181735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7F0000"/>
                </a:solidFill>
                <a:latin typeface="Times New Roman"/>
                <a:cs typeface="Times New Roman"/>
              </a:rPr>
              <a:t>Se</a:t>
            </a:r>
            <a:r>
              <a:rPr sz="3200" b="1" spc="5" dirty="0">
                <a:solidFill>
                  <a:srgbClr val="7F0000"/>
                </a:solidFill>
                <a:latin typeface="Times New Roman"/>
                <a:cs typeface="Times New Roman"/>
              </a:rPr>
              <a:t>r</a:t>
            </a:r>
            <a:r>
              <a:rPr sz="3200" b="1" spc="10" dirty="0">
                <a:solidFill>
                  <a:srgbClr val="7F0000"/>
                </a:solidFill>
                <a:latin typeface="Times New Roman"/>
                <a:cs typeface="Times New Roman"/>
              </a:rPr>
              <a:t>v</a:t>
            </a:r>
            <a:r>
              <a:rPr sz="3200" b="1" spc="5" dirty="0">
                <a:solidFill>
                  <a:srgbClr val="7F0000"/>
                </a:solidFill>
                <a:latin typeface="Times New Roman"/>
                <a:cs typeface="Times New Roman"/>
              </a:rPr>
              <a:t>e</a:t>
            </a:r>
            <a:r>
              <a:rPr sz="3200" b="1" spc="10" dirty="0">
                <a:solidFill>
                  <a:srgbClr val="7F0000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04229" y="1027429"/>
            <a:ext cx="1089660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5" dirty="0">
                <a:solidFill>
                  <a:srgbClr val="7F0000"/>
                </a:solidFill>
                <a:latin typeface="Times New Roman"/>
                <a:cs typeface="Times New Roman"/>
              </a:rPr>
              <a:t>C</a:t>
            </a:r>
            <a:r>
              <a:rPr sz="3200" b="1" spc="-5" dirty="0">
                <a:solidFill>
                  <a:srgbClr val="7F0000"/>
                </a:solidFill>
                <a:latin typeface="Times New Roman"/>
                <a:cs typeface="Times New Roman"/>
              </a:rPr>
              <a:t>lien</a:t>
            </a:r>
            <a:r>
              <a:rPr sz="3200" b="1" spc="10" dirty="0">
                <a:solidFill>
                  <a:srgbClr val="7F0000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717800" y="4864100"/>
            <a:ext cx="4886960" cy="1529080"/>
          </a:xfrm>
          <a:custGeom>
            <a:avLst/>
            <a:gdLst/>
            <a:ahLst/>
            <a:cxnLst/>
            <a:rect l="l" t="t" r="r" b="b"/>
            <a:pathLst>
              <a:path w="4886959" h="1529079">
                <a:moveTo>
                  <a:pt x="2443479" y="1529080"/>
                </a:moveTo>
                <a:lnTo>
                  <a:pt x="0" y="1529080"/>
                </a:lnTo>
                <a:lnTo>
                  <a:pt x="0" y="0"/>
                </a:lnTo>
                <a:lnTo>
                  <a:pt x="4886959" y="0"/>
                </a:lnTo>
                <a:lnTo>
                  <a:pt x="4886959" y="1529080"/>
                </a:lnTo>
                <a:lnTo>
                  <a:pt x="2443479" y="15290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72940" y="371855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161289" y="0"/>
                </a:moveTo>
                <a:lnTo>
                  <a:pt x="0" y="54610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02479" y="3773170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>
                <a:moveTo>
                  <a:pt x="9105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6790" y="6671309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1295400" y="0"/>
                </a:moveTo>
                <a:lnTo>
                  <a:pt x="0" y="0"/>
                </a:lnTo>
                <a:lnTo>
                  <a:pt x="0" y="410210"/>
                </a:lnTo>
                <a:lnTo>
                  <a:pt x="1295400" y="410210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26790" y="6671309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647700" y="410210"/>
                </a:moveTo>
                <a:lnTo>
                  <a:pt x="0" y="41021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10210"/>
                </a:lnTo>
                <a:lnTo>
                  <a:pt x="647700" y="410210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50590" y="6595109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1295400" y="0"/>
                </a:moveTo>
                <a:lnTo>
                  <a:pt x="0" y="0"/>
                </a:lnTo>
                <a:lnTo>
                  <a:pt x="0" y="410210"/>
                </a:lnTo>
                <a:lnTo>
                  <a:pt x="1295400" y="410210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450590" y="6595109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close()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988050" y="666115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1295400" y="0"/>
                </a:moveTo>
                <a:lnTo>
                  <a:pt x="0" y="0"/>
                </a:lnTo>
                <a:lnTo>
                  <a:pt x="0" y="410209"/>
                </a:lnTo>
                <a:lnTo>
                  <a:pt x="1295400" y="41020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88050" y="666115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647700" y="410209"/>
                </a:moveTo>
                <a:lnTo>
                  <a:pt x="0" y="41020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10209"/>
                </a:lnTo>
                <a:lnTo>
                  <a:pt x="647700" y="41020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11850" y="658495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40">
                <a:moveTo>
                  <a:pt x="1295400" y="0"/>
                </a:moveTo>
                <a:lnTo>
                  <a:pt x="0" y="0"/>
                </a:lnTo>
                <a:lnTo>
                  <a:pt x="0" y="408940"/>
                </a:lnTo>
                <a:lnTo>
                  <a:pt x="1295400" y="408940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11850" y="658495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40">
                <a:moveTo>
                  <a:pt x="647700" y="408940"/>
                </a:moveTo>
                <a:lnTo>
                  <a:pt x="0" y="40894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08940"/>
                </a:lnTo>
                <a:lnTo>
                  <a:pt x="647700" y="40894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200140" y="6658609"/>
            <a:ext cx="719455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055109" y="65405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0"/>
                </a:lnTo>
                <a:lnTo>
                  <a:pt x="36829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93209" y="6311900"/>
            <a:ext cx="0" cy="243840"/>
          </a:xfrm>
          <a:custGeom>
            <a:avLst/>
            <a:gdLst/>
            <a:ahLst/>
            <a:cxnLst/>
            <a:rect l="l" t="t" r="r" b="b"/>
            <a:pathLst>
              <a:path h="243840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65570" y="65405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03669" y="6311900"/>
            <a:ext cx="0" cy="243840"/>
          </a:xfrm>
          <a:custGeom>
            <a:avLst/>
            <a:gdLst/>
            <a:ahLst/>
            <a:cxnLst/>
            <a:rect l="l" t="t" r="r" b="b"/>
            <a:pathLst>
              <a:path h="243840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384" rIns="0" bIns="0" rtlCol="0">
            <a:spAutoFit/>
          </a:bodyPr>
          <a:lstStyle/>
          <a:p>
            <a:pPr marL="1216025">
              <a:lnSpc>
                <a:spcPct val="100000"/>
              </a:lnSpc>
            </a:pPr>
            <a:r>
              <a:rPr spc="-5" dirty="0"/>
              <a:t>Connectionless</a:t>
            </a:r>
            <a:r>
              <a:rPr spc="-35" dirty="0"/>
              <a:t> </a:t>
            </a:r>
            <a:r>
              <a:rPr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2851150" y="205867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1150" y="205867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647700" y="408939"/>
                </a:moveTo>
                <a:lnTo>
                  <a:pt x="0" y="40893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08939"/>
                </a:lnTo>
                <a:lnTo>
                  <a:pt x="647700" y="40893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4950" y="198120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10"/>
                </a:lnTo>
                <a:lnTo>
                  <a:pt x="1295400" y="410210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74950" y="1981200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socket()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41950" y="3811270"/>
            <a:ext cx="1294130" cy="408940"/>
          </a:xfrm>
          <a:custGeom>
            <a:avLst/>
            <a:gdLst/>
            <a:ahLst/>
            <a:cxnLst/>
            <a:rect l="l" t="t" r="r" b="b"/>
            <a:pathLst>
              <a:path w="1294129" h="408939">
                <a:moveTo>
                  <a:pt x="1294129" y="0"/>
                </a:moveTo>
                <a:lnTo>
                  <a:pt x="0" y="0"/>
                </a:lnTo>
                <a:lnTo>
                  <a:pt x="0" y="408939"/>
                </a:lnTo>
                <a:lnTo>
                  <a:pt x="1294129" y="408939"/>
                </a:lnTo>
                <a:lnTo>
                  <a:pt x="129412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1950" y="3811270"/>
            <a:ext cx="1294130" cy="408940"/>
          </a:xfrm>
          <a:custGeom>
            <a:avLst/>
            <a:gdLst/>
            <a:ahLst/>
            <a:cxnLst/>
            <a:rect l="l" t="t" r="r" b="b"/>
            <a:pathLst>
              <a:path w="1294129" h="408939">
                <a:moveTo>
                  <a:pt x="646429" y="408939"/>
                </a:moveTo>
                <a:lnTo>
                  <a:pt x="0" y="408939"/>
                </a:lnTo>
                <a:lnTo>
                  <a:pt x="0" y="0"/>
                </a:lnTo>
                <a:lnTo>
                  <a:pt x="1294129" y="0"/>
                </a:lnTo>
                <a:lnTo>
                  <a:pt x="1294129" y="408939"/>
                </a:lnTo>
                <a:lnTo>
                  <a:pt x="646429" y="40893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4479" y="373507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64479" y="3735070"/>
            <a:ext cx="1295400" cy="40894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bind()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59100" y="289687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9100" y="289687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647700" y="408939"/>
                </a:moveTo>
                <a:lnTo>
                  <a:pt x="0" y="40893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08939"/>
                </a:lnTo>
                <a:lnTo>
                  <a:pt x="647700" y="40893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2900" y="282067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82900" y="2820670"/>
            <a:ext cx="1295400" cy="40894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bind()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11500" y="525907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09"/>
                </a:lnTo>
                <a:lnTo>
                  <a:pt x="1295400" y="41020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1500" y="525907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647700" y="410209"/>
                </a:moveTo>
                <a:lnTo>
                  <a:pt x="0" y="41020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10209"/>
                </a:lnTo>
                <a:lnTo>
                  <a:pt x="647700" y="41020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5300" y="518287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09"/>
                </a:lnTo>
                <a:lnTo>
                  <a:pt x="1295400" y="410209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35300" y="5182870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recvfrom()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11500" y="6017259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09"/>
                </a:lnTo>
                <a:lnTo>
                  <a:pt x="1295400" y="41020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1500" y="6017259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647700" y="410209"/>
                </a:moveTo>
                <a:lnTo>
                  <a:pt x="0" y="41020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10209"/>
                </a:lnTo>
                <a:lnTo>
                  <a:pt x="647700" y="41020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5300" y="5941059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09"/>
                </a:lnTo>
                <a:lnTo>
                  <a:pt x="1295400" y="410209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35300" y="5941059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sendto()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41950" y="2896870"/>
            <a:ext cx="1294130" cy="408940"/>
          </a:xfrm>
          <a:custGeom>
            <a:avLst/>
            <a:gdLst/>
            <a:ahLst/>
            <a:cxnLst/>
            <a:rect l="l" t="t" r="r" b="b"/>
            <a:pathLst>
              <a:path w="1294129" h="408939">
                <a:moveTo>
                  <a:pt x="1294129" y="0"/>
                </a:moveTo>
                <a:lnTo>
                  <a:pt x="0" y="0"/>
                </a:lnTo>
                <a:lnTo>
                  <a:pt x="0" y="408939"/>
                </a:lnTo>
                <a:lnTo>
                  <a:pt x="1294129" y="408939"/>
                </a:lnTo>
                <a:lnTo>
                  <a:pt x="129412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1950" y="2896870"/>
            <a:ext cx="1294130" cy="408940"/>
          </a:xfrm>
          <a:custGeom>
            <a:avLst/>
            <a:gdLst/>
            <a:ahLst/>
            <a:cxnLst/>
            <a:rect l="l" t="t" r="r" b="b"/>
            <a:pathLst>
              <a:path w="1294129" h="408939">
                <a:moveTo>
                  <a:pt x="646429" y="408939"/>
                </a:moveTo>
                <a:lnTo>
                  <a:pt x="0" y="408939"/>
                </a:lnTo>
                <a:lnTo>
                  <a:pt x="0" y="0"/>
                </a:lnTo>
                <a:lnTo>
                  <a:pt x="1294129" y="0"/>
                </a:lnTo>
                <a:lnTo>
                  <a:pt x="1294129" y="408939"/>
                </a:lnTo>
                <a:lnTo>
                  <a:pt x="646429" y="40893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4479" y="282067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39"/>
                </a:lnTo>
                <a:lnTo>
                  <a:pt x="1295400" y="408939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64479" y="2820670"/>
            <a:ext cx="1295400" cy="40894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socket()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16879" y="602234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1295400" y="0"/>
                </a:moveTo>
                <a:lnTo>
                  <a:pt x="0" y="0"/>
                </a:lnTo>
                <a:lnTo>
                  <a:pt x="0" y="408940"/>
                </a:lnTo>
                <a:lnTo>
                  <a:pt x="1295400" y="408940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6879" y="6022340"/>
            <a:ext cx="1295400" cy="408940"/>
          </a:xfrm>
          <a:custGeom>
            <a:avLst/>
            <a:gdLst/>
            <a:ahLst/>
            <a:cxnLst/>
            <a:rect l="l" t="t" r="r" b="b"/>
            <a:pathLst>
              <a:path w="1295400" h="408939">
                <a:moveTo>
                  <a:pt x="647700" y="408940"/>
                </a:moveTo>
                <a:lnTo>
                  <a:pt x="0" y="40894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08940"/>
                </a:lnTo>
                <a:lnTo>
                  <a:pt x="647700" y="408940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0679" y="594487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09"/>
                </a:lnTo>
                <a:lnTo>
                  <a:pt x="1295400" y="410209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40679" y="5944870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30"/>
              </a:spcBef>
            </a:pPr>
            <a:r>
              <a:rPr sz="2000" spc="5" dirty="0">
                <a:latin typeface="Times New Roman"/>
                <a:cs typeface="Times New Roman"/>
              </a:rPr>
              <a:t>recvfrom()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16879" y="525907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09"/>
                </a:lnTo>
                <a:lnTo>
                  <a:pt x="1295400" y="41020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16879" y="525907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647700" y="410209"/>
                </a:moveTo>
                <a:lnTo>
                  <a:pt x="0" y="41020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10209"/>
                </a:lnTo>
                <a:lnTo>
                  <a:pt x="647700" y="41020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0679" y="518287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10">
                <a:moveTo>
                  <a:pt x="1295400" y="0"/>
                </a:moveTo>
                <a:lnTo>
                  <a:pt x="0" y="0"/>
                </a:lnTo>
                <a:lnTo>
                  <a:pt x="0" y="410209"/>
                </a:lnTo>
                <a:lnTo>
                  <a:pt x="1295400" y="410209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40679" y="5182870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sendto()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22650" y="266827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0"/>
                </a:lnTo>
                <a:lnTo>
                  <a:pt x="38100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60750" y="2438400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5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22650" y="503174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0"/>
                </a:lnTo>
                <a:lnTo>
                  <a:pt x="38100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60750" y="3277870"/>
            <a:ext cx="0" cy="1769110"/>
          </a:xfrm>
          <a:custGeom>
            <a:avLst/>
            <a:gdLst/>
            <a:ahLst/>
            <a:cxnLst/>
            <a:rect l="l" t="t" r="r" b="b"/>
            <a:pathLst>
              <a:path h="1769110">
                <a:moveTo>
                  <a:pt x="0" y="0"/>
                </a:moveTo>
                <a:lnTo>
                  <a:pt x="0" y="1769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12179" y="35826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50279" y="3277870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2179" y="50317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50279" y="4268470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1350" y="545084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929" y="0"/>
                </a:moveTo>
                <a:lnTo>
                  <a:pt x="0" y="36830"/>
                </a:lnTo>
                <a:lnTo>
                  <a:pt x="74929" y="7493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11522" y="5488381"/>
            <a:ext cx="701040" cy="0"/>
          </a:xfrm>
          <a:custGeom>
            <a:avLst/>
            <a:gdLst/>
            <a:ahLst/>
            <a:cxnLst/>
            <a:rect l="l" t="t" r="r" b="b"/>
            <a:pathLst>
              <a:path w="701039">
                <a:moveTo>
                  <a:pt x="0" y="0"/>
                </a:moveTo>
                <a:lnTo>
                  <a:pt x="700913" y="0"/>
                </a:lnTo>
              </a:path>
            </a:pathLst>
          </a:custGeom>
          <a:ln w="12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350" y="606044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0" y="74930"/>
                </a:lnTo>
                <a:lnTo>
                  <a:pt x="74929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51045" y="6097860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>
                <a:moveTo>
                  <a:pt x="0" y="0"/>
                </a:moveTo>
                <a:lnTo>
                  <a:pt x="777239" y="0"/>
                </a:lnTo>
              </a:path>
            </a:pathLst>
          </a:custGeom>
          <a:ln w="12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68929" y="1186179"/>
            <a:ext cx="360299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26665" algn="l"/>
              </a:tabLst>
            </a:pPr>
            <a:r>
              <a:rPr sz="4800" b="1" spc="7" baseline="1736" dirty="0">
                <a:solidFill>
                  <a:srgbClr val="7F0000"/>
                </a:solidFill>
                <a:latin typeface="Times New Roman"/>
                <a:cs typeface="Times New Roman"/>
              </a:rPr>
              <a:t>Server	</a:t>
            </a:r>
            <a:r>
              <a:rPr sz="3200" b="1" spc="-5" dirty="0">
                <a:solidFill>
                  <a:srgbClr val="7F0000"/>
                </a:solidFill>
                <a:latin typeface="Times New Roman"/>
                <a:cs typeface="Times New Roman"/>
              </a:rPr>
              <a:t>Client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46350" y="4951729"/>
            <a:ext cx="4622800" cy="1616710"/>
          </a:xfrm>
          <a:custGeom>
            <a:avLst/>
            <a:gdLst/>
            <a:ahLst/>
            <a:cxnLst/>
            <a:rect l="l" t="t" r="r" b="b"/>
            <a:pathLst>
              <a:path w="4622800" h="1616709">
                <a:moveTo>
                  <a:pt x="2311400" y="1616710"/>
                </a:moveTo>
                <a:lnTo>
                  <a:pt x="0" y="1616710"/>
                </a:lnTo>
                <a:lnTo>
                  <a:pt x="0" y="0"/>
                </a:lnTo>
                <a:lnTo>
                  <a:pt x="4622800" y="0"/>
                </a:lnTo>
                <a:lnTo>
                  <a:pt x="4622800" y="1616710"/>
                </a:lnTo>
                <a:lnTo>
                  <a:pt x="2311400" y="16167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67379" y="685165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1295399" y="0"/>
                </a:moveTo>
                <a:lnTo>
                  <a:pt x="0" y="0"/>
                </a:lnTo>
                <a:lnTo>
                  <a:pt x="0" y="410209"/>
                </a:lnTo>
                <a:lnTo>
                  <a:pt x="1295399" y="410209"/>
                </a:lnTo>
                <a:lnTo>
                  <a:pt x="129539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67379" y="685165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647699" y="410209"/>
                </a:moveTo>
                <a:lnTo>
                  <a:pt x="0" y="410209"/>
                </a:lnTo>
                <a:lnTo>
                  <a:pt x="0" y="0"/>
                </a:lnTo>
                <a:lnTo>
                  <a:pt x="1295399" y="0"/>
                </a:lnTo>
                <a:lnTo>
                  <a:pt x="1295399" y="410209"/>
                </a:lnTo>
                <a:lnTo>
                  <a:pt x="647699" y="41020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1179" y="677545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1295399" y="0"/>
                </a:moveTo>
                <a:lnTo>
                  <a:pt x="0" y="0"/>
                </a:lnTo>
                <a:lnTo>
                  <a:pt x="0" y="410209"/>
                </a:lnTo>
                <a:lnTo>
                  <a:pt x="1295399" y="410209"/>
                </a:lnTo>
                <a:lnTo>
                  <a:pt x="1295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1179" y="677545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647699" y="410209"/>
                </a:moveTo>
                <a:lnTo>
                  <a:pt x="0" y="410209"/>
                </a:lnTo>
                <a:lnTo>
                  <a:pt x="0" y="0"/>
                </a:lnTo>
                <a:lnTo>
                  <a:pt x="1295399" y="0"/>
                </a:lnTo>
                <a:lnTo>
                  <a:pt x="1295399" y="410209"/>
                </a:lnTo>
                <a:lnTo>
                  <a:pt x="647699" y="41020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379470" y="6849109"/>
            <a:ext cx="719455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28640" y="687705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1295400" y="0"/>
                </a:moveTo>
                <a:lnTo>
                  <a:pt x="0" y="0"/>
                </a:lnTo>
                <a:lnTo>
                  <a:pt x="0" y="410209"/>
                </a:lnTo>
                <a:lnTo>
                  <a:pt x="1295400" y="410209"/>
                </a:lnTo>
                <a:lnTo>
                  <a:pt x="129540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28640" y="687705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647700" y="410209"/>
                </a:moveTo>
                <a:lnTo>
                  <a:pt x="0" y="410209"/>
                </a:lnTo>
                <a:lnTo>
                  <a:pt x="0" y="0"/>
                </a:lnTo>
                <a:lnTo>
                  <a:pt x="1295400" y="0"/>
                </a:lnTo>
                <a:lnTo>
                  <a:pt x="1295400" y="410209"/>
                </a:lnTo>
                <a:lnTo>
                  <a:pt x="647700" y="410209"/>
                </a:lnTo>
                <a:close/>
              </a:path>
            </a:pathLst>
          </a:custGeom>
          <a:ln w="1257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52440" y="6800850"/>
            <a:ext cx="1295400" cy="410209"/>
          </a:xfrm>
          <a:custGeom>
            <a:avLst/>
            <a:gdLst/>
            <a:ahLst/>
            <a:cxnLst/>
            <a:rect l="l" t="t" r="r" b="b"/>
            <a:pathLst>
              <a:path w="1295400" h="410209">
                <a:moveTo>
                  <a:pt x="1295400" y="0"/>
                </a:moveTo>
                <a:lnTo>
                  <a:pt x="0" y="0"/>
                </a:lnTo>
                <a:lnTo>
                  <a:pt x="0" y="410209"/>
                </a:lnTo>
                <a:lnTo>
                  <a:pt x="1295400" y="410209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552440" y="6800850"/>
            <a:ext cx="1295400" cy="41020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close()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83000" y="674750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0"/>
                </a:lnTo>
                <a:lnTo>
                  <a:pt x="36829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20465" y="6518909"/>
            <a:ext cx="0" cy="243840"/>
          </a:xfrm>
          <a:custGeom>
            <a:avLst/>
            <a:gdLst/>
            <a:ahLst/>
            <a:cxnLst/>
            <a:rect l="l" t="t" r="r" b="b"/>
            <a:pathLst>
              <a:path h="243840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06159" y="67208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44259" y="6492240"/>
            <a:ext cx="0" cy="243840"/>
          </a:xfrm>
          <a:custGeom>
            <a:avLst/>
            <a:gdLst/>
            <a:ahLst/>
            <a:cxnLst/>
            <a:rect l="l" t="t" r="r" b="b"/>
            <a:pathLst>
              <a:path h="243840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374" rIns="0" bIns="0" rtlCol="0">
            <a:spAutoFit/>
          </a:bodyPr>
          <a:lstStyle/>
          <a:p>
            <a:pPr marL="1274445">
              <a:lnSpc>
                <a:spcPct val="100000"/>
              </a:lnSpc>
            </a:pPr>
            <a:r>
              <a:rPr spc="-5" dirty="0"/>
              <a:t>Miscellaneous</a:t>
            </a:r>
            <a:r>
              <a:rPr spc="-20" dirty="0"/>
              <a:t> </a:t>
            </a:r>
            <a:r>
              <a:rPr spc="-5" dirty="0"/>
              <a:t>Routines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4947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569" y="36601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689" y="1389379"/>
            <a:ext cx="8355330" cy="3691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int getpeername(int sockfd, struct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sockaddr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200" spc="-5" dirty="0">
                <a:latin typeface="Arial"/>
                <a:cs typeface="Arial"/>
              </a:rPr>
              <a:t>*addr, int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*addrlen);</a:t>
            </a:r>
            <a:endParaRPr sz="3200">
              <a:latin typeface="Arial"/>
              <a:cs typeface="Arial"/>
            </a:endParaRPr>
          </a:p>
          <a:p>
            <a:pPr marL="444500" marR="636270" indent="-288290">
              <a:lnSpc>
                <a:spcPct val="100899"/>
              </a:lnSpc>
              <a:spcBef>
                <a:spcPts val="141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Will tell who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at the other end of a connected  stream </a:t>
            </a:r>
            <a:r>
              <a:rPr sz="2800" dirty="0">
                <a:latin typeface="Arial"/>
                <a:cs typeface="Arial"/>
              </a:rPr>
              <a:t>socket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store </a:t>
            </a:r>
            <a:r>
              <a:rPr sz="2800" spc="-5" dirty="0">
                <a:latin typeface="Arial"/>
                <a:cs typeface="Arial"/>
              </a:rPr>
              <a:t>that info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addr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200" spc="-5" dirty="0">
                <a:latin typeface="Arial"/>
                <a:cs typeface="Arial"/>
              </a:rPr>
              <a:t>int gethostname(char *hostname, size_t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size);</a:t>
            </a:r>
            <a:endParaRPr sz="3200">
              <a:latin typeface="Arial"/>
              <a:cs typeface="Arial"/>
            </a:endParaRPr>
          </a:p>
          <a:p>
            <a:pPr marL="444500" marR="5080" indent="-288290">
              <a:lnSpc>
                <a:spcPct val="100600"/>
              </a:lnSpc>
              <a:spcBef>
                <a:spcPts val="143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Will get the name of the computer </a:t>
            </a:r>
            <a:r>
              <a:rPr sz="2800" dirty="0">
                <a:latin typeface="Arial"/>
                <a:cs typeface="Arial"/>
              </a:rPr>
              <a:t>your program </a:t>
            </a:r>
            <a:r>
              <a:rPr sz="2800" spc="-5" dirty="0">
                <a:latin typeface="Arial"/>
                <a:cs typeface="Arial"/>
              </a:rPr>
              <a:t>is  running on and </a:t>
            </a:r>
            <a:r>
              <a:rPr sz="2800" dirty="0">
                <a:latin typeface="Arial"/>
                <a:cs typeface="Arial"/>
              </a:rPr>
              <a:t>store </a:t>
            </a:r>
            <a:r>
              <a:rPr sz="2800" spc="-5" dirty="0">
                <a:latin typeface="Arial"/>
                <a:cs typeface="Arial"/>
              </a:rPr>
              <a:t>that info in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hostname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9525">
              <a:lnSpc>
                <a:spcPts val="5205"/>
              </a:lnSpc>
            </a:pPr>
            <a:r>
              <a:rPr spc="-5" dirty="0"/>
              <a:t>Miscellaneous</a:t>
            </a:r>
            <a:r>
              <a:rPr spc="-25" dirty="0"/>
              <a:t> </a:t>
            </a:r>
            <a:r>
              <a:rPr spc="-5" dirty="0"/>
              <a:t>Routines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019" y="7683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4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19" y="52946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69" y="680084"/>
            <a:ext cx="7526020" cy="136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5"/>
              </a:lnSpc>
            </a:pPr>
            <a:r>
              <a:rPr sz="3200" dirty="0">
                <a:latin typeface="Arial"/>
                <a:cs typeface="Arial"/>
              </a:rPr>
              <a:t>struct </a:t>
            </a:r>
            <a:r>
              <a:rPr sz="3200" spc="-5" dirty="0">
                <a:latin typeface="Arial"/>
                <a:cs typeface="Arial"/>
              </a:rPr>
              <a:t>hostent *gethostbyname(const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200" spc="-5" dirty="0">
                <a:latin typeface="Arial"/>
                <a:cs typeface="Arial"/>
              </a:rPr>
              <a:t>*name);</a:t>
            </a:r>
            <a:endParaRPr sz="32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  <a:spcBef>
                <a:spcPts val="130"/>
              </a:spcBef>
            </a:pPr>
            <a:r>
              <a:rPr sz="2450" spc="-25" dirty="0">
                <a:latin typeface="Times New Roman"/>
                <a:cs typeface="Times New Roman"/>
              </a:rPr>
              <a:t>struct </a:t>
            </a:r>
            <a:r>
              <a:rPr sz="2450" spc="-40" dirty="0">
                <a:latin typeface="Times New Roman"/>
                <a:cs typeface="Times New Roman"/>
              </a:rPr>
              <a:t>hostent</a:t>
            </a:r>
            <a:r>
              <a:rPr sz="2450" spc="-15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Times New Roman"/>
                <a:cs typeface="Times New Roman"/>
              </a:rPr>
              <a:t>{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1829" y="2094229"/>
            <a:ext cx="3774440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10" dirty="0">
                <a:latin typeface="Times New Roman"/>
                <a:cs typeface="Times New Roman"/>
              </a:rPr>
              <a:t>//official </a:t>
            </a:r>
            <a:r>
              <a:rPr sz="2450" spc="-15" dirty="0">
                <a:latin typeface="Times New Roman"/>
                <a:cs typeface="Times New Roman"/>
              </a:rPr>
              <a:t>name </a:t>
            </a:r>
            <a:r>
              <a:rPr sz="2450" spc="-10" dirty="0">
                <a:latin typeface="Times New Roman"/>
                <a:cs typeface="Times New Roman"/>
              </a:rPr>
              <a:t>of</a:t>
            </a:r>
            <a:r>
              <a:rPr sz="2450" spc="-215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host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450" spc="-30" dirty="0">
                <a:latin typeface="Times New Roman"/>
                <a:cs typeface="Times New Roman"/>
              </a:rPr>
              <a:t>//alternate </a:t>
            </a:r>
            <a:r>
              <a:rPr sz="2450" spc="-45" dirty="0">
                <a:latin typeface="Times New Roman"/>
                <a:cs typeface="Times New Roman"/>
              </a:rPr>
              <a:t>names </a:t>
            </a:r>
            <a:r>
              <a:rPr sz="2450" spc="-20" dirty="0">
                <a:latin typeface="Times New Roman"/>
                <a:cs typeface="Times New Roman"/>
              </a:rPr>
              <a:t>for </a:t>
            </a:r>
            <a:r>
              <a:rPr sz="2450" spc="-30" dirty="0">
                <a:latin typeface="Times New Roman"/>
                <a:cs typeface="Times New Roman"/>
              </a:rPr>
              <a:t>the</a:t>
            </a:r>
            <a:r>
              <a:rPr sz="2450" spc="-160" dirty="0">
                <a:latin typeface="Times New Roman"/>
                <a:cs typeface="Times New Roman"/>
              </a:rPr>
              <a:t> </a:t>
            </a:r>
            <a:r>
              <a:rPr sz="2450" spc="-40" dirty="0">
                <a:latin typeface="Times New Roman"/>
                <a:cs typeface="Times New Roman"/>
              </a:rPr>
              <a:t>host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450" spc="-15" dirty="0">
                <a:latin typeface="Times New Roman"/>
                <a:cs typeface="Times New Roman"/>
              </a:rPr>
              <a:t>//usually</a:t>
            </a:r>
            <a:r>
              <a:rPr sz="2450" spc="-14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AF_NET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450" spc="-35" dirty="0">
                <a:latin typeface="Times New Roman"/>
                <a:cs typeface="Times New Roman"/>
              </a:rPr>
              <a:t>//length </a:t>
            </a:r>
            <a:r>
              <a:rPr sz="2450" spc="-30" dirty="0">
                <a:latin typeface="Times New Roman"/>
                <a:cs typeface="Times New Roman"/>
              </a:rPr>
              <a:t>of the </a:t>
            </a:r>
            <a:r>
              <a:rPr sz="2450" spc="-35" dirty="0">
                <a:latin typeface="Times New Roman"/>
                <a:cs typeface="Times New Roman"/>
              </a:rPr>
              <a:t>address </a:t>
            </a:r>
            <a:r>
              <a:rPr sz="2450" spc="-20" dirty="0">
                <a:latin typeface="Times New Roman"/>
                <a:cs typeface="Times New Roman"/>
              </a:rPr>
              <a:t>in</a:t>
            </a:r>
            <a:r>
              <a:rPr sz="2450" spc="-170" dirty="0">
                <a:latin typeface="Times New Roman"/>
                <a:cs typeface="Times New Roman"/>
              </a:rPr>
              <a:t> </a:t>
            </a:r>
            <a:r>
              <a:rPr sz="2450" spc="-35" dirty="0">
                <a:latin typeface="Times New Roman"/>
                <a:cs typeface="Times New Roman"/>
              </a:rPr>
              <a:t>bytes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629" y="2049424"/>
            <a:ext cx="2453005" cy="212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000"/>
              </a:lnSpc>
              <a:tabLst>
                <a:tab pos="926465" algn="l"/>
              </a:tabLst>
            </a:pPr>
            <a:r>
              <a:rPr sz="2450" spc="-10" dirty="0">
                <a:latin typeface="Times New Roman"/>
                <a:cs typeface="Times New Roman"/>
              </a:rPr>
              <a:t>char	</a:t>
            </a:r>
            <a:r>
              <a:rPr sz="2450" spc="-20" dirty="0">
                <a:latin typeface="Times New Roman"/>
                <a:cs typeface="Times New Roman"/>
              </a:rPr>
              <a:t>*h_name;  </a:t>
            </a:r>
            <a:r>
              <a:rPr sz="2450" spc="-30" dirty="0">
                <a:latin typeface="Times New Roman"/>
                <a:cs typeface="Times New Roman"/>
              </a:rPr>
              <a:t>char	</a:t>
            </a:r>
            <a:r>
              <a:rPr sz="2450" spc="-40" dirty="0">
                <a:latin typeface="Times New Roman"/>
                <a:cs typeface="Times New Roman"/>
              </a:rPr>
              <a:t>**h_aliases;  </a:t>
            </a:r>
            <a:r>
              <a:rPr sz="2450" spc="-10" dirty="0">
                <a:latin typeface="Times New Roman"/>
                <a:cs typeface="Times New Roman"/>
              </a:rPr>
              <a:t>int	</a:t>
            </a:r>
            <a:r>
              <a:rPr sz="2450" spc="-20" dirty="0">
                <a:latin typeface="Times New Roman"/>
                <a:cs typeface="Times New Roman"/>
              </a:rPr>
              <a:t>h_addrtype;</a:t>
            </a:r>
            <a:endParaRPr sz="2450">
              <a:latin typeface="Times New Roman"/>
              <a:cs typeface="Times New Roman"/>
            </a:endParaRPr>
          </a:p>
          <a:p>
            <a:pPr marL="12700" marR="362585">
              <a:lnSpc>
                <a:spcPts val="3320"/>
              </a:lnSpc>
              <a:spcBef>
                <a:spcPts val="185"/>
              </a:spcBef>
              <a:tabLst>
                <a:tab pos="926465" algn="l"/>
              </a:tabLst>
            </a:pPr>
            <a:r>
              <a:rPr sz="2450" spc="-30" dirty="0">
                <a:latin typeface="Times New Roman"/>
                <a:cs typeface="Times New Roman"/>
              </a:rPr>
              <a:t>int	</a:t>
            </a:r>
            <a:r>
              <a:rPr sz="2450" spc="-40" dirty="0">
                <a:latin typeface="Times New Roman"/>
                <a:cs typeface="Times New Roman"/>
              </a:rPr>
              <a:t>h_length;  </a:t>
            </a:r>
            <a:r>
              <a:rPr sz="2450" spc="-10" dirty="0">
                <a:latin typeface="Times New Roman"/>
                <a:cs typeface="Times New Roman"/>
              </a:rPr>
              <a:t>char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3029" y="3783329"/>
            <a:ext cx="680783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20" dirty="0">
                <a:latin typeface="Times New Roman"/>
                <a:cs typeface="Times New Roman"/>
              </a:rPr>
              <a:t>**h_addr_list; </a:t>
            </a:r>
            <a:r>
              <a:rPr sz="2450" spc="-5" dirty="0">
                <a:latin typeface="Times New Roman"/>
                <a:cs typeface="Times New Roman"/>
              </a:rPr>
              <a:t>//array </a:t>
            </a:r>
            <a:r>
              <a:rPr sz="2450" spc="-10" dirty="0">
                <a:latin typeface="Times New Roman"/>
                <a:cs typeface="Times New Roman"/>
              </a:rPr>
              <a:t>of </a:t>
            </a:r>
            <a:r>
              <a:rPr sz="2450" spc="-15" dirty="0">
                <a:latin typeface="Times New Roman"/>
                <a:cs typeface="Times New Roman"/>
              </a:rPr>
              <a:t>network addresses </a:t>
            </a:r>
            <a:r>
              <a:rPr sz="2450" spc="-5" dirty="0">
                <a:latin typeface="Times New Roman"/>
                <a:cs typeface="Times New Roman"/>
              </a:rPr>
              <a:t>for </a:t>
            </a:r>
            <a:r>
              <a:rPr sz="2450" spc="-10" dirty="0">
                <a:latin typeface="Times New Roman"/>
                <a:cs typeface="Times New Roman"/>
              </a:rPr>
              <a:t>the</a:t>
            </a:r>
            <a:r>
              <a:rPr sz="2450" spc="-26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host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1430" y="4206240"/>
            <a:ext cx="3681729" cy="81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5" dirty="0">
                <a:latin typeface="Times New Roman"/>
                <a:cs typeface="Times New Roman"/>
              </a:rPr>
              <a:t>}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50" spc="-15" dirty="0">
                <a:latin typeface="Times New Roman"/>
                <a:cs typeface="Times New Roman"/>
              </a:rPr>
              <a:t>#define h_addr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h_addr_list[0]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869" y="5189220"/>
            <a:ext cx="9055735" cy="225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040120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Example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Usage:</a:t>
            </a:r>
            <a:endParaRPr sz="320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870"/>
              </a:spcBef>
            </a:pPr>
            <a:r>
              <a:rPr sz="2450" spc="-5" dirty="0">
                <a:latin typeface="Times New Roman"/>
                <a:cs typeface="Times New Roman"/>
              </a:rPr>
              <a:t>struct </a:t>
            </a:r>
            <a:r>
              <a:rPr sz="2450" spc="-20" dirty="0">
                <a:latin typeface="Times New Roman"/>
                <a:cs typeface="Times New Roman"/>
              </a:rPr>
              <a:t>hostent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*h;</a:t>
            </a:r>
            <a:endParaRPr sz="2450">
              <a:latin typeface="Times New Roman"/>
              <a:cs typeface="Times New Roman"/>
            </a:endParaRPr>
          </a:p>
          <a:p>
            <a:pPr marL="497840" marR="3520440">
              <a:lnSpc>
                <a:spcPct val="111000"/>
              </a:lnSpc>
            </a:pPr>
            <a:r>
              <a:rPr sz="2450" spc="-5" dirty="0">
                <a:latin typeface="Times New Roman"/>
                <a:cs typeface="Times New Roman"/>
              </a:rPr>
              <a:t>h </a:t>
            </a:r>
            <a:r>
              <a:rPr sz="2450" spc="-10" dirty="0">
                <a:latin typeface="Times New Roman"/>
                <a:cs typeface="Times New Roman"/>
              </a:rPr>
              <a:t>= </a:t>
            </a:r>
            <a:r>
              <a:rPr sz="2450" spc="-45" dirty="0">
                <a:latin typeface="Times New Roman"/>
                <a:cs typeface="Times New Roman"/>
              </a:rPr>
              <a:t>gethostbyname(“</a:t>
            </a:r>
            <a:r>
              <a:rPr sz="2450" spc="-45" dirty="0">
                <a:solidFill>
                  <a:srgbClr val="0000CC"/>
                </a:solidFill>
                <a:latin typeface="Times New Roman"/>
                <a:cs typeface="Times New Roman"/>
                <a:hlinkClick r:id="rId2"/>
              </a:rPr>
              <a:t>www.iitk.ac.in</a:t>
            </a:r>
            <a:r>
              <a:rPr sz="2450" spc="-45" dirty="0">
                <a:latin typeface="Times New Roman"/>
                <a:cs typeface="Times New Roman"/>
              </a:rPr>
              <a:t>”);  </a:t>
            </a:r>
            <a:r>
              <a:rPr sz="2450" spc="-40" dirty="0">
                <a:latin typeface="Times New Roman"/>
                <a:cs typeface="Times New Roman"/>
              </a:rPr>
              <a:t>printf(“Host </a:t>
            </a:r>
            <a:r>
              <a:rPr sz="2450" spc="-45" dirty="0">
                <a:latin typeface="Times New Roman"/>
                <a:cs typeface="Times New Roman"/>
              </a:rPr>
              <a:t>name </a:t>
            </a:r>
            <a:r>
              <a:rPr sz="2450" spc="-5" dirty="0">
                <a:latin typeface="Times New Roman"/>
                <a:cs typeface="Times New Roman"/>
              </a:rPr>
              <a:t>: </a:t>
            </a:r>
            <a:r>
              <a:rPr sz="2450" spc="-40" dirty="0">
                <a:latin typeface="Times New Roman"/>
                <a:cs typeface="Times New Roman"/>
              </a:rPr>
              <a:t>%s </a:t>
            </a:r>
            <a:r>
              <a:rPr sz="2450" spc="-35" dirty="0">
                <a:latin typeface="Times New Roman"/>
                <a:cs typeface="Times New Roman"/>
              </a:rPr>
              <a:t>\n”,</a:t>
            </a:r>
            <a:r>
              <a:rPr sz="2450" spc="-100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Times New Roman"/>
                <a:cs typeface="Times New Roman"/>
              </a:rPr>
              <a:t>h­&gt;h_name);</a:t>
            </a:r>
            <a:endParaRPr sz="245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370"/>
              </a:spcBef>
            </a:pPr>
            <a:r>
              <a:rPr sz="2450" spc="-15" dirty="0">
                <a:latin typeface="Times New Roman"/>
                <a:cs typeface="Times New Roman"/>
              </a:rPr>
              <a:t>printf(“IP </a:t>
            </a:r>
            <a:r>
              <a:rPr sz="2450" spc="-20" dirty="0">
                <a:latin typeface="Times New Roman"/>
                <a:cs typeface="Times New Roman"/>
              </a:rPr>
              <a:t>Address: %s\n”,inet_ntoa(*((struct </a:t>
            </a:r>
            <a:r>
              <a:rPr sz="2450" spc="-15" dirty="0">
                <a:latin typeface="Times New Roman"/>
                <a:cs typeface="Times New Roman"/>
              </a:rPr>
              <a:t>in_addr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*)h­&gt;h_addr)));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374" rIns="0" bIns="0" rtlCol="0">
            <a:spAutoFit/>
          </a:bodyPr>
          <a:lstStyle/>
          <a:p>
            <a:pPr marL="2080895">
              <a:lnSpc>
                <a:spcPts val="5270"/>
              </a:lnSpc>
            </a:pPr>
            <a:r>
              <a:rPr dirty="0"/>
              <a:t>Advanced</a:t>
            </a:r>
            <a:r>
              <a:rPr spc="-80" dirty="0"/>
              <a:t> </a:t>
            </a:r>
            <a:r>
              <a:rPr dirty="0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19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425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21437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8849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5554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583690"/>
            <a:ext cx="4038600" cy="335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86660">
              <a:lnSpc>
                <a:spcPct val="137500"/>
              </a:lnSpc>
            </a:pP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lo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k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ng  </a:t>
            </a:r>
            <a:r>
              <a:rPr sz="3200" spc="-10" dirty="0">
                <a:latin typeface="Arial"/>
                <a:cs typeface="Arial"/>
              </a:rPr>
              <a:t>Select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37500"/>
              </a:lnSpc>
            </a:pPr>
            <a:r>
              <a:rPr sz="3200" spc="-10" dirty="0">
                <a:latin typeface="Arial"/>
                <a:cs typeface="Arial"/>
              </a:rPr>
              <a:t>Handling </a:t>
            </a:r>
            <a:r>
              <a:rPr sz="3200" spc="-5" dirty="0">
                <a:latin typeface="Arial"/>
                <a:cs typeface="Arial"/>
              </a:rPr>
              <a:t>partial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sends  </a:t>
            </a:r>
            <a:r>
              <a:rPr sz="3200" spc="-10" dirty="0">
                <a:latin typeface="Arial"/>
                <a:cs typeface="Arial"/>
              </a:rPr>
              <a:t>Signal </a:t>
            </a:r>
            <a:r>
              <a:rPr sz="3200" spc="-5" dirty="0">
                <a:latin typeface="Arial"/>
                <a:cs typeface="Arial"/>
              </a:rPr>
              <a:t>handlers  Threading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374" rIns="0" bIns="0" rtlCol="0">
            <a:spAutoFit/>
          </a:bodyPr>
          <a:lstStyle/>
          <a:p>
            <a:pPr marL="3029585">
              <a:lnSpc>
                <a:spcPts val="5270"/>
              </a:lnSpc>
            </a:pPr>
            <a:r>
              <a:rPr spc="5" dirty="0"/>
              <a:t>S</a:t>
            </a:r>
            <a:r>
              <a:rPr spc="-5" dirty="0"/>
              <a:t>u</a:t>
            </a:r>
            <a:r>
              <a:rPr spc="5" dirty="0"/>
              <a:t>m</a:t>
            </a:r>
            <a:r>
              <a:rPr spc="15" dirty="0"/>
              <a:t>m</a:t>
            </a:r>
            <a:r>
              <a:rPr spc="-15" dirty="0"/>
              <a:t>a</a:t>
            </a:r>
            <a:r>
              <a:rPr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09" y="226187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909" y="39141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909" y="507492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759" y="2151776"/>
            <a:ext cx="8907780" cy="379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3200" spc="-5" dirty="0">
                <a:latin typeface="Arial"/>
                <a:cs typeface="Arial"/>
              </a:rPr>
              <a:t>Sockets help application process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communicate  with each </a:t>
            </a:r>
            <a:r>
              <a:rPr sz="3200" spc="-10" dirty="0">
                <a:latin typeface="Arial"/>
                <a:cs typeface="Arial"/>
              </a:rPr>
              <a:t>other </a:t>
            </a:r>
            <a:r>
              <a:rPr sz="3200" spc="-5" dirty="0">
                <a:latin typeface="Arial"/>
                <a:cs typeface="Arial"/>
              </a:rPr>
              <a:t>using standard </a:t>
            </a:r>
            <a:r>
              <a:rPr sz="3200" spc="-10" dirty="0">
                <a:latin typeface="Arial"/>
                <a:cs typeface="Arial"/>
              </a:rPr>
              <a:t>Unix </a:t>
            </a:r>
            <a:r>
              <a:rPr sz="3200" spc="-5" dirty="0">
                <a:latin typeface="Arial"/>
                <a:cs typeface="Arial"/>
              </a:rPr>
              <a:t>file  descriptors</a:t>
            </a:r>
            <a:endParaRPr sz="3200">
              <a:latin typeface="Arial"/>
              <a:cs typeface="Arial"/>
            </a:endParaRPr>
          </a:p>
          <a:p>
            <a:pPr marL="12700" marR="323850">
              <a:lnSpc>
                <a:spcPct val="100800"/>
              </a:lnSpc>
              <a:spcBef>
                <a:spcPts val="1410"/>
              </a:spcBef>
            </a:pPr>
            <a:r>
              <a:rPr sz="3200" spc="-5" dirty="0">
                <a:latin typeface="Arial"/>
                <a:cs typeface="Arial"/>
              </a:rPr>
              <a:t>Two types of Internet sockets: </a:t>
            </a:r>
            <a:r>
              <a:rPr sz="3200" spc="-10" dirty="0">
                <a:latin typeface="Arial"/>
                <a:cs typeface="Arial"/>
              </a:rPr>
              <a:t>SOCK_STREAM  and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SOCK_DGRAM</a:t>
            </a:r>
            <a:endParaRPr sz="3200">
              <a:latin typeface="Arial"/>
              <a:cs typeface="Arial"/>
            </a:endParaRPr>
          </a:p>
          <a:p>
            <a:pPr marL="12700" marR="295910" indent="113030">
              <a:lnSpc>
                <a:spcPct val="100499"/>
              </a:lnSpc>
              <a:spcBef>
                <a:spcPts val="1420"/>
              </a:spcBef>
            </a:pPr>
            <a:r>
              <a:rPr sz="3200" spc="-10" dirty="0">
                <a:latin typeface="Arial"/>
                <a:cs typeface="Arial"/>
              </a:rPr>
              <a:t>Many </a:t>
            </a:r>
            <a:r>
              <a:rPr sz="3200" spc="-5" dirty="0">
                <a:latin typeface="Arial"/>
                <a:cs typeface="Arial"/>
              </a:rPr>
              <a:t>routines </a:t>
            </a:r>
            <a:r>
              <a:rPr sz="3200" spc="-10" dirty="0">
                <a:latin typeface="Arial"/>
                <a:cs typeface="Arial"/>
              </a:rPr>
              <a:t>exist </a:t>
            </a:r>
            <a:r>
              <a:rPr sz="3200" spc="-5" dirty="0">
                <a:latin typeface="Arial"/>
                <a:cs typeface="Arial"/>
              </a:rPr>
              <a:t>to help ease the process of  communication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374" rIns="0" bIns="0" rtlCol="0">
            <a:spAutoFit/>
          </a:bodyPr>
          <a:lstStyle/>
          <a:p>
            <a:pPr marL="2394585">
              <a:lnSpc>
                <a:spcPct val="100000"/>
              </a:lnSpc>
            </a:pPr>
            <a:r>
              <a:rPr spc="-5" dirty="0"/>
              <a:t>Demultiplexing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14947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510" y="1386941"/>
            <a:ext cx="8682990" cy="9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200" spc="-5" dirty="0">
                <a:latin typeface="Arial"/>
                <a:cs typeface="Arial"/>
              </a:rPr>
              <a:t>Convert host-to-host packet delivery service into  a process-to-process communication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channel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9340" y="2712720"/>
            <a:ext cx="1056640" cy="510540"/>
          </a:xfrm>
          <a:custGeom>
            <a:avLst/>
            <a:gdLst/>
            <a:ahLst/>
            <a:cxnLst/>
            <a:rect l="l" t="t" r="r" b="b"/>
            <a:pathLst>
              <a:path w="1056640" h="510539">
                <a:moveTo>
                  <a:pt x="0" y="476250"/>
                </a:moveTo>
                <a:lnTo>
                  <a:pt x="15239" y="495300"/>
                </a:lnTo>
                <a:lnTo>
                  <a:pt x="39370" y="510539"/>
                </a:lnTo>
                <a:lnTo>
                  <a:pt x="995680" y="510539"/>
                </a:lnTo>
                <a:lnTo>
                  <a:pt x="1019810" y="505459"/>
                </a:lnTo>
                <a:lnTo>
                  <a:pt x="1041400" y="495300"/>
                </a:lnTo>
                <a:lnTo>
                  <a:pt x="1048850" y="481329"/>
                </a:lnTo>
                <a:lnTo>
                  <a:pt x="10160" y="481329"/>
                </a:lnTo>
                <a:lnTo>
                  <a:pt x="0" y="476250"/>
                </a:lnTo>
                <a:close/>
              </a:path>
              <a:path w="1056640" h="510539">
                <a:moveTo>
                  <a:pt x="1019810" y="0"/>
                </a:moveTo>
                <a:lnTo>
                  <a:pt x="1024889" y="10159"/>
                </a:lnTo>
                <a:lnTo>
                  <a:pt x="1024889" y="421639"/>
                </a:lnTo>
                <a:lnTo>
                  <a:pt x="1019810" y="445769"/>
                </a:lnTo>
                <a:lnTo>
                  <a:pt x="1009650" y="466089"/>
                </a:lnTo>
                <a:lnTo>
                  <a:pt x="990600" y="476250"/>
                </a:lnTo>
                <a:lnTo>
                  <a:pt x="963930" y="481329"/>
                </a:lnTo>
                <a:lnTo>
                  <a:pt x="1048850" y="481329"/>
                </a:lnTo>
                <a:lnTo>
                  <a:pt x="1051560" y="476250"/>
                </a:lnTo>
                <a:lnTo>
                  <a:pt x="1056639" y="450850"/>
                </a:lnTo>
                <a:lnTo>
                  <a:pt x="1056639" y="39369"/>
                </a:lnTo>
                <a:lnTo>
                  <a:pt x="1041400" y="15239"/>
                </a:lnTo>
                <a:lnTo>
                  <a:pt x="1019810" y="0"/>
                </a:lnTo>
                <a:close/>
              </a:path>
            </a:pathLst>
          </a:custGeom>
          <a:solidFill>
            <a:srgbClr val="009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4900" y="2712720"/>
            <a:ext cx="1057910" cy="510540"/>
          </a:xfrm>
          <a:custGeom>
            <a:avLst/>
            <a:gdLst/>
            <a:ahLst/>
            <a:cxnLst/>
            <a:rect l="l" t="t" r="r" b="b"/>
            <a:pathLst>
              <a:path w="1057909" h="510539">
                <a:moveTo>
                  <a:pt x="0" y="476250"/>
                </a:moveTo>
                <a:lnTo>
                  <a:pt x="15240" y="495300"/>
                </a:lnTo>
                <a:lnTo>
                  <a:pt x="41909" y="510539"/>
                </a:lnTo>
                <a:lnTo>
                  <a:pt x="995679" y="510539"/>
                </a:lnTo>
                <a:lnTo>
                  <a:pt x="1021079" y="505459"/>
                </a:lnTo>
                <a:lnTo>
                  <a:pt x="1041400" y="495300"/>
                </a:lnTo>
                <a:lnTo>
                  <a:pt x="1049781" y="481329"/>
                </a:lnTo>
                <a:lnTo>
                  <a:pt x="10159" y="481329"/>
                </a:lnTo>
                <a:lnTo>
                  <a:pt x="0" y="476250"/>
                </a:lnTo>
                <a:close/>
              </a:path>
              <a:path w="1057909" h="510539">
                <a:moveTo>
                  <a:pt x="1021079" y="0"/>
                </a:moveTo>
                <a:lnTo>
                  <a:pt x="1026159" y="10159"/>
                </a:lnTo>
                <a:lnTo>
                  <a:pt x="1026159" y="421639"/>
                </a:lnTo>
                <a:lnTo>
                  <a:pt x="1021079" y="445769"/>
                </a:lnTo>
                <a:lnTo>
                  <a:pt x="1012190" y="466089"/>
                </a:lnTo>
                <a:lnTo>
                  <a:pt x="990600" y="476250"/>
                </a:lnTo>
                <a:lnTo>
                  <a:pt x="965200" y="481329"/>
                </a:lnTo>
                <a:lnTo>
                  <a:pt x="1049781" y="481329"/>
                </a:lnTo>
                <a:lnTo>
                  <a:pt x="1052829" y="476250"/>
                </a:lnTo>
                <a:lnTo>
                  <a:pt x="1057909" y="450850"/>
                </a:lnTo>
                <a:lnTo>
                  <a:pt x="1057909" y="39369"/>
                </a:lnTo>
                <a:lnTo>
                  <a:pt x="1041400" y="15239"/>
                </a:lnTo>
                <a:lnTo>
                  <a:pt x="1021079" y="0"/>
                </a:lnTo>
                <a:close/>
              </a:path>
            </a:pathLst>
          </a:custGeom>
          <a:solidFill>
            <a:srgbClr val="009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63000" y="2712720"/>
            <a:ext cx="1055370" cy="510540"/>
          </a:xfrm>
          <a:custGeom>
            <a:avLst/>
            <a:gdLst/>
            <a:ahLst/>
            <a:cxnLst/>
            <a:rect l="l" t="t" r="r" b="b"/>
            <a:pathLst>
              <a:path w="1055370" h="510539">
                <a:moveTo>
                  <a:pt x="0" y="476250"/>
                </a:moveTo>
                <a:lnTo>
                  <a:pt x="13970" y="495300"/>
                </a:lnTo>
                <a:lnTo>
                  <a:pt x="40640" y="510539"/>
                </a:lnTo>
                <a:lnTo>
                  <a:pt x="994409" y="510539"/>
                </a:lnTo>
                <a:lnTo>
                  <a:pt x="1019809" y="505459"/>
                </a:lnTo>
                <a:lnTo>
                  <a:pt x="1040129" y="495300"/>
                </a:lnTo>
                <a:lnTo>
                  <a:pt x="1047580" y="481329"/>
                </a:lnTo>
                <a:lnTo>
                  <a:pt x="8890" y="481329"/>
                </a:lnTo>
                <a:lnTo>
                  <a:pt x="0" y="476250"/>
                </a:lnTo>
                <a:close/>
              </a:path>
              <a:path w="1055370" h="510539">
                <a:moveTo>
                  <a:pt x="1019809" y="0"/>
                </a:moveTo>
                <a:lnTo>
                  <a:pt x="1026159" y="10159"/>
                </a:lnTo>
                <a:lnTo>
                  <a:pt x="1026159" y="421639"/>
                </a:lnTo>
                <a:lnTo>
                  <a:pt x="1019809" y="445769"/>
                </a:lnTo>
                <a:lnTo>
                  <a:pt x="1009650" y="466089"/>
                </a:lnTo>
                <a:lnTo>
                  <a:pt x="988059" y="476250"/>
                </a:lnTo>
                <a:lnTo>
                  <a:pt x="963929" y="481329"/>
                </a:lnTo>
                <a:lnTo>
                  <a:pt x="1047580" y="481329"/>
                </a:lnTo>
                <a:lnTo>
                  <a:pt x="1050290" y="476250"/>
                </a:lnTo>
                <a:lnTo>
                  <a:pt x="1055370" y="450850"/>
                </a:lnTo>
                <a:lnTo>
                  <a:pt x="1055370" y="39369"/>
                </a:lnTo>
                <a:lnTo>
                  <a:pt x="1040129" y="15239"/>
                </a:lnTo>
                <a:lnTo>
                  <a:pt x="1019809" y="0"/>
                </a:lnTo>
                <a:close/>
              </a:path>
            </a:pathLst>
          </a:custGeom>
          <a:solidFill>
            <a:srgbClr val="009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13779" y="2678429"/>
            <a:ext cx="1170940" cy="515620"/>
          </a:xfrm>
          <a:custGeom>
            <a:avLst/>
            <a:gdLst/>
            <a:ahLst/>
            <a:cxnLst/>
            <a:rect l="l" t="t" r="r" b="b"/>
            <a:pathLst>
              <a:path w="1170940" h="515619">
                <a:moveTo>
                  <a:pt x="1103629" y="0"/>
                </a:moveTo>
                <a:lnTo>
                  <a:pt x="64770" y="0"/>
                </a:lnTo>
                <a:lnTo>
                  <a:pt x="44450" y="5080"/>
                </a:lnTo>
                <a:lnTo>
                  <a:pt x="21590" y="17780"/>
                </a:lnTo>
                <a:lnTo>
                  <a:pt x="3810" y="39370"/>
                </a:lnTo>
                <a:lnTo>
                  <a:pt x="0" y="58420"/>
                </a:lnTo>
                <a:lnTo>
                  <a:pt x="0" y="455930"/>
                </a:lnTo>
                <a:lnTo>
                  <a:pt x="3810" y="474980"/>
                </a:lnTo>
                <a:lnTo>
                  <a:pt x="10160" y="490220"/>
                </a:lnTo>
                <a:lnTo>
                  <a:pt x="26670" y="500380"/>
                </a:lnTo>
                <a:lnTo>
                  <a:pt x="39370" y="510540"/>
                </a:lnTo>
                <a:lnTo>
                  <a:pt x="49530" y="515620"/>
                </a:lnTo>
                <a:lnTo>
                  <a:pt x="1103629" y="515620"/>
                </a:lnTo>
                <a:lnTo>
                  <a:pt x="1132840" y="510540"/>
                </a:lnTo>
                <a:lnTo>
                  <a:pt x="1153160" y="500380"/>
                </a:lnTo>
                <a:lnTo>
                  <a:pt x="1164590" y="480060"/>
                </a:lnTo>
                <a:lnTo>
                  <a:pt x="1170940" y="455930"/>
                </a:lnTo>
                <a:lnTo>
                  <a:pt x="1170940" y="44450"/>
                </a:lnTo>
                <a:lnTo>
                  <a:pt x="1164590" y="34290"/>
                </a:lnTo>
                <a:lnTo>
                  <a:pt x="1153160" y="22860"/>
                </a:lnTo>
                <a:lnTo>
                  <a:pt x="1144270" y="10160"/>
                </a:lnTo>
                <a:lnTo>
                  <a:pt x="1126490" y="5080"/>
                </a:lnTo>
                <a:lnTo>
                  <a:pt x="11036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3779" y="2678429"/>
            <a:ext cx="1170940" cy="515620"/>
          </a:xfrm>
          <a:custGeom>
            <a:avLst/>
            <a:gdLst/>
            <a:ahLst/>
            <a:cxnLst/>
            <a:rect l="l" t="t" r="r" b="b"/>
            <a:pathLst>
              <a:path w="1170940" h="515619">
                <a:moveTo>
                  <a:pt x="64770" y="515620"/>
                </a:moveTo>
                <a:lnTo>
                  <a:pt x="1103629" y="515620"/>
                </a:lnTo>
                <a:lnTo>
                  <a:pt x="1132840" y="510540"/>
                </a:lnTo>
                <a:lnTo>
                  <a:pt x="1153160" y="500380"/>
                </a:lnTo>
                <a:lnTo>
                  <a:pt x="1164590" y="480060"/>
                </a:lnTo>
                <a:lnTo>
                  <a:pt x="1170940" y="455930"/>
                </a:lnTo>
                <a:lnTo>
                  <a:pt x="1170940" y="58420"/>
                </a:lnTo>
                <a:lnTo>
                  <a:pt x="1170940" y="44450"/>
                </a:lnTo>
                <a:lnTo>
                  <a:pt x="1164590" y="34290"/>
                </a:lnTo>
                <a:lnTo>
                  <a:pt x="1153160" y="22860"/>
                </a:lnTo>
                <a:lnTo>
                  <a:pt x="1144270" y="10160"/>
                </a:lnTo>
                <a:lnTo>
                  <a:pt x="1126490" y="5080"/>
                </a:lnTo>
                <a:lnTo>
                  <a:pt x="1103629" y="0"/>
                </a:lnTo>
                <a:lnTo>
                  <a:pt x="64770" y="0"/>
                </a:lnTo>
                <a:lnTo>
                  <a:pt x="44450" y="5080"/>
                </a:lnTo>
                <a:lnTo>
                  <a:pt x="21590" y="17780"/>
                </a:lnTo>
                <a:lnTo>
                  <a:pt x="3810" y="39370"/>
                </a:lnTo>
                <a:lnTo>
                  <a:pt x="0" y="58420"/>
                </a:lnTo>
                <a:lnTo>
                  <a:pt x="0" y="455930"/>
                </a:lnTo>
                <a:lnTo>
                  <a:pt x="3810" y="474980"/>
                </a:lnTo>
                <a:lnTo>
                  <a:pt x="10160" y="490220"/>
                </a:lnTo>
                <a:lnTo>
                  <a:pt x="26670" y="500380"/>
                </a:lnTo>
                <a:lnTo>
                  <a:pt x="39370" y="510540"/>
                </a:lnTo>
                <a:lnTo>
                  <a:pt x="49530" y="515620"/>
                </a:lnTo>
                <a:lnTo>
                  <a:pt x="64770" y="5156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9340" y="2678429"/>
            <a:ext cx="1192530" cy="515620"/>
          </a:xfrm>
          <a:custGeom>
            <a:avLst/>
            <a:gdLst/>
            <a:ahLst/>
            <a:cxnLst/>
            <a:rect l="l" t="t" r="r" b="b"/>
            <a:pathLst>
              <a:path w="1192529" h="515619">
                <a:moveTo>
                  <a:pt x="1122679" y="0"/>
                </a:moveTo>
                <a:lnTo>
                  <a:pt x="69850" y="0"/>
                </a:lnTo>
                <a:lnTo>
                  <a:pt x="45719" y="5080"/>
                </a:lnTo>
                <a:lnTo>
                  <a:pt x="21589" y="17780"/>
                </a:lnTo>
                <a:lnTo>
                  <a:pt x="6350" y="39370"/>
                </a:lnTo>
                <a:lnTo>
                  <a:pt x="0" y="58420"/>
                </a:lnTo>
                <a:lnTo>
                  <a:pt x="0" y="455930"/>
                </a:lnTo>
                <a:lnTo>
                  <a:pt x="6350" y="474980"/>
                </a:lnTo>
                <a:lnTo>
                  <a:pt x="12700" y="490220"/>
                </a:lnTo>
                <a:lnTo>
                  <a:pt x="27939" y="500380"/>
                </a:lnTo>
                <a:lnTo>
                  <a:pt x="40639" y="510540"/>
                </a:lnTo>
                <a:lnTo>
                  <a:pt x="50800" y="515620"/>
                </a:lnTo>
                <a:lnTo>
                  <a:pt x="1122679" y="515620"/>
                </a:lnTo>
                <a:lnTo>
                  <a:pt x="1153159" y="510540"/>
                </a:lnTo>
                <a:lnTo>
                  <a:pt x="1176019" y="500380"/>
                </a:lnTo>
                <a:lnTo>
                  <a:pt x="1186179" y="480060"/>
                </a:lnTo>
                <a:lnTo>
                  <a:pt x="1192529" y="455930"/>
                </a:lnTo>
                <a:lnTo>
                  <a:pt x="1192529" y="44450"/>
                </a:lnTo>
                <a:lnTo>
                  <a:pt x="1186179" y="34290"/>
                </a:lnTo>
                <a:lnTo>
                  <a:pt x="1176019" y="22860"/>
                </a:lnTo>
                <a:lnTo>
                  <a:pt x="1164589" y="10160"/>
                </a:lnTo>
                <a:lnTo>
                  <a:pt x="1146809" y="5080"/>
                </a:lnTo>
                <a:lnTo>
                  <a:pt x="11226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19340" y="2678429"/>
            <a:ext cx="1192530" cy="515620"/>
          </a:xfrm>
          <a:custGeom>
            <a:avLst/>
            <a:gdLst/>
            <a:ahLst/>
            <a:cxnLst/>
            <a:rect l="l" t="t" r="r" b="b"/>
            <a:pathLst>
              <a:path w="1192529" h="515619">
                <a:moveTo>
                  <a:pt x="69850" y="515620"/>
                </a:moveTo>
                <a:lnTo>
                  <a:pt x="1122679" y="515620"/>
                </a:lnTo>
                <a:lnTo>
                  <a:pt x="1153159" y="510540"/>
                </a:lnTo>
                <a:lnTo>
                  <a:pt x="1176019" y="500380"/>
                </a:lnTo>
                <a:lnTo>
                  <a:pt x="1186179" y="480060"/>
                </a:lnTo>
                <a:lnTo>
                  <a:pt x="1192529" y="455930"/>
                </a:lnTo>
                <a:lnTo>
                  <a:pt x="1192529" y="58420"/>
                </a:lnTo>
                <a:lnTo>
                  <a:pt x="1192529" y="44450"/>
                </a:lnTo>
                <a:lnTo>
                  <a:pt x="1186179" y="34290"/>
                </a:lnTo>
                <a:lnTo>
                  <a:pt x="1176019" y="22860"/>
                </a:lnTo>
                <a:lnTo>
                  <a:pt x="1164589" y="10160"/>
                </a:lnTo>
                <a:lnTo>
                  <a:pt x="1146809" y="5080"/>
                </a:lnTo>
                <a:lnTo>
                  <a:pt x="1122679" y="0"/>
                </a:lnTo>
                <a:lnTo>
                  <a:pt x="69850" y="0"/>
                </a:lnTo>
                <a:lnTo>
                  <a:pt x="45719" y="5080"/>
                </a:lnTo>
                <a:lnTo>
                  <a:pt x="21589" y="17780"/>
                </a:lnTo>
                <a:lnTo>
                  <a:pt x="6350" y="39370"/>
                </a:lnTo>
                <a:lnTo>
                  <a:pt x="0" y="58420"/>
                </a:lnTo>
                <a:lnTo>
                  <a:pt x="0" y="455930"/>
                </a:lnTo>
                <a:lnTo>
                  <a:pt x="6350" y="474980"/>
                </a:lnTo>
                <a:lnTo>
                  <a:pt x="12700" y="490220"/>
                </a:lnTo>
                <a:lnTo>
                  <a:pt x="27939" y="500380"/>
                </a:lnTo>
                <a:lnTo>
                  <a:pt x="40639" y="510540"/>
                </a:lnTo>
                <a:lnTo>
                  <a:pt x="50800" y="515620"/>
                </a:lnTo>
                <a:lnTo>
                  <a:pt x="69850" y="5156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26169" y="2678429"/>
            <a:ext cx="1160780" cy="515620"/>
          </a:xfrm>
          <a:custGeom>
            <a:avLst/>
            <a:gdLst/>
            <a:ahLst/>
            <a:cxnLst/>
            <a:rect l="l" t="t" r="r" b="b"/>
            <a:pathLst>
              <a:path w="1160779" h="515619">
                <a:moveTo>
                  <a:pt x="1093470" y="0"/>
                </a:moveTo>
                <a:lnTo>
                  <a:pt x="67309" y="0"/>
                </a:lnTo>
                <a:lnTo>
                  <a:pt x="43179" y="5080"/>
                </a:lnTo>
                <a:lnTo>
                  <a:pt x="22859" y="17780"/>
                </a:lnTo>
                <a:lnTo>
                  <a:pt x="5079" y="39370"/>
                </a:lnTo>
                <a:lnTo>
                  <a:pt x="0" y="58420"/>
                </a:lnTo>
                <a:lnTo>
                  <a:pt x="0" y="455930"/>
                </a:lnTo>
                <a:lnTo>
                  <a:pt x="5079" y="474980"/>
                </a:lnTo>
                <a:lnTo>
                  <a:pt x="11429" y="490220"/>
                </a:lnTo>
                <a:lnTo>
                  <a:pt x="29209" y="500380"/>
                </a:lnTo>
                <a:lnTo>
                  <a:pt x="39370" y="510540"/>
                </a:lnTo>
                <a:lnTo>
                  <a:pt x="49529" y="515620"/>
                </a:lnTo>
                <a:lnTo>
                  <a:pt x="1093470" y="515620"/>
                </a:lnTo>
                <a:lnTo>
                  <a:pt x="1120139" y="510540"/>
                </a:lnTo>
                <a:lnTo>
                  <a:pt x="1143000" y="500380"/>
                </a:lnTo>
                <a:lnTo>
                  <a:pt x="1155700" y="480060"/>
                </a:lnTo>
                <a:lnTo>
                  <a:pt x="1160779" y="455930"/>
                </a:lnTo>
                <a:lnTo>
                  <a:pt x="1160779" y="44450"/>
                </a:lnTo>
                <a:lnTo>
                  <a:pt x="1155700" y="34290"/>
                </a:lnTo>
                <a:lnTo>
                  <a:pt x="1143000" y="22860"/>
                </a:lnTo>
                <a:lnTo>
                  <a:pt x="1131570" y="10160"/>
                </a:lnTo>
                <a:lnTo>
                  <a:pt x="1115059" y="5080"/>
                </a:lnTo>
                <a:lnTo>
                  <a:pt x="10934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26169" y="2678429"/>
            <a:ext cx="1160780" cy="515620"/>
          </a:xfrm>
          <a:custGeom>
            <a:avLst/>
            <a:gdLst/>
            <a:ahLst/>
            <a:cxnLst/>
            <a:rect l="l" t="t" r="r" b="b"/>
            <a:pathLst>
              <a:path w="1160779" h="515619">
                <a:moveTo>
                  <a:pt x="67309" y="515620"/>
                </a:moveTo>
                <a:lnTo>
                  <a:pt x="1093470" y="515620"/>
                </a:lnTo>
                <a:lnTo>
                  <a:pt x="1120139" y="510540"/>
                </a:lnTo>
                <a:lnTo>
                  <a:pt x="1143000" y="500380"/>
                </a:lnTo>
                <a:lnTo>
                  <a:pt x="1155700" y="480060"/>
                </a:lnTo>
                <a:lnTo>
                  <a:pt x="1160779" y="455930"/>
                </a:lnTo>
                <a:lnTo>
                  <a:pt x="1160779" y="58420"/>
                </a:lnTo>
                <a:lnTo>
                  <a:pt x="1160779" y="44450"/>
                </a:lnTo>
                <a:lnTo>
                  <a:pt x="1155700" y="34290"/>
                </a:lnTo>
                <a:lnTo>
                  <a:pt x="1143000" y="22860"/>
                </a:lnTo>
                <a:lnTo>
                  <a:pt x="1131570" y="10160"/>
                </a:lnTo>
                <a:lnTo>
                  <a:pt x="1115059" y="5080"/>
                </a:lnTo>
                <a:lnTo>
                  <a:pt x="1093470" y="0"/>
                </a:lnTo>
                <a:lnTo>
                  <a:pt x="67309" y="0"/>
                </a:lnTo>
                <a:lnTo>
                  <a:pt x="43179" y="5080"/>
                </a:lnTo>
                <a:lnTo>
                  <a:pt x="22859" y="17780"/>
                </a:lnTo>
                <a:lnTo>
                  <a:pt x="5079" y="39370"/>
                </a:lnTo>
                <a:lnTo>
                  <a:pt x="0" y="58420"/>
                </a:lnTo>
                <a:lnTo>
                  <a:pt x="0" y="455930"/>
                </a:lnTo>
                <a:lnTo>
                  <a:pt x="5079" y="474980"/>
                </a:lnTo>
                <a:lnTo>
                  <a:pt x="11429" y="490220"/>
                </a:lnTo>
                <a:lnTo>
                  <a:pt x="29209" y="500380"/>
                </a:lnTo>
                <a:lnTo>
                  <a:pt x="39370" y="510540"/>
                </a:lnTo>
                <a:lnTo>
                  <a:pt x="49529" y="515620"/>
                </a:lnTo>
                <a:lnTo>
                  <a:pt x="67309" y="5156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6340" y="3669029"/>
            <a:ext cx="734060" cy="476250"/>
          </a:xfrm>
          <a:custGeom>
            <a:avLst/>
            <a:gdLst/>
            <a:ahLst/>
            <a:cxnLst/>
            <a:rect l="l" t="t" r="r" b="b"/>
            <a:pathLst>
              <a:path w="734059" h="476250">
                <a:moveTo>
                  <a:pt x="734060" y="0"/>
                </a:moveTo>
                <a:lnTo>
                  <a:pt x="0" y="0"/>
                </a:lnTo>
                <a:lnTo>
                  <a:pt x="0" y="476250"/>
                </a:lnTo>
                <a:lnTo>
                  <a:pt x="734060" y="476250"/>
                </a:lnTo>
                <a:lnTo>
                  <a:pt x="734060" y="0"/>
                </a:lnTo>
                <a:close/>
              </a:path>
            </a:pathLst>
          </a:custGeom>
          <a:solidFill>
            <a:srgbClr val="CCE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3169" y="3669029"/>
            <a:ext cx="734060" cy="949960"/>
          </a:xfrm>
          <a:custGeom>
            <a:avLst/>
            <a:gdLst/>
            <a:ahLst/>
            <a:cxnLst/>
            <a:rect l="l" t="t" r="r" b="b"/>
            <a:pathLst>
              <a:path w="734059" h="949960">
                <a:moveTo>
                  <a:pt x="734059" y="0"/>
                </a:moveTo>
                <a:lnTo>
                  <a:pt x="0" y="0"/>
                </a:lnTo>
                <a:lnTo>
                  <a:pt x="0" y="949960"/>
                </a:lnTo>
                <a:lnTo>
                  <a:pt x="734059" y="949960"/>
                </a:lnTo>
                <a:lnTo>
                  <a:pt x="734059" y="0"/>
                </a:lnTo>
                <a:close/>
              </a:path>
            </a:pathLst>
          </a:custGeom>
          <a:solidFill>
            <a:srgbClr val="CCE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0000" y="3669029"/>
            <a:ext cx="735330" cy="237490"/>
          </a:xfrm>
          <a:custGeom>
            <a:avLst/>
            <a:gdLst/>
            <a:ahLst/>
            <a:cxnLst/>
            <a:rect l="l" t="t" r="r" b="b"/>
            <a:pathLst>
              <a:path w="735329" h="237489">
                <a:moveTo>
                  <a:pt x="735329" y="0"/>
                </a:moveTo>
                <a:lnTo>
                  <a:pt x="0" y="0"/>
                </a:lnTo>
                <a:lnTo>
                  <a:pt x="0" y="237490"/>
                </a:lnTo>
                <a:lnTo>
                  <a:pt x="735329" y="237490"/>
                </a:lnTo>
                <a:lnTo>
                  <a:pt x="735329" y="0"/>
                </a:lnTo>
                <a:close/>
              </a:path>
            </a:pathLst>
          </a:custGeom>
          <a:solidFill>
            <a:srgbClr val="CCE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17920" y="2799039"/>
            <a:ext cx="102108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 marR="5080" indent="-153670">
              <a:lnSpc>
                <a:spcPct val="77100"/>
              </a:lnSpc>
            </a:pPr>
            <a:r>
              <a:rPr sz="1600" spc="-5" dirty="0">
                <a:latin typeface="Arial"/>
                <a:cs typeface="Arial"/>
              </a:rPr>
              <a:t>Ap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  process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43369" y="3281679"/>
            <a:ext cx="1270" cy="386080"/>
          </a:xfrm>
          <a:custGeom>
            <a:avLst/>
            <a:gdLst/>
            <a:ahLst/>
            <a:cxnLst/>
            <a:rect l="l" t="t" r="r" b="b"/>
            <a:pathLst>
              <a:path w="1270" h="386079">
                <a:moveTo>
                  <a:pt x="0" y="386080"/>
                </a:moveTo>
                <a:lnTo>
                  <a:pt x="12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2890" y="3218179"/>
            <a:ext cx="62230" cy="107950"/>
          </a:xfrm>
          <a:custGeom>
            <a:avLst/>
            <a:gdLst/>
            <a:ahLst/>
            <a:cxnLst/>
            <a:rect l="l" t="t" r="r" b="b"/>
            <a:pathLst>
              <a:path w="62229" h="107950">
                <a:moveTo>
                  <a:pt x="30479" y="0"/>
                </a:moveTo>
                <a:lnTo>
                  <a:pt x="0" y="107950"/>
                </a:lnTo>
                <a:lnTo>
                  <a:pt x="62229" y="107950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5919" y="5619750"/>
            <a:ext cx="1225550" cy="668020"/>
          </a:xfrm>
          <a:custGeom>
            <a:avLst/>
            <a:gdLst/>
            <a:ahLst/>
            <a:cxnLst/>
            <a:rect l="l" t="t" r="r" b="b"/>
            <a:pathLst>
              <a:path w="1225550" h="668020">
                <a:moveTo>
                  <a:pt x="1225550" y="66801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3369" y="5575300"/>
            <a:ext cx="113030" cy="81280"/>
          </a:xfrm>
          <a:custGeom>
            <a:avLst/>
            <a:gdLst/>
            <a:ahLst/>
            <a:cxnLst/>
            <a:rect l="l" t="t" r="r" b="b"/>
            <a:pathLst>
              <a:path w="113029" h="81279">
                <a:moveTo>
                  <a:pt x="0" y="0"/>
                </a:moveTo>
                <a:lnTo>
                  <a:pt x="82550" y="81280"/>
                </a:lnTo>
                <a:lnTo>
                  <a:pt x="113029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51469" y="5619750"/>
            <a:ext cx="1228090" cy="668020"/>
          </a:xfrm>
          <a:custGeom>
            <a:avLst/>
            <a:gdLst/>
            <a:ahLst/>
            <a:cxnLst/>
            <a:rect l="l" t="t" r="r" b="b"/>
            <a:pathLst>
              <a:path w="1228090" h="668020">
                <a:moveTo>
                  <a:pt x="0" y="668019"/>
                </a:moveTo>
                <a:lnTo>
                  <a:pt x="122808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50350" y="5575300"/>
            <a:ext cx="107950" cy="81280"/>
          </a:xfrm>
          <a:custGeom>
            <a:avLst/>
            <a:gdLst/>
            <a:ahLst/>
            <a:cxnLst/>
            <a:rect l="l" t="t" r="r" b="b"/>
            <a:pathLst>
              <a:path w="107950" h="81279">
                <a:moveTo>
                  <a:pt x="107950" y="0"/>
                </a:moveTo>
                <a:lnTo>
                  <a:pt x="0" y="30480"/>
                </a:lnTo>
                <a:lnTo>
                  <a:pt x="24129" y="8128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76340" y="3669029"/>
            <a:ext cx="734060" cy="1901189"/>
          </a:xfrm>
          <a:custGeom>
            <a:avLst/>
            <a:gdLst/>
            <a:ahLst/>
            <a:cxnLst/>
            <a:rect l="l" t="t" r="r" b="b"/>
            <a:pathLst>
              <a:path w="734059" h="1901189">
                <a:moveTo>
                  <a:pt x="367030" y="1901190"/>
                </a:moveTo>
                <a:lnTo>
                  <a:pt x="0" y="1901190"/>
                </a:lnTo>
                <a:lnTo>
                  <a:pt x="0" y="0"/>
                </a:lnTo>
                <a:lnTo>
                  <a:pt x="734060" y="0"/>
                </a:lnTo>
                <a:lnTo>
                  <a:pt x="734060" y="1901190"/>
                </a:lnTo>
                <a:lnTo>
                  <a:pt x="367030" y="19011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76340" y="3906520"/>
            <a:ext cx="734060" cy="2540"/>
          </a:xfrm>
          <a:custGeom>
            <a:avLst/>
            <a:gdLst/>
            <a:ahLst/>
            <a:cxnLst/>
            <a:rect l="l" t="t" r="r" b="b"/>
            <a:pathLst>
              <a:path w="734059" h="2539">
                <a:moveTo>
                  <a:pt x="0" y="0"/>
                </a:moveTo>
                <a:lnTo>
                  <a:pt x="734060" y="25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6340" y="4145279"/>
            <a:ext cx="734060" cy="1270"/>
          </a:xfrm>
          <a:custGeom>
            <a:avLst/>
            <a:gdLst/>
            <a:ahLst/>
            <a:cxnLst/>
            <a:rect l="l" t="t" r="r" b="b"/>
            <a:pathLst>
              <a:path w="734059" h="1270">
                <a:moveTo>
                  <a:pt x="0" y="0"/>
                </a:moveTo>
                <a:lnTo>
                  <a:pt x="73406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6340" y="4381500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8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99529" y="4381500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8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0180" y="438150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3369" y="438150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65290" y="438150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8480" y="438150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76340" y="4618990"/>
            <a:ext cx="81280" cy="2540"/>
          </a:xfrm>
          <a:custGeom>
            <a:avLst/>
            <a:gdLst/>
            <a:ahLst/>
            <a:cxnLst/>
            <a:rect l="l" t="t" r="r" b="b"/>
            <a:pathLst>
              <a:path w="81279" h="2539">
                <a:moveTo>
                  <a:pt x="0" y="0"/>
                </a:moveTo>
                <a:lnTo>
                  <a:pt x="81280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99529" y="4618990"/>
            <a:ext cx="81280" cy="2540"/>
          </a:xfrm>
          <a:custGeom>
            <a:avLst/>
            <a:gdLst/>
            <a:ahLst/>
            <a:cxnLst/>
            <a:rect l="l" t="t" r="r" b="b"/>
            <a:pathLst>
              <a:path w="81279" h="2539">
                <a:moveTo>
                  <a:pt x="0" y="0"/>
                </a:moveTo>
                <a:lnTo>
                  <a:pt x="81280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20180" y="4618990"/>
            <a:ext cx="82550" cy="2540"/>
          </a:xfrm>
          <a:custGeom>
            <a:avLst/>
            <a:gdLst/>
            <a:ahLst/>
            <a:cxnLst/>
            <a:rect l="l" t="t" r="r" b="b"/>
            <a:pathLst>
              <a:path w="82550" h="2539">
                <a:moveTo>
                  <a:pt x="0" y="0"/>
                </a:moveTo>
                <a:lnTo>
                  <a:pt x="82550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43369" y="4618990"/>
            <a:ext cx="82550" cy="2540"/>
          </a:xfrm>
          <a:custGeom>
            <a:avLst/>
            <a:gdLst/>
            <a:ahLst/>
            <a:cxnLst/>
            <a:rect l="l" t="t" r="r" b="b"/>
            <a:pathLst>
              <a:path w="82550" h="2539">
                <a:moveTo>
                  <a:pt x="0" y="0"/>
                </a:moveTo>
                <a:lnTo>
                  <a:pt x="82550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65290" y="4618990"/>
            <a:ext cx="82550" cy="2540"/>
          </a:xfrm>
          <a:custGeom>
            <a:avLst/>
            <a:gdLst/>
            <a:ahLst/>
            <a:cxnLst/>
            <a:rect l="l" t="t" r="r" b="b"/>
            <a:pathLst>
              <a:path w="82550" h="2539">
                <a:moveTo>
                  <a:pt x="0" y="0"/>
                </a:moveTo>
                <a:lnTo>
                  <a:pt x="82550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8480" y="4618990"/>
            <a:ext cx="82550" cy="2540"/>
          </a:xfrm>
          <a:custGeom>
            <a:avLst/>
            <a:gdLst/>
            <a:ahLst/>
            <a:cxnLst/>
            <a:rect l="l" t="t" r="r" b="b"/>
            <a:pathLst>
              <a:path w="82550" h="2539">
                <a:moveTo>
                  <a:pt x="0" y="0"/>
                </a:moveTo>
                <a:lnTo>
                  <a:pt x="82550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76340" y="4857750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8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99529" y="4857750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8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20180" y="485775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43369" y="485775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65290" y="485775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88480" y="485775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76340" y="5096509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8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99529" y="5096509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8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0180" y="509650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43369" y="509650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65290" y="509650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88480" y="509650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524750" y="2799039"/>
            <a:ext cx="102108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ct val="77100"/>
              </a:lnSpc>
            </a:pPr>
            <a:r>
              <a:rPr sz="1600" spc="-5" dirty="0">
                <a:latin typeface="Arial"/>
                <a:cs typeface="Arial"/>
              </a:rPr>
              <a:t>Ap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  process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951469" y="3281679"/>
            <a:ext cx="1270" cy="386080"/>
          </a:xfrm>
          <a:custGeom>
            <a:avLst/>
            <a:gdLst/>
            <a:ahLst/>
            <a:cxnLst/>
            <a:rect l="l" t="t" r="r" b="b"/>
            <a:pathLst>
              <a:path w="1270" h="386079">
                <a:moveTo>
                  <a:pt x="0" y="386080"/>
                </a:moveTo>
                <a:lnTo>
                  <a:pt x="12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19719" y="3218179"/>
            <a:ext cx="60960" cy="107950"/>
          </a:xfrm>
          <a:custGeom>
            <a:avLst/>
            <a:gdLst/>
            <a:ahLst/>
            <a:cxnLst/>
            <a:rect l="l" t="t" r="r" b="b"/>
            <a:pathLst>
              <a:path w="60959" h="107950">
                <a:moveTo>
                  <a:pt x="31750" y="0"/>
                </a:moveTo>
                <a:lnTo>
                  <a:pt x="0" y="107950"/>
                </a:lnTo>
                <a:lnTo>
                  <a:pt x="60959" y="10795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46797" y="585617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14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19719" y="5570220"/>
            <a:ext cx="60960" cy="109220"/>
          </a:xfrm>
          <a:custGeom>
            <a:avLst/>
            <a:gdLst/>
            <a:ahLst/>
            <a:cxnLst/>
            <a:rect l="l" t="t" r="r" b="b"/>
            <a:pathLst>
              <a:path w="60959" h="109220">
                <a:moveTo>
                  <a:pt x="31750" y="0"/>
                </a:moveTo>
                <a:lnTo>
                  <a:pt x="0" y="109219"/>
                </a:lnTo>
                <a:lnTo>
                  <a:pt x="60959" y="109219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51469" y="6620509"/>
            <a:ext cx="1270" cy="387350"/>
          </a:xfrm>
          <a:custGeom>
            <a:avLst/>
            <a:gdLst/>
            <a:ahLst/>
            <a:cxnLst/>
            <a:rect l="l" t="t" r="r" b="b"/>
            <a:pathLst>
              <a:path w="1270" h="387350">
                <a:moveTo>
                  <a:pt x="0" y="387350"/>
                </a:moveTo>
                <a:lnTo>
                  <a:pt x="12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19719" y="6557009"/>
            <a:ext cx="60960" cy="109220"/>
          </a:xfrm>
          <a:custGeom>
            <a:avLst/>
            <a:gdLst/>
            <a:ahLst/>
            <a:cxnLst/>
            <a:rect l="l" t="t" r="r" b="b"/>
            <a:pathLst>
              <a:path w="60959" h="109220">
                <a:moveTo>
                  <a:pt x="31750" y="0"/>
                </a:moveTo>
                <a:lnTo>
                  <a:pt x="0" y="109220"/>
                </a:lnTo>
                <a:lnTo>
                  <a:pt x="60959" y="10922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3169" y="3669029"/>
            <a:ext cx="734060" cy="1901189"/>
          </a:xfrm>
          <a:custGeom>
            <a:avLst/>
            <a:gdLst/>
            <a:ahLst/>
            <a:cxnLst/>
            <a:rect l="l" t="t" r="r" b="b"/>
            <a:pathLst>
              <a:path w="734059" h="1901189">
                <a:moveTo>
                  <a:pt x="367029" y="1901190"/>
                </a:moveTo>
                <a:lnTo>
                  <a:pt x="0" y="1901190"/>
                </a:lnTo>
                <a:lnTo>
                  <a:pt x="0" y="0"/>
                </a:lnTo>
                <a:lnTo>
                  <a:pt x="734059" y="0"/>
                </a:lnTo>
                <a:lnTo>
                  <a:pt x="734059" y="1901190"/>
                </a:lnTo>
                <a:lnTo>
                  <a:pt x="367029" y="19011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3169" y="3906520"/>
            <a:ext cx="734060" cy="2540"/>
          </a:xfrm>
          <a:custGeom>
            <a:avLst/>
            <a:gdLst/>
            <a:ahLst/>
            <a:cxnLst/>
            <a:rect l="l" t="t" r="r" b="b"/>
            <a:pathLst>
              <a:path w="734059" h="2539">
                <a:moveTo>
                  <a:pt x="0" y="0"/>
                </a:moveTo>
                <a:lnTo>
                  <a:pt x="734059" y="25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83169" y="4145279"/>
            <a:ext cx="734060" cy="1270"/>
          </a:xfrm>
          <a:custGeom>
            <a:avLst/>
            <a:gdLst/>
            <a:ahLst/>
            <a:cxnLst/>
            <a:rect l="l" t="t" r="r" b="b"/>
            <a:pathLst>
              <a:path w="734059" h="1270">
                <a:moveTo>
                  <a:pt x="0" y="0"/>
                </a:moveTo>
                <a:lnTo>
                  <a:pt x="734059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3169" y="4381500"/>
            <a:ext cx="734060" cy="1270"/>
          </a:xfrm>
          <a:custGeom>
            <a:avLst/>
            <a:gdLst/>
            <a:ahLst/>
            <a:cxnLst/>
            <a:rect l="l" t="t" r="r" b="b"/>
            <a:pathLst>
              <a:path w="734059" h="1270">
                <a:moveTo>
                  <a:pt x="0" y="0"/>
                </a:moveTo>
                <a:lnTo>
                  <a:pt x="73405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3169" y="4618990"/>
            <a:ext cx="734060" cy="2540"/>
          </a:xfrm>
          <a:custGeom>
            <a:avLst/>
            <a:gdLst/>
            <a:ahLst/>
            <a:cxnLst/>
            <a:rect l="l" t="t" r="r" b="b"/>
            <a:pathLst>
              <a:path w="734059" h="2539">
                <a:moveTo>
                  <a:pt x="0" y="0"/>
                </a:moveTo>
                <a:lnTo>
                  <a:pt x="734059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83169" y="485775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06359" y="48577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1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28280" y="48577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1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51469" y="48577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0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73390" y="4857750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7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95309" y="4857750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8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83169" y="509650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06359" y="509650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1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28280" y="509650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1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51469" y="509650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0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73390" y="5096509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7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95309" y="5096509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8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83169" y="533272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06359" y="533272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1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28280" y="533272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1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51469" y="533272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09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73390" y="5332729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79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95309" y="5332729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8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831580" y="2799039"/>
            <a:ext cx="102108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5080" indent="-151130">
              <a:lnSpc>
                <a:spcPct val="77100"/>
              </a:lnSpc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  process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257030" y="3281679"/>
            <a:ext cx="2540" cy="386080"/>
          </a:xfrm>
          <a:custGeom>
            <a:avLst/>
            <a:gdLst/>
            <a:ahLst/>
            <a:cxnLst/>
            <a:rect l="l" t="t" r="r" b="b"/>
            <a:pathLst>
              <a:path w="2540" h="386079">
                <a:moveTo>
                  <a:pt x="0" y="386080"/>
                </a:moveTo>
                <a:lnTo>
                  <a:pt x="254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225280" y="3218179"/>
            <a:ext cx="62230" cy="107950"/>
          </a:xfrm>
          <a:custGeom>
            <a:avLst/>
            <a:gdLst/>
            <a:ahLst/>
            <a:cxnLst/>
            <a:rect l="l" t="t" r="r" b="b"/>
            <a:pathLst>
              <a:path w="62229" h="107950">
                <a:moveTo>
                  <a:pt x="31750" y="0"/>
                </a:moveTo>
                <a:lnTo>
                  <a:pt x="0" y="107950"/>
                </a:lnTo>
                <a:lnTo>
                  <a:pt x="62229" y="10795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90000" y="3669029"/>
            <a:ext cx="735330" cy="1901189"/>
          </a:xfrm>
          <a:custGeom>
            <a:avLst/>
            <a:gdLst/>
            <a:ahLst/>
            <a:cxnLst/>
            <a:rect l="l" t="t" r="r" b="b"/>
            <a:pathLst>
              <a:path w="735329" h="1901189">
                <a:moveTo>
                  <a:pt x="367029" y="1901190"/>
                </a:moveTo>
                <a:lnTo>
                  <a:pt x="0" y="1901190"/>
                </a:lnTo>
                <a:lnTo>
                  <a:pt x="0" y="0"/>
                </a:lnTo>
                <a:lnTo>
                  <a:pt x="735329" y="0"/>
                </a:lnTo>
                <a:lnTo>
                  <a:pt x="735329" y="1901190"/>
                </a:lnTo>
                <a:lnTo>
                  <a:pt x="367029" y="19011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90000" y="3906520"/>
            <a:ext cx="735330" cy="2540"/>
          </a:xfrm>
          <a:custGeom>
            <a:avLst/>
            <a:gdLst/>
            <a:ahLst/>
            <a:cxnLst/>
            <a:rect l="l" t="t" r="r" b="b"/>
            <a:pathLst>
              <a:path w="735329" h="2539">
                <a:moveTo>
                  <a:pt x="0" y="0"/>
                </a:moveTo>
                <a:lnTo>
                  <a:pt x="735329" y="25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90000" y="4145279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79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011919" y="414527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35109" y="414527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57030" y="414527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80219" y="414527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09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03409" y="414527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1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90000" y="4381500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7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11919" y="438150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35109" y="438150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57030" y="438150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80219" y="438150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0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503409" y="438150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1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90000" y="4618990"/>
            <a:ext cx="81280" cy="2540"/>
          </a:xfrm>
          <a:custGeom>
            <a:avLst/>
            <a:gdLst/>
            <a:ahLst/>
            <a:cxnLst/>
            <a:rect l="l" t="t" r="r" b="b"/>
            <a:pathLst>
              <a:path w="81279" h="2539">
                <a:moveTo>
                  <a:pt x="0" y="0"/>
                </a:moveTo>
                <a:lnTo>
                  <a:pt x="81279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011919" y="4618990"/>
            <a:ext cx="82550" cy="2540"/>
          </a:xfrm>
          <a:custGeom>
            <a:avLst/>
            <a:gdLst/>
            <a:ahLst/>
            <a:cxnLst/>
            <a:rect l="l" t="t" r="r" b="b"/>
            <a:pathLst>
              <a:path w="82550" h="2539">
                <a:moveTo>
                  <a:pt x="0" y="0"/>
                </a:moveTo>
                <a:lnTo>
                  <a:pt x="82550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135109" y="4618990"/>
            <a:ext cx="82550" cy="2540"/>
          </a:xfrm>
          <a:custGeom>
            <a:avLst/>
            <a:gdLst/>
            <a:ahLst/>
            <a:cxnLst/>
            <a:rect l="l" t="t" r="r" b="b"/>
            <a:pathLst>
              <a:path w="82550" h="2539">
                <a:moveTo>
                  <a:pt x="0" y="0"/>
                </a:moveTo>
                <a:lnTo>
                  <a:pt x="82550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257030" y="4618990"/>
            <a:ext cx="82550" cy="2540"/>
          </a:xfrm>
          <a:custGeom>
            <a:avLst/>
            <a:gdLst/>
            <a:ahLst/>
            <a:cxnLst/>
            <a:rect l="l" t="t" r="r" b="b"/>
            <a:pathLst>
              <a:path w="82550" h="2539">
                <a:moveTo>
                  <a:pt x="0" y="0"/>
                </a:moveTo>
                <a:lnTo>
                  <a:pt x="82550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380219" y="4618990"/>
            <a:ext cx="80010" cy="2540"/>
          </a:xfrm>
          <a:custGeom>
            <a:avLst/>
            <a:gdLst/>
            <a:ahLst/>
            <a:cxnLst/>
            <a:rect l="l" t="t" r="r" b="b"/>
            <a:pathLst>
              <a:path w="80009" h="2539">
                <a:moveTo>
                  <a:pt x="0" y="0"/>
                </a:moveTo>
                <a:lnTo>
                  <a:pt x="80009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503409" y="4618990"/>
            <a:ext cx="80010" cy="2540"/>
          </a:xfrm>
          <a:custGeom>
            <a:avLst/>
            <a:gdLst/>
            <a:ahLst/>
            <a:cxnLst/>
            <a:rect l="l" t="t" r="r" b="b"/>
            <a:pathLst>
              <a:path w="80009" h="2539">
                <a:moveTo>
                  <a:pt x="0" y="0"/>
                </a:moveTo>
                <a:lnTo>
                  <a:pt x="80010" y="25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90000" y="4857750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7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011919" y="485775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35109" y="485775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257030" y="4857750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380219" y="48577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0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503409" y="48577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1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890000" y="5096509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7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11919" y="509650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135109" y="509650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257030" y="509650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380219" y="509650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0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503409" y="509650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1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890000" y="5332729"/>
            <a:ext cx="81280" cy="1270"/>
          </a:xfrm>
          <a:custGeom>
            <a:avLst/>
            <a:gdLst/>
            <a:ahLst/>
            <a:cxnLst/>
            <a:rect l="l" t="t" r="r" b="b"/>
            <a:pathLst>
              <a:path w="81279" h="1270">
                <a:moveTo>
                  <a:pt x="0" y="0"/>
                </a:moveTo>
                <a:lnTo>
                  <a:pt x="81279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011919" y="533272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35109" y="533272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257030" y="5332729"/>
            <a:ext cx="82550" cy="1270"/>
          </a:xfrm>
          <a:custGeom>
            <a:avLst/>
            <a:gdLst/>
            <a:ahLst/>
            <a:cxnLst/>
            <a:rect l="l" t="t" r="r" b="b"/>
            <a:pathLst>
              <a:path w="82550" h="1270">
                <a:moveTo>
                  <a:pt x="0" y="0"/>
                </a:moveTo>
                <a:lnTo>
                  <a:pt x="8255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380219" y="533272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09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503409" y="5332729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70">
                <a:moveTo>
                  <a:pt x="0" y="0"/>
                </a:moveTo>
                <a:lnTo>
                  <a:pt x="8001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890000" y="5807709"/>
            <a:ext cx="735330" cy="238760"/>
          </a:xfrm>
          <a:custGeom>
            <a:avLst/>
            <a:gdLst/>
            <a:ahLst/>
            <a:cxnLst/>
            <a:rect l="l" t="t" r="r" b="b"/>
            <a:pathLst>
              <a:path w="735329" h="238760">
                <a:moveTo>
                  <a:pt x="735329" y="0"/>
                </a:moveTo>
                <a:lnTo>
                  <a:pt x="0" y="0"/>
                </a:lnTo>
                <a:lnTo>
                  <a:pt x="0" y="238759"/>
                </a:lnTo>
                <a:lnTo>
                  <a:pt x="735329" y="238759"/>
                </a:lnTo>
                <a:lnTo>
                  <a:pt x="735329" y="0"/>
                </a:lnTo>
                <a:close/>
              </a:path>
            </a:pathLst>
          </a:custGeom>
          <a:solidFill>
            <a:srgbClr val="CCE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890000" y="5807709"/>
            <a:ext cx="735330" cy="238760"/>
          </a:xfrm>
          <a:custGeom>
            <a:avLst/>
            <a:gdLst/>
            <a:ahLst/>
            <a:cxnLst/>
            <a:rect l="l" t="t" r="r" b="b"/>
            <a:pathLst>
              <a:path w="735329" h="238760">
                <a:moveTo>
                  <a:pt x="367029" y="238759"/>
                </a:moveTo>
                <a:lnTo>
                  <a:pt x="0" y="238759"/>
                </a:lnTo>
                <a:lnTo>
                  <a:pt x="0" y="0"/>
                </a:lnTo>
                <a:lnTo>
                  <a:pt x="735329" y="0"/>
                </a:lnTo>
                <a:lnTo>
                  <a:pt x="735329" y="238759"/>
                </a:lnTo>
                <a:lnTo>
                  <a:pt x="367029" y="2387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85659" y="6542405"/>
            <a:ext cx="1591310" cy="0"/>
          </a:xfrm>
          <a:custGeom>
            <a:avLst/>
            <a:gdLst/>
            <a:ahLst/>
            <a:cxnLst/>
            <a:rect l="l" t="t" r="r" b="b"/>
            <a:pathLst>
              <a:path w="1591309">
                <a:moveTo>
                  <a:pt x="0" y="0"/>
                </a:moveTo>
                <a:lnTo>
                  <a:pt x="1591310" y="0"/>
                </a:lnTo>
              </a:path>
            </a:pathLst>
          </a:custGeom>
          <a:ln w="31750">
            <a:solidFill>
              <a:srgbClr val="009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62365" y="6080759"/>
            <a:ext cx="0" cy="445770"/>
          </a:xfrm>
          <a:custGeom>
            <a:avLst/>
            <a:gdLst/>
            <a:ahLst/>
            <a:cxnLst/>
            <a:rect l="l" t="t" r="r" b="b"/>
            <a:pathLst>
              <a:path h="445770">
                <a:moveTo>
                  <a:pt x="0" y="0"/>
                </a:moveTo>
                <a:lnTo>
                  <a:pt x="0" y="445769"/>
                </a:lnTo>
              </a:path>
            </a:pathLst>
          </a:custGeom>
          <a:ln w="29210">
            <a:solidFill>
              <a:srgbClr val="009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53909" y="6051550"/>
            <a:ext cx="1593850" cy="474980"/>
          </a:xfrm>
          <a:custGeom>
            <a:avLst/>
            <a:gdLst/>
            <a:ahLst/>
            <a:cxnLst/>
            <a:rect l="l" t="t" r="r" b="b"/>
            <a:pathLst>
              <a:path w="1593850" h="474979">
                <a:moveTo>
                  <a:pt x="1593850" y="0"/>
                </a:moveTo>
                <a:lnTo>
                  <a:pt x="0" y="0"/>
                </a:lnTo>
                <a:lnTo>
                  <a:pt x="0" y="474980"/>
                </a:lnTo>
                <a:lnTo>
                  <a:pt x="1593850" y="474980"/>
                </a:lnTo>
                <a:lnTo>
                  <a:pt x="1593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153909" y="6051550"/>
            <a:ext cx="1593850" cy="474980"/>
          </a:xfrm>
          <a:custGeom>
            <a:avLst/>
            <a:gdLst/>
            <a:ahLst/>
            <a:cxnLst/>
            <a:rect l="l" t="t" r="r" b="b"/>
            <a:pathLst>
              <a:path w="1593850" h="474979">
                <a:moveTo>
                  <a:pt x="1593850" y="29209"/>
                </a:moveTo>
                <a:lnTo>
                  <a:pt x="1593850" y="0"/>
                </a:lnTo>
                <a:lnTo>
                  <a:pt x="0" y="0"/>
                </a:lnTo>
                <a:lnTo>
                  <a:pt x="0" y="474980"/>
                </a:lnTo>
                <a:lnTo>
                  <a:pt x="31750" y="474980"/>
                </a:lnTo>
                <a:lnTo>
                  <a:pt x="1593850" y="474980"/>
                </a:lnTo>
                <a:lnTo>
                  <a:pt x="1593850" y="292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5262879" y="3514090"/>
            <a:ext cx="877569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4235" algn="l"/>
              </a:tabLst>
            </a:pPr>
            <a:r>
              <a:rPr sz="1600" spc="-5" dirty="0">
                <a:latin typeface="Arial"/>
                <a:cs typeface="Arial"/>
              </a:rPr>
              <a:t>Ports	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262879" y="4466590"/>
            <a:ext cx="7353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Q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262879" y="5775919"/>
            <a:ext cx="3497579" cy="151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21865">
              <a:lnSpc>
                <a:spcPct val="77100"/>
              </a:lnSpc>
            </a:pPr>
            <a:r>
              <a:rPr sz="1600" dirty="0">
                <a:latin typeface="Arial"/>
                <a:cs typeface="Arial"/>
              </a:rPr>
              <a:t>Packets 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exed</a:t>
            </a:r>
            <a:endParaRPr sz="1600">
              <a:latin typeface="Arial"/>
              <a:cs typeface="Arial"/>
            </a:endParaRPr>
          </a:p>
          <a:p>
            <a:pPr marL="2520950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Arial"/>
                <a:cs typeface="Arial"/>
              </a:rPr>
              <a:t>Transport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167890">
              <a:lnSpc>
                <a:spcPct val="100000"/>
              </a:lnSpc>
              <a:spcBef>
                <a:spcPts val="1110"/>
              </a:spcBef>
            </a:pPr>
            <a:r>
              <a:rPr sz="1600" spc="-5" dirty="0">
                <a:latin typeface="Arial"/>
                <a:cs typeface="Arial"/>
              </a:rPr>
              <a:t>Packets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arrive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103620" y="3599179"/>
            <a:ext cx="111760" cy="59690"/>
          </a:xfrm>
          <a:custGeom>
            <a:avLst/>
            <a:gdLst/>
            <a:ahLst/>
            <a:cxnLst/>
            <a:rect l="l" t="t" r="r" b="b"/>
            <a:pathLst>
              <a:path w="111760" h="59689">
                <a:moveTo>
                  <a:pt x="0" y="0"/>
                </a:moveTo>
                <a:lnTo>
                  <a:pt x="0" y="59690"/>
                </a:lnTo>
                <a:lnTo>
                  <a:pt x="111759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02969" y="4939029"/>
            <a:ext cx="411480" cy="107950"/>
          </a:xfrm>
          <a:custGeom>
            <a:avLst/>
            <a:gdLst/>
            <a:ahLst/>
            <a:cxnLst/>
            <a:rect l="l" t="t" r="r" b="b"/>
            <a:pathLst>
              <a:path w="411480" h="107950">
                <a:moveTo>
                  <a:pt x="200660" y="0"/>
                </a:moveTo>
                <a:lnTo>
                  <a:pt x="0" y="107950"/>
                </a:lnTo>
                <a:lnTo>
                  <a:pt x="200660" y="5080"/>
                </a:lnTo>
                <a:lnTo>
                  <a:pt x="211755" y="5080"/>
                </a:lnTo>
                <a:lnTo>
                  <a:pt x="200660" y="0"/>
                </a:lnTo>
                <a:close/>
              </a:path>
              <a:path w="411480" h="107950">
                <a:moveTo>
                  <a:pt x="211755" y="5080"/>
                </a:moveTo>
                <a:lnTo>
                  <a:pt x="200660" y="5080"/>
                </a:lnTo>
                <a:lnTo>
                  <a:pt x="411480" y="96520"/>
                </a:lnTo>
                <a:lnTo>
                  <a:pt x="211755" y="5080"/>
                </a:lnTo>
                <a:close/>
              </a:path>
            </a:pathLst>
          </a:custGeom>
          <a:solidFill>
            <a:srgbClr val="009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319530" y="4939029"/>
            <a:ext cx="262890" cy="96520"/>
          </a:xfrm>
          <a:custGeom>
            <a:avLst/>
            <a:gdLst/>
            <a:ahLst/>
            <a:cxnLst/>
            <a:rect l="l" t="t" r="r" b="b"/>
            <a:pathLst>
              <a:path w="262890" h="96520">
                <a:moveTo>
                  <a:pt x="252729" y="0"/>
                </a:moveTo>
                <a:lnTo>
                  <a:pt x="0" y="96520"/>
                </a:lnTo>
                <a:lnTo>
                  <a:pt x="257809" y="5080"/>
                </a:lnTo>
                <a:lnTo>
                  <a:pt x="262889" y="5080"/>
                </a:lnTo>
                <a:lnTo>
                  <a:pt x="252729" y="0"/>
                </a:lnTo>
                <a:close/>
              </a:path>
            </a:pathLst>
          </a:custGeom>
          <a:solidFill>
            <a:srgbClr val="009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871470" y="4921250"/>
            <a:ext cx="891540" cy="125730"/>
          </a:xfrm>
          <a:custGeom>
            <a:avLst/>
            <a:gdLst/>
            <a:ahLst/>
            <a:cxnLst/>
            <a:rect l="l" t="t" r="r" b="b"/>
            <a:pathLst>
              <a:path w="891539" h="125729">
                <a:moveTo>
                  <a:pt x="0" y="0"/>
                </a:moveTo>
                <a:lnTo>
                  <a:pt x="294640" y="125730"/>
                </a:lnTo>
                <a:lnTo>
                  <a:pt x="314875" y="119380"/>
                </a:lnTo>
                <a:lnTo>
                  <a:pt x="294640" y="119380"/>
                </a:lnTo>
                <a:lnTo>
                  <a:pt x="0" y="0"/>
                </a:lnTo>
                <a:close/>
              </a:path>
              <a:path w="891539" h="125729">
                <a:moveTo>
                  <a:pt x="594359" y="30480"/>
                </a:moveTo>
                <a:lnTo>
                  <a:pt x="294640" y="119380"/>
                </a:lnTo>
                <a:lnTo>
                  <a:pt x="314875" y="119380"/>
                </a:lnTo>
                <a:lnTo>
                  <a:pt x="596310" y="31063"/>
                </a:lnTo>
                <a:lnTo>
                  <a:pt x="594359" y="30480"/>
                </a:lnTo>
                <a:close/>
              </a:path>
              <a:path w="891539" h="125729">
                <a:moveTo>
                  <a:pt x="598169" y="30480"/>
                </a:moveTo>
                <a:lnTo>
                  <a:pt x="596310" y="31063"/>
                </a:lnTo>
                <a:lnTo>
                  <a:pt x="891540" y="119380"/>
                </a:lnTo>
                <a:lnTo>
                  <a:pt x="598169" y="30480"/>
                </a:lnTo>
                <a:close/>
              </a:path>
            </a:pathLst>
          </a:custGeom>
          <a:solidFill>
            <a:srgbClr val="009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04920" y="4860290"/>
            <a:ext cx="168910" cy="149860"/>
          </a:xfrm>
          <a:custGeom>
            <a:avLst/>
            <a:gdLst/>
            <a:ahLst/>
            <a:cxnLst/>
            <a:rect l="l" t="t" r="r" b="b"/>
            <a:pathLst>
              <a:path w="168910" h="149860">
                <a:moveTo>
                  <a:pt x="168909" y="0"/>
                </a:moveTo>
                <a:lnTo>
                  <a:pt x="162559" y="0"/>
                </a:lnTo>
                <a:lnTo>
                  <a:pt x="0" y="149860"/>
                </a:lnTo>
                <a:lnTo>
                  <a:pt x="168909" y="0"/>
                </a:lnTo>
                <a:close/>
              </a:path>
            </a:pathLst>
          </a:custGeom>
          <a:solidFill>
            <a:srgbClr val="009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73550" y="3515359"/>
            <a:ext cx="567690" cy="1584960"/>
          </a:xfrm>
          <a:custGeom>
            <a:avLst/>
            <a:gdLst/>
            <a:ahLst/>
            <a:cxnLst/>
            <a:rect l="l" t="t" r="r" b="b"/>
            <a:pathLst>
              <a:path w="567689" h="1584960">
                <a:moveTo>
                  <a:pt x="321905" y="1449213"/>
                </a:moveTo>
                <a:lnTo>
                  <a:pt x="567689" y="1584959"/>
                </a:lnTo>
                <a:lnTo>
                  <a:pt x="567689" y="1548129"/>
                </a:lnTo>
                <a:lnTo>
                  <a:pt x="520700" y="1548129"/>
                </a:lnTo>
                <a:lnTo>
                  <a:pt x="321905" y="1449213"/>
                </a:lnTo>
                <a:close/>
              </a:path>
              <a:path w="567689" h="1584960">
                <a:moveTo>
                  <a:pt x="567689" y="0"/>
                </a:moveTo>
                <a:lnTo>
                  <a:pt x="520700" y="0"/>
                </a:lnTo>
                <a:lnTo>
                  <a:pt x="520700" y="1548129"/>
                </a:lnTo>
                <a:lnTo>
                  <a:pt x="567689" y="1548129"/>
                </a:lnTo>
                <a:lnTo>
                  <a:pt x="567689" y="0"/>
                </a:lnTo>
                <a:close/>
              </a:path>
              <a:path w="567689" h="1584960">
                <a:moveTo>
                  <a:pt x="257810" y="1417320"/>
                </a:moveTo>
                <a:lnTo>
                  <a:pt x="0" y="1525270"/>
                </a:lnTo>
                <a:lnTo>
                  <a:pt x="260673" y="1418744"/>
                </a:lnTo>
                <a:lnTo>
                  <a:pt x="257810" y="1417320"/>
                </a:lnTo>
                <a:close/>
              </a:path>
              <a:path w="567689" h="1584960">
                <a:moveTo>
                  <a:pt x="264160" y="1417320"/>
                </a:moveTo>
                <a:lnTo>
                  <a:pt x="260673" y="1418744"/>
                </a:lnTo>
                <a:lnTo>
                  <a:pt x="321905" y="1449213"/>
                </a:lnTo>
                <a:lnTo>
                  <a:pt x="264160" y="1417320"/>
                </a:lnTo>
                <a:close/>
              </a:path>
            </a:pathLst>
          </a:custGeom>
          <a:solidFill>
            <a:srgbClr val="009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57250" y="3467100"/>
            <a:ext cx="3937000" cy="1052830"/>
          </a:xfrm>
          <a:custGeom>
            <a:avLst/>
            <a:gdLst/>
            <a:ahLst/>
            <a:cxnLst/>
            <a:rect l="l" t="t" r="r" b="b"/>
            <a:pathLst>
              <a:path w="3937000" h="1052829">
                <a:moveTo>
                  <a:pt x="3937000" y="0"/>
                </a:moveTo>
                <a:lnTo>
                  <a:pt x="0" y="0"/>
                </a:lnTo>
                <a:lnTo>
                  <a:pt x="0" y="1052830"/>
                </a:lnTo>
                <a:lnTo>
                  <a:pt x="3937000" y="1052830"/>
                </a:lnTo>
                <a:lnTo>
                  <a:pt x="3937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57250" y="4519929"/>
            <a:ext cx="3937000" cy="586740"/>
          </a:xfrm>
          <a:custGeom>
            <a:avLst/>
            <a:gdLst/>
            <a:ahLst/>
            <a:cxnLst/>
            <a:rect l="l" t="t" r="r" b="b"/>
            <a:pathLst>
              <a:path w="3937000" h="586739">
                <a:moveTo>
                  <a:pt x="1130143" y="419100"/>
                </a:moveTo>
                <a:lnTo>
                  <a:pt x="713740" y="419100"/>
                </a:lnTo>
                <a:lnTo>
                  <a:pt x="725169" y="425450"/>
                </a:lnTo>
                <a:lnTo>
                  <a:pt x="913130" y="586740"/>
                </a:lnTo>
                <a:lnTo>
                  <a:pt x="1130143" y="419100"/>
                </a:lnTo>
                <a:close/>
              </a:path>
              <a:path w="3937000" h="586739">
                <a:moveTo>
                  <a:pt x="3937000" y="0"/>
                </a:moveTo>
                <a:lnTo>
                  <a:pt x="0" y="0"/>
                </a:lnTo>
                <a:lnTo>
                  <a:pt x="0" y="549910"/>
                </a:lnTo>
                <a:lnTo>
                  <a:pt x="45719" y="527050"/>
                </a:lnTo>
                <a:lnTo>
                  <a:pt x="246380" y="419100"/>
                </a:lnTo>
                <a:lnTo>
                  <a:pt x="1130143" y="419100"/>
                </a:lnTo>
                <a:lnTo>
                  <a:pt x="1153160" y="401320"/>
                </a:lnTo>
                <a:lnTo>
                  <a:pt x="3044103" y="401320"/>
                </a:lnTo>
                <a:lnTo>
                  <a:pt x="3110229" y="340360"/>
                </a:lnTo>
                <a:lnTo>
                  <a:pt x="3937000" y="340360"/>
                </a:lnTo>
                <a:lnTo>
                  <a:pt x="3937000" y="0"/>
                </a:lnTo>
                <a:close/>
              </a:path>
              <a:path w="3937000" h="586739">
                <a:moveTo>
                  <a:pt x="3937000" y="412750"/>
                </a:moveTo>
                <a:lnTo>
                  <a:pt x="3674110" y="412750"/>
                </a:lnTo>
                <a:lnTo>
                  <a:pt x="3937000" y="543560"/>
                </a:lnTo>
                <a:lnTo>
                  <a:pt x="3937000" y="412750"/>
                </a:lnTo>
                <a:close/>
              </a:path>
              <a:path w="3937000" h="586739">
                <a:moveTo>
                  <a:pt x="1994925" y="412750"/>
                </a:moveTo>
                <a:lnTo>
                  <a:pt x="1588770" y="412750"/>
                </a:lnTo>
                <a:lnTo>
                  <a:pt x="1744980" y="515620"/>
                </a:lnTo>
                <a:lnTo>
                  <a:pt x="1780539" y="539750"/>
                </a:lnTo>
                <a:lnTo>
                  <a:pt x="1994925" y="412750"/>
                </a:lnTo>
                <a:close/>
              </a:path>
              <a:path w="3937000" h="586739">
                <a:moveTo>
                  <a:pt x="3044103" y="401320"/>
                </a:moveTo>
                <a:lnTo>
                  <a:pt x="2014220" y="401320"/>
                </a:lnTo>
                <a:lnTo>
                  <a:pt x="2308860" y="520700"/>
                </a:lnTo>
                <a:lnTo>
                  <a:pt x="2607310" y="431800"/>
                </a:lnTo>
                <a:lnTo>
                  <a:pt x="3011040" y="431800"/>
                </a:lnTo>
                <a:lnTo>
                  <a:pt x="3044103" y="401320"/>
                </a:lnTo>
                <a:close/>
              </a:path>
              <a:path w="3937000" h="586739">
                <a:moveTo>
                  <a:pt x="3011040" y="431800"/>
                </a:moveTo>
                <a:lnTo>
                  <a:pt x="2607310" y="431800"/>
                </a:lnTo>
                <a:lnTo>
                  <a:pt x="2905760" y="520700"/>
                </a:lnTo>
                <a:lnTo>
                  <a:pt x="2912110" y="520700"/>
                </a:lnTo>
                <a:lnTo>
                  <a:pt x="2947670" y="490220"/>
                </a:lnTo>
                <a:lnTo>
                  <a:pt x="3011040" y="431800"/>
                </a:lnTo>
                <a:close/>
              </a:path>
              <a:path w="3937000" h="586739">
                <a:moveTo>
                  <a:pt x="3937000" y="340360"/>
                </a:moveTo>
                <a:lnTo>
                  <a:pt x="3116579" y="340360"/>
                </a:lnTo>
                <a:lnTo>
                  <a:pt x="3416300" y="520700"/>
                </a:lnTo>
                <a:lnTo>
                  <a:pt x="3674110" y="412750"/>
                </a:lnTo>
                <a:lnTo>
                  <a:pt x="3937000" y="412750"/>
                </a:lnTo>
                <a:lnTo>
                  <a:pt x="3937000" y="340360"/>
                </a:lnTo>
                <a:close/>
              </a:path>
              <a:path w="3937000" h="586739">
                <a:moveTo>
                  <a:pt x="713740" y="419100"/>
                </a:moveTo>
                <a:lnTo>
                  <a:pt x="246380" y="419100"/>
                </a:lnTo>
                <a:lnTo>
                  <a:pt x="457200" y="515620"/>
                </a:lnTo>
                <a:lnTo>
                  <a:pt x="462280" y="515620"/>
                </a:lnTo>
                <a:lnTo>
                  <a:pt x="713740" y="419100"/>
                </a:lnTo>
                <a:close/>
              </a:path>
              <a:path w="3937000" h="586739">
                <a:moveTo>
                  <a:pt x="2014220" y="401320"/>
                </a:moveTo>
                <a:lnTo>
                  <a:pt x="1153160" y="401320"/>
                </a:lnTo>
                <a:lnTo>
                  <a:pt x="1352550" y="490220"/>
                </a:lnTo>
                <a:lnTo>
                  <a:pt x="1400810" y="472440"/>
                </a:lnTo>
                <a:lnTo>
                  <a:pt x="1588770" y="412750"/>
                </a:lnTo>
                <a:lnTo>
                  <a:pt x="1994925" y="412750"/>
                </a:lnTo>
                <a:lnTo>
                  <a:pt x="2014220" y="401320"/>
                </a:lnTo>
                <a:close/>
              </a:path>
            </a:pathLst>
          </a:custGeom>
          <a:solidFill>
            <a:srgbClr val="7F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7250" y="4519929"/>
            <a:ext cx="3937000" cy="586740"/>
          </a:xfrm>
          <a:custGeom>
            <a:avLst/>
            <a:gdLst/>
            <a:ahLst/>
            <a:cxnLst/>
            <a:rect l="l" t="t" r="r" b="b"/>
            <a:pathLst>
              <a:path w="3937000" h="586739">
                <a:moveTo>
                  <a:pt x="3937000" y="543560"/>
                </a:moveTo>
                <a:lnTo>
                  <a:pt x="3937000" y="0"/>
                </a:lnTo>
                <a:lnTo>
                  <a:pt x="45719" y="0"/>
                </a:lnTo>
                <a:lnTo>
                  <a:pt x="0" y="0"/>
                </a:lnTo>
                <a:lnTo>
                  <a:pt x="0" y="549910"/>
                </a:lnTo>
                <a:lnTo>
                  <a:pt x="45719" y="527050"/>
                </a:lnTo>
                <a:lnTo>
                  <a:pt x="246380" y="419100"/>
                </a:lnTo>
                <a:lnTo>
                  <a:pt x="457200" y="515620"/>
                </a:lnTo>
                <a:lnTo>
                  <a:pt x="462280" y="515620"/>
                </a:lnTo>
                <a:lnTo>
                  <a:pt x="713740" y="419100"/>
                </a:lnTo>
                <a:lnTo>
                  <a:pt x="725169" y="425450"/>
                </a:lnTo>
                <a:lnTo>
                  <a:pt x="913130" y="586740"/>
                </a:lnTo>
                <a:lnTo>
                  <a:pt x="1153160" y="401320"/>
                </a:lnTo>
                <a:lnTo>
                  <a:pt x="1247139" y="443230"/>
                </a:lnTo>
                <a:lnTo>
                  <a:pt x="1352550" y="490220"/>
                </a:lnTo>
                <a:lnTo>
                  <a:pt x="1400810" y="472440"/>
                </a:lnTo>
                <a:lnTo>
                  <a:pt x="1588770" y="412750"/>
                </a:lnTo>
                <a:lnTo>
                  <a:pt x="1744980" y="515620"/>
                </a:lnTo>
                <a:lnTo>
                  <a:pt x="1780539" y="539750"/>
                </a:lnTo>
                <a:lnTo>
                  <a:pt x="2014220" y="401320"/>
                </a:lnTo>
                <a:lnTo>
                  <a:pt x="2308860" y="520700"/>
                </a:lnTo>
                <a:lnTo>
                  <a:pt x="2607310" y="431800"/>
                </a:lnTo>
                <a:lnTo>
                  <a:pt x="2905760" y="520700"/>
                </a:lnTo>
                <a:lnTo>
                  <a:pt x="2912110" y="520700"/>
                </a:lnTo>
                <a:lnTo>
                  <a:pt x="2947670" y="490220"/>
                </a:lnTo>
                <a:lnTo>
                  <a:pt x="3110229" y="340360"/>
                </a:lnTo>
                <a:lnTo>
                  <a:pt x="3116579" y="340360"/>
                </a:lnTo>
                <a:lnTo>
                  <a:pt x="3416300" y="520700"/>
                </a:lnTo>
                <a:lnTo>
                  <a:pt x="3674110" y="412750"/>
                </a:lnTo>
                <a:lnTo>
                  <a:pt x="3937000" y="54356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2969" y="5160009"/>
            <a:ext cx="3938270" cy="388620"/>
          </a:xfrm>
          <a:custGeom>
            <a:avLst/>
            <a:gdLst/>
            <a:ahLst/>
            <a:cxnLst/>
            <a:rect l="l" t="t" r="r" b="b"/>
            <a:pathLst>
              <a:path w="3938270" h="388620">
                <a:moveTo>
                  <a:pt x="3810000" y="0"/>
                </a:moveTo>
                <a:lnTo>
                  <a:pt x="3891279" y="41909"/>
                </a:lnTo>
                <a:lnTo>
                  <a:pt x="3891279" y="335279"/>
                </a:lnTo>
                <a:lnTo>
                  <a:pt x="0" y="340359"/>
                </a:lnTo>
                <a:lnTo>
                  <a:pt x="0" y="388619"/>
                </a:lnTo>
                <a:lnTo>
                  <a:pt x="3938270" y="383539"/>
                </a:lnTo>
                <a:lnTo>
                  <a:pt x="3938270" y="60959"/>
                </a:lnTo>
                <a:lnTo>
                  <a:pt x="3810000" y="0"/>
                </a:lnTo>
                <a:close/>
              </a:path>
            </a:pathLst>
          </a:custGeom>
          <a:solidFill>
            <a:srgbClr val="009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7250" y="4992370"/>
            <a:ext cx="3937000" cy="509270"/>
          </a:xfrm>
          <a:custGeom>
            <a:avLst/>
            <a:gdLst/>
            <a:ahLst/>
            <a:cxnLst/>
            <a:rect l="l" t="t" r="r" b="b"/>
            <a:pathLst>
              <a:path w="3937000" h="509270">
                <a:moveTo>
                  <a:pt x="251459" y="83819"/>
                </a:moveTo>
                <a:lnTo>
                  <a:pt x="0" y="215899"/>
                </a:lnTo>
                <a:lnTo>
                  <a:pt x="0" y="509269"/>
                </a:lnTo>
                <a:lnTo>
                  <a:pt x="45719" y="509269"/>
                </a:lnTo>
                <a:lnTo>
                  <a:pt x="3937000" y="502919"/>
                </a:lnTo>
                <a:lnTo>
                  <a:pt x="3937000" y="251459"/>
                </a:lnTo>
                <a:lnTo>
                  <a:pt x="919480" y="251459"/>
                </a:lnTo>
                <a:lnTo>
                  <a:pt x="833379" y="179069"/>
                </a:lnTo>
                <a:lnTo>
                  <a:pt x="457200" y="179069"/>
                </a:lnTo>
                <a:lnTo>
                  <a:pt x="251459" y="83819"/>
                </a:lnTo>
                <a:close/>
              </a:path>
              <a:path w="3937000" h="509270">
                <a:moveTo>
                  <a:pt x="1159510" y="66039"/>
                </a:moveTo>
                <a:lnTo>
                  <a:pt x="919480" y="251459"/>
                </a:lnTo>
                <a:lnTo>
                  <a:pt x="3937000" y="251459"/>
                </a:lnTo>
                <a:lnTo>
                  <a:pt x="3937000" y="209549"/>
                </a:lnTo>
                <a:lnTo>
                  <a:pt x="3927147" y="204469"/>
                </a:lnTo>
                <a:lnTo>
                  <a:pt x="1786889" y="204469"/>
                </a:lnTo>
                <a:lnTo>
                  <a:pt x="1709166" y="151129"/>
                </a:lnTo>
                <a:lnTo>
                  <a:pt x="1358900" y="151129"/>
                </a:lnTo>
                <a:lnTo>
                  <a:pt x="1159510" y="66039"/>
                </a:lnTo>
                <a:close/>
              </a:path>
              <a:path w="3937000" h="509270">
                <a:moveTo>
                  <a:pt x="2014220" y="66039"/>
                </a:moveTo>
                <a:lnTo>
                  <a:pt x="1786889" y="204469"/>
                </a:lnTo>
                <a:lnTo>
                  <a:pt x="3927147" y="204469"/>
                </a:lnTo>
                <a:lnTo>
                  <a:pt x="3890202" y="185419"/>
                </a:lnTo>
                <a:lnTo>
                  <a:pt x="2917190" y="185419"/>
                </a:lnTo>
                <a:lnTo>
                  <a:pt x="2895418" y="179069"/>
                </a:lnTo>
                <a:lnTo>
                  <a:pt x="2308860" y="179069"/>
                </a:lnTo>
                <a:lnTo>
                  <a:pt x="2014220" y="66039"/>
                </a:lnTo>
                <a:close/>
              </a:path>
              <a:path w="3937000" h="509270">
                <a:moveTo>
                  <a:pt x="3116579" y="0"/>
                </a:moveTo>
                <a:lnTo>
                  <a:pt x="2917190" y="185419"/>
                </a:lnTo>
                <a:lnTo>
                  <a:pt x="3422650" y="185419"/>
                </a:lnTo>
                <a:lnTo>
                  <a:pt x="3116579" y="0"/>
                </a:lnTo>
                <a:close/>
              </a:path>
              <a:path w="3937000" h="509270">
                <a:moveTo>
                  <a:pt x="3674110" y="71119"/>
                </a:moveTo>
                <a:lnTo>
                  <a:pt x="3422650" y="185419"/>
                </a:lnTo>
                <a:lnTo>
                  <a:pt x="3890202" y="185419"/>
                </a:lnTo>
                <a:lnTo>
                  <a:pt x="3855720" y="167639"/>
                </a:lnTo>
                <a:lnTo>
                  <a:pt x="3674110" y="71119"/>
                </a:lnTo>
                <a:close/>
              </a:path>
              <a:path w="3937000" h="509270">
                <a:moveTo>
                  <a:pt x="720090" y="83819"/>
                </a:moveTo>
                <a:lnTo>
                  <a:pt x="457200" y="179069"/>
                </a:lnTo>
                <a:lnTo>
                  <a:pt x="833379" y="179069"/>
                </a:lnTo>
                <a:lnTo>
                  <a:pt x="720090" y="83819"/>
                </a:lnTo>
                <a:close/>
              </a:path>
              <a:path w="3937000" h="509270">
                <a:moveTo>
                  <a:pt x="2612390" y="96519"/>
                </a:moveTo>
                <a:lnTo>
                  <a:pt x="2308860" y="179069"/>
                </a:lnTo>
                <a:lnTo>
                  <a:pt x="2895418" y="179069"/>
                </a:lnTo>
                <a:lnTo>
                  <a:pt x="2612390" y="96519"/>
                </a:lnTo>
                <a:close/>
              </a:path>
              <a:path w="3937000" h="509270">
                <a:moveTo>
                  <a:pt x="1592580" y="71119"/>
                </a:moveTo>
                <a:lnTo>
                  <a:pt x="1358900" y="151129"/>
                </a:lnTo>
                <a:lnTo>
                  <a:pt x="1709166" y="151129"/>
                </a:lnTo>
                <a:lnTo>
                  <a:pt x="1592580" y="71119"/>
                </a:lnTo>
                <a:close/>
              </a:path>
            </a:pathLst>
          </a:custGeom>
          <a:solidFill>
            <a:srgbClr val="7F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57250" y="4992370"/>
            <a:ext cx="3937000" cy="509270"/>
          </a:xfrm>
          <a:custGeom>
            <a:avLst/>
            <a:gdLst/>
            <a:ahLst/>
            <a:cxnLst/>
            <a:rect l="l" t="t" r="r" b="b"/>
            <a:pathLst>
              <a:path w="3937000" h="509270">
                <a:moveTo>
                  <a:pt x="3937000" y="209549"/>
                </a:moveTo>
                <a:lnTo>
                  <a:pt x="3855720" y="167639"/>
                </a:lnTo>
                <a:lnTo>
                  <a:pt x="3674110" y="71119"/>
                </a:lnTo>
                <a:lnTo>
                  <a:pt x="3422650" y="185419"/>
                </a:lnTo>
                <a:lnTo>
                  <a:pt x="3116579" y="0"/>
                </a:lnTo>
                <a:lnTo>
                  <a:pt x="2917190" y="185419"/>
                </a:lnTo>
                <a:lnTo>
                  <a:pt x="2612390" y="96519"/>
                </a:lnTo>
                <a:lnTo>
                  <a:pt x="2308860" y="179069"/>
                </a:lnTo>
                <a:lnTo>
                  <a:pt x="2014220" y="66039"/>
                </a:lnTo>
                <a:lnTo>
                  <a:pt x="1786889" y="204469"/>
                </a:lnTo>
                <a:lnTo>
                  <a:pt x="1592580" y="71119"/>
                </a:lnTo>
                <a:lnTo>
                  <a:pt x="1358900" y="151129"/>
                </a:lnTo>
                <a:lnTo>
                  <a:pt x="1159510" y="66039"/>
                </a:lnTo>
                <a:lnTo>
                  <a:pt x="919480" y="251459"/>
                </a:lnTo>
                <a:lnTo>
                  <a:pt x="720090" y="83819"/>
                </a:lnTo>
                <a:lnTo>
                  <a:pt x="457200" y="179069"/>
                </a:lnTo>
                <a:lnTo>
                  <a:pt x="251459" y="83819"/>
                </a:lnTo>
                <a:lnTo>
                  <a:pt x="0" y="215899"/>
                </a:lnTo>
                <a:lnTo>
                  <a:pt x="0" y="509269"/>
                </a:lnTo>
                <a:lnTo>
                  <a:pt x="45719" y="509269"/>
                </a:lnTo>
                <a:lnTo>
                  <a:pt x="3937000" y="502919"/>
                </a:lnTo>
                <a:lnTo>
                  <a:pt x="3937000" y="20954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3" name="object 143"/>
          <p:cNvGraphicFramePr>
            <a:graphicFrameLocks noGrp="1"/>
          </p:cNvGraphicFramePr>
          <p:nvPr/>
        </p:nvGraphicFramePr>
        <p:xfrm>
          <a:off x="850960" y="3460810"/>
          <a:ext cx="3936999" cy="1052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254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SrcPort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384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38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DstPort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4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38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Length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3849">
                      <a:solidFill>
                        <a:srgbClr val="000000"/>
                      </a:solidFill>
                      <a:prstDash val="solid"/>
                    </a:lnR>
                    <a:lnT w="1384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Checksum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4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384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object 144"/>
          <p:cNvSpPr txBox="1"/>
          <p:nvPr/>
        </p:nvSpPr>
        <p:spPr>
          <a:xfrm>
            <a:off x="2613660" y="4613909"/>
            <a:ext cx="508634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91209" y="3209290"/>
            <a:ext cx="13144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707639" y="3209290"/>
            <a:ext cx="23812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1</a:t>
            </a:r>
            <a:r>
              <a:rPr sz="1500" spc="-5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671059" y="3209290"/>
            <a:ext cx="23812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3</a:t>
            </a: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374" rIns="0" bIns="0" rtlCol="0">
            <a:spAutoFit/>
          </a:bodyPr>
          <a:lstStyle/>
          <a:p>
            <a:pPr marL="2797175">
              <a:lnSpc>
                <a:spcPts val="5270"/>
              </a:lnSpc>
            </a:pP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149605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41579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9510" y="1390650"/>
            <a:ext cx="7955915" cy="429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Books:</a:t>
            </a:r>
            <a:endParaRPr sz="3200">
              <a:latin typeface="Arial"/>
              <a:cs typeface="Arial"/>
            </a:endParaRPr>
          </a:p>
          <a:p>
            <a:pPr marL="444500" marR="5080" indent="-288290">
              <a:lnSpc>
                <a:spcPts val="3390"/>
              </a:lnSpc>
              <a:spcBef>
                <a:spcPts val="1525"/>
              </a:spcBef>
              <a:buSzPct val="75438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50" spc="-20" dirty="0">
                <a:latin typeface="Arial"/>
                <a:cs typeface="Arial"/>
              </a:rPr>
              <a:t>Unix </a:t>
            </a:r>
            <a:r>
              <a:rPr sz="2850" spc="-25" dirty="0">
                <a:latin typeface="Arial"/>
                <a:cs typeface="Arial"/>
              </a:rPr>
              <a:t>Network </a:t>
            </a:r>
            <a:r>
              <a:rPr sz="2850" spc="-30" dirty="0">
                <a:latin typeface="Arial"/>
                <a:cs typeface="Arial"/>
              </a:rPr>
              <a:t>Programming, </a:t>
            </a:r>
            <a:r>
              <a:rPr sz="2850" spc="-25" dirty="0">
                <a:latin typeface="Arial"/>
                <a:cs typeface="Arial"/>
              </a:rPr>
              <a:t>volumes </a:t>
            </a:r>
            <a:r>
              <a:rPr sz="2850" spc="-15" dirty="0">
                <a:latin typeface="Arial"/>
                <a:cs typeface="Arial"/>
              </a:rPr>
              <a:t>1-2 by</a:t>
            </a:r>
            <a:r>
              <a:rPr sz="2850" spc="-155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W.  Richard</a:t>
            </a:r>
            <a:r>
              <a:rPr sz="2850" spc="-95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Stevens.</a:t>
            </a:r>
            <a:endParaRPr sz="2850">
              <a:latin typeface="Arial"/>
              <a:cs typeface="Arial"/>
            </a:endParaRPr>
          </a:p>
          <a:p>
            <a:pPr marL="444500" marR="240029" indent="-288290">
              <a:lnSpc>
                <a:spcPts val="3390"/>
              </a:lnSpc>
              <a:spcBef>
                <a:spcPts val="1120"/>
              </a:spcBef>
              <a:buSzPct val="75438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50" spc="-25" dirty="0">
                <a:latin typeface="Arial"/>
                <a:cs typeface="Arial"/>
              </a:rPr>
              <a:t>TCP/IP </a:t>
            </a:r>
            <a:r>
              <a:rPr sz="2850" spc="-20" dirty="0">
                <a:latin typeface="Arial"/>
                <a:cs typeface="Arial"/>
              </a:rPr>
              <a:t>Illustrated, </a:t>
            </a:r>
            <a:r>
              <a:rPr sz="2850" spc="-25" dirty="0">
                <a:latin typeface="Arial"/>
                <a:cs typeface="Arial"/>
              </a:rPr>
              <a:t>volumes </a:t>
            </a:r>
            <a:r>
              <a:rPr sz="2850" spc="-15" dirty="0">
                <a:latin typeface="Arial"/>
                <a:cs typeface="Arial"/>
              </a:rPr>
              <a:t>1-3 by </a:t>
            </a:r>
            <a:r>
              <a:rPr sz="2850" spc="-25" dirty="0">
                <a:latin typeface="Arial"/>
                <a:cs typeface="Arial"/>
              </a:rPr>
              <a:t>W.</a:t>
            </a:r>
            <a:r>
              <a:rPr sz="2850" spc="-150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Richard  Stevens </a:t>
            </a:r>
            <a:r>
              <a:rPr sz="2850" spc="-20" dirty="0">
                <a:latin typeface="Arial"/>
                <a:cs typeface="Arial"/>
              </a:rPr>
              <a:t>and </a:t>
            </a:r>
            <a:r>
              <a:rPr sz="2850" spc="-25" dirty="0">
                <a:latin typeface="Arial"/>
                <a:cs typeface="Arial"/>
              </a:rPr>
              <a:t>Gary </a:t>
            </a:r>
            <a:r>
              <a:rPr sz="2850" spc="-20" dirty="0">
                <a:latin typeface="Arial"/>
                <a:cs typeface="Arial"/>
              </a:rPr>
              <a:t>R.</a:t>
            </a:r>
            <a:r>
              <a:rPr sz="2850" spc="-130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Wright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50" spc="-25" dirty="0">
                <a:latin typeface="Arial"/>
                <a:cs typeface="Arial"/>
              </a:rPr>
              <a:t>Web</a:t>
            </a:r>
            <a:r>
              <a:rPr sz="2850" spc="-140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Resources:</a:t>
            </a:r>
            <a:endParaRPr sz="285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380"/>
              </a:spcBef>
              <a:buSzPct val="75438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50" spc="-20" dirty="0">
                <a:latin typeface="Arial"/>
                <a:cs typeface="Arial"/>
              </a:rPr>
              <a:t>Beej's </a:t>
            </a:r>
            <a:r>
              <a:rPr sz="2850" spc="-25" dirty="0">
                <a:latin typeface="Arial"/>
                <a:cs typeface="Arial"/>
              </a:rPr>
              <a:t>Guide </a:t>
            </a:r>
            <a:r>
              <a:rPr sz="2850" spc="-5" dirty="0">
                <a:latin typeface="Arial"/>
                <a:cs typeface="Arial"/>
              </a:rPr>
              <a:t>to </a:t>
            </a:r>
            <a:r>
              <a:rPr sz="2850" spc="-25" dirty="0">
                <a:latin typeface="Arial"/>
                <a:cs typeface="Arial"/>
              </a:rPr>
              <a:t>Network</a:t>
            </a:r>
            <a:r>
              <a:rPr sz="2850" spc="-155" dirty="0">
                <a:latin typeface="Arial"/>
                <a:cs typeface="Arial"/>
              </a:rPr>
              <a:t> </a:t>
            </a:r>
            <a:r>
              <a:rPr sz="2850" spc="-30" dirty="0">
                <a:latin typeface="Arial"/>
                <a:cs typeface="Arial"/>
              </a:rPr>
              <a:t>Programming</a:t>
            </a:r>
            <a:endParaRPr sz="2850">
              <a:latin typeface="Arial"/>
              <a:cs typeface="Arial"/>
            </a:endParaRPr>
          </a:p>
          <a:p>
            <a:pPr marL="876300" lvl="1" indent="-215900">
              <a:lnSpc>
                <a:spcPct val="100000"/>
              </a:lnSpc>
              <a:spcBef>
                <a:spcPts val="1100"/>
              </a:spcBef>
              <a:buSzPct val="43859"/>
              <a:buFont typeface="Calibri"/>
              <a:buChar char="●"/>
              <a:tabLst>
                <a:tab pos="876300" algn="l"/>
              </a:tabLst>
            </a:pPr>
            <a:r>
              <a:rPr sz="2850" spc="-25" dirty="0">
                <a:latin typeface="Arial"/>
                <a:cs typeface="Arial"/>
                <a:hlinkClick r:id="rId2"/>
              </a:rPr>
              <a:t>www.ecst.csuchico.edu/~beej/guide/net/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6345">
              <a:lnSpc>
                <a:spcPts val="5205"/>
              </a:lnSpc>
            </a:pPr>
            <a:r>
              <a:rPr dirty="0"/>
              <a:t>Byte</a:t>
            </a:r>
            <a:r>
              <a:rPr spc="-60" dirty="0"/>
              <a:t> </a:t>
            </a:r>
            <a:r>
              <a:rPr spc="-5" dirty="0"/>
              <a:t>Ordering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909" y="72390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09" y="397637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759" y="628015"/>
            <a:ext cx="8887460" cy="3729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5"/>
              </a:lnSpc>
            </a:pPr>
            <a:r>
              <a:rPr sz="3200" spc="-5" dirty="0">
                <a:latin typeface="Arial"/>
                <a:cs typeface="Arial"/>
              </a:rPr>
              <a:t>Two types of “Byte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ordering”</a:t>
            </a:r>
            <a:endParaRPr sz="3200">
              <a:latin typeface="Arial"/>
              <a:cs typeface="Arial"/>
            </a:endParaRPr>
          </a:p>
          <a:p>
            <a:pPr marL="444500" marR="5080" indent="-288290">
              <a:lnSpc>
                <a:spcPct val="100899"/>
              </a:lnSpc>
              <a:spcBef>
                <a:spcPts val="141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Network Byte Order: High-order byte of the number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stored in memory at the lowest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444500" marR="658495" indent="-288290">
              <a:lnSpc>
                <a:spcPct val="100899"/>
              </a:lnSpc>
              <a:spcBef>
                <a:spcPts val="112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Host Byte Order: Low-order byte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number is  stored in memory at the lowest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Network </a:t>
            </a:r>
            <a:r>
              <a:rPr sz="2800" dirty="0">
                <a:latin typeface="Arial"/>
                <a:cs typeface="Arial"/>
              </a:rPr>
              <a:t>stack </a:t>
            </a:r>
            <a:r>
              <a:rPr sz="2800" spc="-5" dirty="0">
                <a:latin typeface="Arial"/>
                <a:cs typeface="Arial"/>
              </a:rPr>
              <a:t>(TCP/IP) </a:t>
            </a:r>
            <a:r>
              <a:rPr sz="2800" dirty="0">
                <a:latin typeface="Arial"/>
                <a:cs typeface="Arial"/>
              </a:rPr>
              <a:t>expects </a:t>
            </a:r>
            <a:r>
              <a:rPr sz="2800" spc="-5" dirty="0">
                <a:latin typeface="Arial"/>
                <a:cs typeface="Arial"/>
              </a:rPr>
              <a:t>Network Byte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Order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200" spc="-5" dirty="0">
                <a:latin typeface="Arial"/>
                <a:cs typeface="Arial"/>
              </a:rPr>
              <a:t>Conversions: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4544059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5086350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69" y="5629909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9" y="6173470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1560" y="4394118"/>
            <a:ext cx="4585335" cy="217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200"/>
              </a:lnSpc>
            </a:pPr>
            <a:r>
              <a:rPr sz="2600" dirty="0">
                <a:latin typeface="Arial"/>
                <a:cs typeface="Arial"/>
              </a:rPr>
              <a:t>htons() - Host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Network </a:t>
            </a:r>
            <a:r>
              <a:rPr sz="2600" spc="-5" dirty="0">
                <a:latin typeface="Arial"/>
                <a:cs typeface="Arial"/>
              </a:rPr>
              <a:t>Short  htonl() </a:t>
            </a:r>
            <a:r>
              <a:rPr sz="2600" dirty="0">
                <a:latin typeface="Arial"/>
                <a:cs typeface="Arial"/>
              </a:rPr>
              <a:t>- </a:t>
            </a:r>
            <a:r>
              <a:rPr sz="2600" spc="5" dirty="0">
                <a:latin typeface="Arial"/>
                <a:cs typeface="Arial"/>
              </a:rPr>
              <a:t>Host </a:t>
            </a:r>
            <a:r>
              <a:rPr sz="2600" spc="-5" dirty="0">
                <a:latin typeface="Arial"/>
                <a:cs typeface="Arial"/>
              </a:rPr>
              <a:t>to Network </a:t>
            </a:r>
            <a:r>
              <a:rPr sz="2600" dirty="0">
                <a:latin typeface="Arial"/>
                <a:cs typeface="Arial"/>
              </a:rPr>
              <a:t>Long  ntohs() - </a:t>
            </a:r>
            <a:r>
              <a:rPr sz="2600" spc="-5" dirty="0">
                <a:latin typeface="Arial"/>
                <a:cs typeface="Arial"/>
              </a:rPr>
              <a:t>Network to </a:t>
            </a:r>
            <a:r>
              <a:rPr sz="2600" dirty="0">
                <a:latin typeface="Arial"/>
                <a:cs typeface="Arial"/>
              </a:rPr>
              <a:t>Host Short  </a:t>
            </a:r>
            <a:r>
              <a:rPr sz="2600" spc="-5" dirty="0">
                <a:latin typeface="Arial"/>
                <a:cs typeface="Arial"/>
              </a:rPr>
              <a:t>ntohl() </a:t>
            </a:r>
            <a:r>
              <a:rPr sz="2600" dirty="0">
                <a:latin typeface="Arial"/>
                <a:cs typeface="Arial"/>
              </a:rPr>
              <a:t>- Network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Host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214" rIns="0" bIns="0" rtlCol="0">
            <a:spAutoFit/>
          </a:bodyPr>
          <a:lstStyle/>
          <a:p>
            <a:pPr marL="2023745">
              <a:lnSpc>
                <a:spcPct val="100000"/>
              </a:lnSpc>
            </a:pPr>
            <a:r>
              <a:rPr dirty="0"/>
              <a:t>What </a:t>
            </a:r>
            <a:r>
              <a:rPr spc="-10" dirty="0"/>
              <a:t>is </a:t>
            </a:r>
            <a:r>
              <a:rPr spc="-5" dirty="0"/>
              <a:t>a</a:t>
            </a:r>
            <a:r>
              <a:rPr spc="-50" dirty="0"/>
              <a:t> </a:t>
            </a:r>
            <a:r>
              <a:rPr dirty="0"/>
              <a:t>socket?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740" y="9258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35204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40" y="46850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590" y="815248"/>
            <a:ext cx="9112250" cy="578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2055">
              <a:lnSpc>
                <a:spcPct val="100800"/>
              </a:lnSpc>
            </a:pPr>
            <a:r>
              <a:rPr sz="3200" spc="-5" dirty="0">
                <a:latin typeface="Arial"/>
                <a:cs typeface="Arial"/>
              </a:rPr>
              <a:t>Socket: An interface between an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application  process and transport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  <a:p>
            <a:pPr marL="444500" marR="381635" indent="-287020">
              <a:lnSpc>
                <a:spcPct val="100699"/>
              </a:lnSpc>
              <a:spcBef>
                <a:spcPts val="1415"/>
              </a:spcBef>
              <a:tabLst>
                <a:tab pos="443865" algn="l"/>
              </a:tabLst>
            </a:pPr>
            <a:r>
              <a:rPr sz="3150" spc="172" baseline="17195" dirty="0">
                <a:latin typeface="Calibri"/>
                <a:cs typeface="Calibri"/>
              </a:rPr>
              <a:t>–	</a:t>
            </a:r>
            <a:r>
              <a:rPr sz="2800" spc="-5" dirty="0">
                <a:latin typeface="Arial"/>
                <a:cs typeface="Arial"/>
              </a:rPr>
              <a:t>The application process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send/receive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messages  to/from another application process (local or  remote)via 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socket</a:t>
            </a:r>
            <a:endParaRPr sz="2800">
              <a:latin typeface="Arial"/>
              <a:cs typeface="Arial"/>
            </a:endParaRPr>
          </a:p>
          <a:p>
            <a:pPr marL="12700" marR="681990">
              <a:lnSpc>
                <a:spcPct val="100800"/>
              </a:lnSpc>
              <a:spcBef>
                <a:spcPts val="1120"/>
              </a:spcBef>
            </a:pPr>
            <a:r>
              <a:rPr sz="3200" spc="-5" dirty="0">
                <a:latin typeface="Arial"/>
                <a:cs typeface="Arial"/>
              </a:rPr>
              <a:t>In Unix jargon, a socket is a file descriptor – an  integer </a:t>
            </a:r>
            <a:r>
              <a:rPr sz="3200" spc="-10" dirty="0">
                <a:latin typeface="Arial"/>
                <a:cs typeface="Arial"/>
              </a:rPr>
              <a:t>associated </a:t>
            </a:r>
            <a:r>
              <a:rPr sz="3200" spc="-5" dirty="0">
                <a:latin typeface="Arial"/>
                <a:cs typeface="Arial"/>
              </a:rPr>
              <a:t>with an open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3200" spc="-5" dirty="0">
                <a:latin typeface="Arial"/>
                <a:cs typeface="Arial"/>
              </a:rPr>
              <a:t>Types of </a:t>
            </a:r>
            <a:r>
              <a:rPr sz="3200" spc="-10" dirty="0">
                <a:latin typeface="Arial"/>
                <a:cs typeface="Arial"/>
              </a:rPr>
              <a:t>Sockets: </a:t>
            </a:r>
            <a:r>
              <a:rPr sz="3200" b="1" spc="-5" dirty="0">
                <a:solidFill>
                  <a:srgbClr val="00007F"/>
                </a:solidFill>
                <a:latin typeface="Arial"/>
                <a:cs typeface="Arial"/>
              </a:rPr>
              <a:t>Internet Sockets</a:t>
            </a:r>
            <a:r>
              <a:rPr sz="3200" spc="-5" dirty="0">
                <a:latin typeface="Arial"/>
                <a:cs typeface="Arial"/>
              </a:rPr>
              <a:t>, unix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sockets,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200" spc="-10" dirty="0">
                <a:latin typeface="Arial"/>
                <a:cs typeface="Arial"/>
              </a:rPr>
              <a:t>X.25 </a:t>
            </a:r>
            <a:r>
              <a:rPr sz="3200" spc="-5" dirty="0">
                <a:latin typeface="Arial"/>
                <a:cs typeface="Arial"/>
              </a:rPr>
              <a:t>sockets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etc</a:t>
            </a:r>
            <a:endParaRPr sz="3200">
              <a:latin typeface="Arial"/>
              <a:cs typeface="Arial"/>
            </a:endParaRPr>
          </a:p>
          <a:p>
            <a:pPr marL="444500" marR="5080" indent="-287020">
              <a:lnSpc>
                <a:spcPct val="100600"/>
              </a:lnSpc>
              <a:spcBef>
                <a:spcPts val="1430"/>
              </a:spcBef>
              <a:tabLst>
                <a:tab pos="443865" algn="l"/>
              </a:tabLst>
            </a:pPr>
            <a:r>
              <a:rPr sz="3150" spc="172" baseline="18518" dirty="0">
                <a:latin typeface="Calibri"/>
                <a:cs typeface="Calibri"/>
              </a:rPr>
              <a:t>–	</a:t>
            </a:r>
            <a:r>
              <a:rPr sz="2800" spc="-5" dirty="0">
                <a:latin typeface="Arial"/>
                <a:cs typeface="Arial"/>
              </a:rPr>
              <a:t>Internet </a:t>
            </a:r>
            <a:r>
              <a:rPr sz="2800" dirty="0">
                <a:latin typeface="Arial"/>
                <a:cs typeface="Arial"/>
              </a:rPr>
              <a:t>sockets characterized </a:t>
            </a:r>
            <a:r>
              <a:rPr sz="2800" spc="-5" dirty="0">
                <a:latin typeface="Arial"/>
                <a:cs typeface="Arial"/>
              </a:rPr>
              <a:t>by IP Address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(4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bytes),  </a:t>
            </a:r>
            <a:r>
              <a:rPr sz="2800" dirty="0">
                <a:latin typeface="Arial"/>
                <a:cs typeface="Arial"/>
              </a:rPr>
              <a:t>port </a:t>
            </a:r>
            <a:r>
              <a:rPr sz="2800" spc="-5" dirty="0">
                <a:latin typeface="Arial"/>
                <a:cs typeface="Arial"/>
              </a:rPr>
              <a:t>number </a:t>
            </a:r>
            <a:r>
              <a:rPr sz="2800" dirty="0">
                <a:latin typeface="Arial"/>
                <a:cs typeface="Arial"/>
              </a:rPr>
              <a:t>(2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bytes)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374" rIns="0" bIns="0" rtlCol="0">
            <a:spAutoFit/>
          </a:bodyPr>
          <a:lstStyle/>
          <a:p>
            <a:pPr marL="1895475">
              <a:lnSpc>
                <a:spcPts val="5270"/>
              </a:lnSpc>
            </a:pPr>
            <a:r>
              <a:rPr dirty="0"/>
              <a:t>Socket</a:t>
            </a:r>
            <a:r>
              <a:rPr spc="-85" dirty="0"/>
              <a:t> </a:t>
            </a:r>
            <a:r>
              <a:rPr dirty="0"/>
              <a:t>Description</a:t>
            </a:r>
          </a:p>
        </p:txBody>
      </p:sp>
      <p:sp>
        <p:nvSpPr>
          <p:cNvPr id="3" name="object 3"/>
          <p:cNvSpPr/>
          <p:nvPr/>
        </p:nvSpPr>
        <p:spPr>
          <a:xfrm>
            <a:off x="94322" y="1754136"/>
            <a:ext cx="9814674" cy="4866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4595">
              <a:lnSpc>
                <a:spcPts val="5270"/>
              </a:lnSpc>
            </a:pPr>
            <a:r>
              <a:rPr spc="5" dirty="0"/>
              <a:t>E</a:t>
            </a:r>
            <a:r>
              <a:rPr spc="-5" dirty="0"/>
              <a:t>n</a:t>
            </a:r>
            <a:r>
              <a:rPr spc="10" dirty="0"/>
              <a:t>c</a:t>
            </a:r>
            <a:r>
              <a:rPr spc="-5" dirty="0"/>
              <a:t>a</a:t>
            </a:r>
            <a:r>
              <a:rPr dirty="0"/>
              <a:t>p</a:t>
            </a:r>
            <a:r>
              <a:rPr spc="10" dirty="0"/>
              <a:t>s</a:t>
            </a:r>
            <a:r>
              <a:rPr spc="-15" dirty="0"/>
              <a:t>ul</a:t>
            </a:r>
            <a:r>
              <a:rPr spc="-5" dirty="0"/>
              <a:t>a</a:t>
            </a:r>
            <a:r>
              <a:rPr spc="5" dirty="0"/>
              <a:t>t</a:t>
            </a:r>
            <a:r>
              <a:rPr spc="-15" dirty="0"/>
              <a:t>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202679" y="778675"/>
            <a:ext cx="9622078" cy="67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84" rIns="0" bIns="0" rtlCol="0">
            <a:spAutoFit/>
          </a:bodyPr>
          <a:lstStyle/>
          <a:p>
            <a:pPr marL="1059815">
              <a:lnSpc>
                <a:spcPts val="5270"/>
              </a:lnSpc>
            </a:pPr>
            <a:r>
              <a:rPr spc="-5" dirty="0"/>
              <a:t>Types </a:t>
            </a:r>
            <a:r>
              <a:rPr dirty="0"/>
              <a:t>of </a:t>
            </a:r>
            <a:r>
              <a:rPr spc="-5" dirty="0"/>
              <a:t>Internet</a:t>
            </a:r>
            <a:r>
              <a:rPr spc="-30" dirty="0"/>
              <a:t> </a:t>
            </a:r>
            <a:r>
              <a:rPr dirty="0"/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19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41211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66570"/>
            <a:ext cx="8531860" cy="392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Stream Sockets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(SOCK_STREAM)</a:t>
            </a:r>
            <a:endParaRPr sz="32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44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Connection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oriented</a:t>
            </a:r>
            <a:endParaRPr sz="2800">
              <a:latin typeface="Arial"/>
              <a:cs typeface="Arial"/>
            </a:endParaRPr>
          </a:p>
          <a:p>
            <a:pPr marL="444500" marR="5080" indent="-288290">
              <a:lnSpc>
                <a:spcPct val="100899"/>
              </a:lnSpc>
              <a:spcBef>
                <a:spcPts val="113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Rely on TCP </a:t>
            </a:r>
            <a:r>
              <a:rPr sz="2800" spc="-10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provide </a:t>
            </a:r>
            <a:r>
              <a:rPr sz="2800" spc="-5" dirty="0">
                <a:latin typeface="Arial"/>
                <a:cs typeface="Arial"/>
              </a:rPr>
              <a:t>reliable two-way connected  communication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200" spc="-5" dirty="0">
                <a:latin typeface="Arial"/>
                <a:cs typeface="Arial"/>
              </a:rPr>
              <a:t>Datagram Sockets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(SOCK_DGRAM)</a:t>
            </a:r>
            <a:endParaRPr sz="32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45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Rely on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UDP</a:t>
            </a:r>
            <a:endParaRPr sz="28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15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Connection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unreliable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374" rIns="0" bIns="0" rtlCol="0">
            <a:spAutoFit/>
          </a:bodyPr>
          <a:lstStyle/>
          <a:p>
            <a:pPr marL="233045">
              <a:lnSpc>
                <a:spcPct val="100000"/>
              </a:lnSpc>
            </a:pPr>
            <a:r>
              <a:rPr dirty="0"/>
              <a:t>socket() </a:t>
            </a:r>
            <a:r>
              <a:rPr spc="-5" dirty="0"/>
              <a:t>-- </a:t>
            </a:r>
            <a:r>
              <a:rPr dirty="0"/>
              <a:t>Get </a:t>
            </a:r>
            <a:r>
              <a:rPr spc="-5" dirty="0"/>
              <a:t>the file</a:t>
            </a:r>
            <a:r>
              <a:rPr dirty="0"/>
              <a:t> </a:t>
            </a:r>
            <a:r>
              <a:rPr spc="-5" dirty="0"/>
              <a:t>descriptor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609" y="14947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59" y="1389379"/>
            <a:ext cx="8421370" cy="367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int socket(int domain, int type, int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protocol);</a:t>
            </a:r>
            <a:endParaRPr sz="32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44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domain should be set to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PF_INET</a:t>
            </a:r>
            <a:endParaRPr sz="28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116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type </a:t>
            </a:r>
            <a:r>
              <a:rPr sz="2800" dirty="0">
                <a:latin typeface="Arial"/>
                <a:cs typeface="Arial"/>
              </a:rPr>
              <a:t>can be </a:t>
            </a:r>
            <a:r>
              <a:rPr sz="2800" spc="-10" dirty="0">
                <a:latin typeface="Arial"/>
                <a:cs typeface="Arial"/>
              </a:rPr>
              <a:t>SOCK_STREAM </a:t>
            </a:r>
            <a:r>
              <a:rPr sz="2800" spc="-5" dirty="0">
                <a:latin typeface="Arial"/>
                <a:cs typeface="Arial"/>
              </a:rPr>
              <a:t>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SOCK_DGRAM</a:t>
            </a:r>
            <a:endParaRPr sz="2800">
              <a:latin typeface="Arial"/>
              <a:cs typeface="Arial"/>
            </a:endParaRPr>
          </a:p>
          <a:p>
            <a:pPr marL="444500" marR="5080" indent="-288290">
              <a:lnSpc>
                <a:spcPct val="100600"/>
              </a:lnSpc>
              <a:spcBef>
                <a:spcPts val="114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set protocol </a:t>
            </a:r>
            <a:r>
              <a:rPr sz="2800" spc="-1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have </a:t>
            </a:r>
            <a:r>
              <a:rPr sz="2800" dirty="0">
                <a:latin typeface="Arial"/>
                <a:cs typeface="Arial"/>
              </a:rPr>
              <a:t>socket choose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correct  </a:t>
            </a:r>
            <a:r>
              <a:rPr sz="2800" spc="-5" dirty="0">
                <a:latin typeface="Arial"/>
                <a:cs typeface="Arial"/>
              </a:rPr>
              <a:t>protocol </a:t>
            </a:r>
            <a:r>
              <a:rPr sz="2800" dirty="0">
                <a:latin typeface="Arial"/>
                <a:cs typeface="Arial"/>
              </a:rPr>
              <a:t>based 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  <a:p>
            <a:pPr marL="444500" marR="45085" indent="-288290">
              <a:lnSpc>
                <a:spcPct val="100600"/>
              </a:lnSpc>
              <a:spcBef>
                <a:spcPts val="1140"/>
              </a:spcBef>
              <a:buSzPct val="75000"/>
              <a:buFont typeface="Calibri"/>
              <a:buChar char="–"/>
              <a:tabLst>
                <a:tab pos="443865" algn="l"/>
                <a:tab pos="444500" algn="l"/>
              </a:tabLst>
            </a:pPr>
            <a:r>
              <a:rPr sz="2800" dirty="0">
                <a:latin typeface="Arial"/>
                <a:cs typeface="Arial"/>
              </a:rPr>
              <a:t>socket() </a:t>
            </a:r>
            <a:r>
              <a:rPr sz="2800" spc="-5" dirty="0">
                <a:latin typeface="Arial"/>
                <a:cs typeface="Arial"/>
              </a:rPr>
              <a:t>returns a </a:t>
            </a:r>
            <a:r>
              <a:rPr sz="2800" dirty="0">
                <a:latin typeface="Arial"/>
                <a:cs typeface="Arial"/>
              </a:rPr>
              <a:t>socket </a:t>
            </a:r>
            <a:r>
              <a:rPr sz="2800" spc="-5" dirty="0">
                <a:latin typeface="Arial"/>
                <a:cs typeface="Arial"/>
              </a:rPr>
              <a:t>descriptor for use in later  </a:t>
            </a:r>
            <a:r>
              <a:rPr sz="2800" dirty="0">
                <a:latin typeface="Arial"/>
                <a:cs typeface="Arial"/>
              </a:rPr>
              <a:t>system </a:t>
            </a:r>
            <a:r>
              <a:rPr sz="2800" spc="-5" dirty="0">
                <a:latin typeface="Arial"/>
                <a:cs typeface="Arial"/>
              </a:rPr>
              <a:t>calls or </a:t>
            </a:r>
            <a:r>
              <a:rPr sz="2800" dirty="0">
                <a:latin typeface="Arial"/>
                <a:cs typeface="Arial"/>
              </a:rPr>
              <a:t>-1 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error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189" y="6047740"/>
            <a:ext cx="7150734" cy="94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0" dirty="0">
                <a:latin typeface="Times New Roman"/>
                <a:cs typeface="Times New Roman"/>
              </a:rPr>
              <a:t>int</a:t>
            </a:r>
            <a:r>
              <a:rPr sz="2850" spc="-114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Times New Roman"/>
                <a:cs typeface="Times New Roman"/>
              </a:rPr>
              <a:t>sockfd;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850" spc="-20" dirty="0">
                <a:latin typeface="Times New Roman"/>
                <a:cs typeface="Times New Roman"/>
              </a:rPr>
              <a:t>sockfd </a:t>
            </a:r>
            <a:r>
              <a:rPr sz="2850" spc="5" dirty="0">
                <a:latin typeface="Times New Roman"/>
                <a:cs typeface="Times New Roman"/>
              </a:rPr>
              <a:t>= </a:t>
            </a:r>
            <a:r>
              <a:rPr sz="2850" spc="-20" dirty="0">
                <a:latin typeface="Times New Roman"/>
                <a:cs typeface="Times New Roman"/>
              </a:rPr>
              <a:t>socket </a:t>
            </a:r>
            <a:r>
              <a:rPr sz="2850" spc="-30" dirty="0">
                <a:latin typeface="Times New Roman"/>
                <a:cs typeface="Times New Roman"/>
              </a:rPr>
              <a:t>(PF_INET, </a:t>
            </a:r>
            <a:r>
              <a:rPr sz="2850" spc="-45" dirty="0">
                <a:latin typeface="Times New Roman"/>
                <a:cs typeface="Times New Roman"/>
              </a:rPr>
              <a:t>SOCK_STREAM,</a:t>
            </a:r>
            <a:r>
              <a:rPr sz="2850" spc="-170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Times New Roman"/>
                <a:cs typeface="Times New Roman"/>
              </a:rPr>
              <a:t>0);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2005</Words>
  <Application>Microsoft Office PowerPoint</Application>
  <PresentationFormat>Custom</PresentationFormat>
  <Paragraphs>315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Socket Programming</vt:lpstr>
      <vt:lpstr>Background</vt:lpstr>
      <vt:lpstr>Demultiplexing</vt:lpstr>
      <vt:lpstr>Byte Ordering</vt:lpstr>
      <vt:lpstr>What is a socket?</vt:lpstr>
      <vt:lpstr>Socket Description</vt:lpstr>
      <vt:lpstr>Encapsulation</vt:lpstr>
      <vt:lpstr>Types of Internet Sockets</vt:lpstr>
      <vt:lpstr>socket() -- Get the file descriptor</vt:lpstr>
      <vt:lpstr>Socket Structures</vt:lpstr>
      <vt:lpstr>Dealing with IP Addresses</vt:lpstr>
      <vt:lpstr>bind() - what port am I on?</vt:lpstr>
      <vt:lpstr>Example</vt:lpstr>
      <vt:lpstr>connect() - Hello!</vt:lpstr>
      <vt:lpstr>Example</vt:lpstr>
      <vt:lpstr>listen() - Call me please!</vt:lpstr>
      <vt:lpstr>accept() - Thank you for calling !</vt:lpstr>
      <vt:lpstr>Example</vt:lpstr>
      <vt:lpstr>Cont...</vt:lpstr>
      <vt:lpstr>send() and recv() - Let's talk!</vt:lpstr>
      <vt:lpstr>send() and recv() - Let's talk!</vt:lpstr>
      <vt:lpstr>sendto() and recvfrom() - DGRAM  style</vt:lpstr>
      <vt:lpstr>close() - Bye Bye!</vt:lpstr>
      <vt:lpstr>Connection Oriented Protocol</vt:lpstr>
      <vt:lpstr>Connectionless Protocol</vt:lpstr>
      <vt:lpstr>Miscellaneous Routines</vt:lpstr>
      <vt:lpstr>Miscellaneous Routines</vt:lpstr>
      <vt:lpstr>Advanced Topics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cp:lastModifiedBy>Tarun Bharani</cp:lastModifiedBy>
  <cp:revision>1</cp:revision>
  <dcterms:created xsi:type="dcterms:W3CDTF">2017-05-16T12:19:08Z</dcterms:created>
  <dcterms:modified xsi:type="dcterms:W3CDTF">2017-05-16T12:28:29Z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2006-09-30T00:00:00Z</vt:filetime>
  </property>
  <property fmtid="{D5CDD505-2E9C-101B-9397-08002B2CF9AE}" pid="3" name="Creator">
    <vt:lpwstr>Impress</vt:lpwstr>
  </property>
  <property fmtid="{D5CDD505-2E9C-101B-9397-08002B2CF9AE}" pid="4" name="LastSaved">
    <vt:filetime>2017-05-16T00:00:00Z</vt:filetime>
  </property>
</Properties>
</file>