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Tahoma"/>
      <p:regular r:id="rId28"/>
      <p:bold r:id="rId29"/>
    </p:embeddedFont>
    <p:embeddedFont>
      <p:font typeface="Libre Baskerville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jWQsA+VdZqy8TTHnlw3+mTwgO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bold.fntdata"/><Relationship Id="rId30" Type="http://schemas.openxmlformats.org/officeDocument/2006/relationships/font" Target="fonts/LibreBaskerville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3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3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5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39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4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4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5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40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4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43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4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44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1" type="ftr"/>
          </p:nvPr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cxnSp>
        <p:nvCxnSpPr>
          <p:cNvPr id="71" name="Google Shape;71;p1"/>
          <p:cNvCxnSpPr/>
          <p:nvPr/>
        </p:nvCxnSpPr>
        <p:spPr>
          <a:xfrm>
            <a:off x="228600" y="2743200"/>
            <a:ext cx="8610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" name="Google Shape;72;p1"/>
          <p:cNvSpPr txBox="1"/>
          <p:nvPr/>
        </p:nvSpPr>
        <p:spPr>
          <a:xfrm>
            <a:off x="1295400" y="273050"/>
            <a:ext cx="21923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3200"/>
              <a:buFont typeface="Libre Baskerville"/>
              <a:buNone/>
            </a:pPr>
            <a:r>
              <a:rPr b="1" i="0" lang="en-US" sz="3200" u="none" cap="none" strike="noStrike">
                <a:solidFill>
                  <a:srgbClr val="3366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  12</a:t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228600" y="33528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Upon completion you will be able to:</a:t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2405062" y="914400"/>
            <a:ext cx="4402137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i="1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</a:t>
            </a:r>
            <a:br>
              <a:rPr b="1" i="1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Protocol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0391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990600" cy="86836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228600" y="3810000"/>
            <a:ext cx="8534400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able to name and understand the services offered by TCP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 TCP’s flow and error control and congestion control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familiar with the fields in a TCP segment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 the phases in a connection-oriented connection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 the TCP transition state diagram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able to name and understand the timers used in TCP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familiar with the TCP options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228600" y="2741612"/>
            <a:ext cx="7696200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  <a:br>
              <a:rPr b="1" i="0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3366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838200" y="2195512"/>
            <a:ext cx="7924800" cy="2346325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bytes of data being transferred in each connection are numbered by TCP. The numbering starts with a randomly generated number.</a:t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838200" y="990600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/>
        </p:nvSpPr>
        <p:spPr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392112" y="1295400"/>
            <a:ext cx="81534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a TCP connection is transferring a file of 5000 bytes. The first byte is numbered 10001. What are the sequence numbers for each segment if data is sent in five segments, each carrying 1000 bytes?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1143000" y="381000"/>
            <a:ext cx="2209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lgerian"/>
              <a:buNone/>
            </a:pPr>
            <a:r>
              <a:rPr b="1" i="1" lang="en-US" sz="2400" u="none">
                <a:solidFill>
                  <a:schemeClr val="folHlink"/>
                </a:solidFill>
                <a:latin typeface="Algerian"/>
                <a:ea typeface="Algerian"/>
                <a:cs typeface="Algerian"/>
                <a:sym typeface="Algerian"/>
              </a:rPr>
              <a:t>Example</a:t>
            </a:r>
            <a:r>
              <a:rPr b="1" i="1" lang="en-US" sz="2800" u="none">
                <a:solidFill>
                  <a:schemeClr val="folHlink"/>
                </a:solidFill>
                <a:latin typeface="Algerian"/>
                <a:ea typeface="Algerian"/>
                <a:cs typeface="Algerian"/>
                <a:sym typeface="Algerian"/>
              </a:rPr>
              <a:t> 2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381000" y="2971800"/>
            <a:ext cx="8153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b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shows the sequence number for each segment: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457200" y="3962400"/>
            <a:ext cx="8153400" cy="22256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1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➡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Sequence Number: 10,001 (range: 10,001 to 11,000)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2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➡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Sequence Number: 11,001 (range: 11,001 to 12,000)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3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➡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Sequence Number: 12,001 (range: 12,001 to 13,000)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4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➡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Sequence Number: 13,001 (range: 13,001 to 14,000)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5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➡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Sequence Number: 14,001 (range: 14,001 to 15,000)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3366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838200" y="2195512"/>
            <a:ext cx="7543800" cy="2346325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in the sequence number field of a segment defines the number of the first data byte contained</a:t>
            </a:r>
            <a:b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that segment.</a:t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838200" y="990600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3366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838200" y="2195512"/>
            <a:ext cx="7543800" cy="3724275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the acknowledgment field in a segment defines the number of the next byte a party expects to receive.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acknowledgment number is cumulative.</a:t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838200" y="990600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90600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 txBox="1"/>
          <p:nvPr/>
        </p:nvSpPr>
        <p:spPr>
          <a:xfrm>
            <a:off x="2133600" y="1143000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32" name="Google Shape;232;p14"/>
          <p:cNvGrpSpPr/>
          <p:nvPr/>
        </p:nvGrpSpPr>
        <p:grpSpPr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233" name="Google Shape;233;p14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5" name="Google Shape;235;p14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36" name="Google Shape;236;p14"/>
          <p:cNvSpPr txBox="1"/>
          <p:nvPr/>
        </p:nvSpPr>
        <p:spPr>
          <a:xfrm>
            <a:off x="228600" y="354012"/>
            <a:ext cx="602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12.4   A TCP CONNECTION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533400" y="1371600"/>
            <a:ext cx="78486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is connection-oriented. A connection-oriented transport protocol establishes a virtual path between the source and destination. All of the segments belonging to a message are then sent over this virtual path. A connection-oriented transmission requires three phases: connection establishment, data transfer, and connection termination.</a:t>
            </a: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topics discussed in this section include: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685800" y="4403725"/>
            <a:ext cx="73152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Establishment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Termination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Reset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990600" y="90487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12.9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establishment using three-way handshaking</a:t>
            </a:r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450975"/>
            <a:ext cx="7705725" cy="46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3366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838200" y="2943225"/>
            <a:ext cx="7543800" cy="1247775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SYN segment cannot carry data, but it consumes one sequence number.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838200" y="1738312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38312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6"/>
          <p:cNvSpPr txBox="1"/>
          <p:nvPr/>
        </p:nvSpPr>
        <p:spPr>
          <a:xfrm>
            <a:off x="2133600" y="1890712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3366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70" name="Google Shape;270;p1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1" name="Google Shape;271;p17"/>
          <p:cNvSpPr txBox="1"/>
          <p:nvPr/>
        </p:nvSpPr>
        <p:spPr>
          <a:xfrm>
            <a:off x="838200" y="2622550"/>
            <a:ext cx="7543800" cy="179705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SYN + ACK segment cannot carry data, but does consume one</a:t>
            </a:r>
            <a:b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number.</a:t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838200" y="1417637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17637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2133600" y="1570037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3366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838200" y="2638425"/>
            <a:ext cx="7543800" cy="1247775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ACK segment, if carrying no data, consumes no sequence number.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838200" y="1433512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33512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 txBox="1"/>
          <p:nvPr/>
        </p:nvSpPr>
        <p:spPr>
          <a:xfrm>
            <a:off x="2133600" y="1585912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12.10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transfer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00" y="941387"/>
            <a:ext cx="5054600" cy="523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 protocol suite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87" y="835025"/>
            <a:ext cx="7212012" cy="53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3366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838200" y="2546350"/>
            <a:ext cx="7543800" cy="179705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 segment consumes one sequence number if it does not carry data.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838200" y="1341437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41437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0"/>
          <p:cNvSpPr txBox="1"/>
          <p:nvPr/>
        </p:nvSpPr>
        <p:spPr>
          <a:xfrm>
            <a:off x="2133600" y="1493837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315" name="Google Shape;315;p2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990600" y="90487"/>
            <a:ext cx="7086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12.11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termination using three-way handshaking</a:t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4" name="Google Shape;3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75" y="1371600"/>
            <a:ext cx="77692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3366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1" name="Google Shape;331;p22"/>
          <p:cNvSpPr txBox="1"/>
          <p:nvPr/>
        </p:nvSpPr>
        <p:spPr>
          <a:xfrm>
            <a:off x="838200" y="2622550"/>
            <a:ext cx="7543800" cy="179705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 + ACK segment consumes one sequence number if it does not carry data.</a:t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838200" y="1417637"/>
            <a:ext cx="2743200" cy="1143000"/>
          </a:xfrm>
          <a:custGeom>
            <a:rect b="b" l="l" r="r" t="t"/>
            <a:pathLst>
              <a:path extrusionOk="0" h="21600" w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  <a:effectLst>
            <a:outerShdw blurRad="63500" dir="2700000" dist="107763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17637"/>
            <a:ext cx="782637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2133600" y="1570037"/>
            <a:ext cx="1200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00" name="Google Shape;100;p3"/>
          <p:cNvGrpSpPr/>
          <p:nvPr/>
        </p:nvGrpSpPr>
        <p:grpSpPr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01" name="Google Shape;101;p3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3" name="Google Shape;103;p3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4" name="Google Shape;104;p3"/>
          <p:cNvSpPr txBox="1"/>
          <p:nvPr/>
        </p:nvSpPr>
        <p:spPr>
          <a:xfrm>
            <a:off x="228600" y="354012"/>
            <a:ext cx="4806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12.1   TCP SERVICES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533400" y="1371600"/>
            <a:ext cx="7848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explain the services offered by TCP to the processes at the application layer.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85800" y="2895600"/>
            <a:ext cx="784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topics discussed in this section include: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85800" y="3413125"/>
            <a:ext cx="7315200" cy="161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Process-to-Process Communication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Delivery 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Full-Duplex Communication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Connection-Oriented 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 Service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1524000" y="609600"/>
            <a:ext cx="554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12.1 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Well-known ports used by TCP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990600"/>
            <a:ext cx="5868987" cy="5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92112" y="1447800"/>
            <a:ext cx="81534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said in Chapter 11, in UNIX, the well-known ports are stored in a file called /etc/services. Each line in this file gives the name of the server and the well-known port number. We can use the </a:t>
            </a:r>
            <a:r>
              <a:rPr b="1" i="1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grep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utility to extract the line corresponding to the desired application. The following shows the ports for FTP.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1143000" y="381000"/>
            <a:ext cx="2209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lgerian"/>
              <a:buNone/>
            </a:pPr>
            <a:r>
              <a:rPr b="1" i="1" lang="en-US" sz="2400" u="none">
                <a:solidFill>
                  <a:schemeClr val="folHlink"/>
                </a:solidFill>
                <a:latin typeface="Algerian"/>
                <a:ea typeface="Algerian"/>
                <a:cs typeface="Algerian"/>
                <a:sym typeface="Algerian"/>
              </a:rPr>
              <a:t>Example</a:t>
            </a:r>
            <a:r>
              <a:rPr b="1" i="1" lang="en-US" sz="2800" u="none">
                <a:solidFill>
                  <a:schemeClr val="folHlink"/>
                </a:solidFill>
                <a:latin typeface="Algerian"/>
                <a:ea typeface="Algerian"/>
                <a:cs typeface="Algerian"/>
                <a:sym typeface="Algerian"/>
              </a:rPr>
              <a:t> 1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457200" y="152400"/>
            <a:ext cx="609600" cy="10668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381000" y="3962400"/>
            <a:ext cx="8153400" cy="13700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grep  ftp   /etc/services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ftp-data 	20/tcp</a:t>
            </a:r>
            <a:b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ftp-control 	21/tcp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12.2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delivery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1749425"/>
            <a:ext cx="8324850" cy="335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12.3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Sending and receiving buffers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662" y="1219200"/>
            <a:ext cx="8491537" cy="457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990600" y="90487"/>
            <a:ext cx="5715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12.4</a:t>
            </a:r>
            <a:r>
              <a:rPr b="1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segments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298575"/>
            <a:ext cx="8812212" cy="45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/>
        </p:nvSpPr>
        <p:spPr>
          <a:xfrm>
            <a:off x="76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TCP/IP Protocol Suite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77" name="Google Shape;177;p9"/>
          <p:cNvGrpSpPr/>
          <p:nvPr/>
        </p:nvGrpSpPr>
        <p:grpSpPr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78" name="Google Shape;178;p9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170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0" name="Google Shape;180;p9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1" name="Google Shape;181;p9"/>
          <p:cNvSpPr txBox="1"/>
          <p:nvPr/>
        </p:nvSpPr>
        <p:spPr>
          <a:xfrm>
            <a:off x="228600" y="354012"/>
            <a:ext cx="4959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12.2   TCP FEATURES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533400" y="1371600"/>
            <a:ext cx="7848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the services mentioned in the previous section, TCP has several features that are briefly summarized in this section. 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685800" y="3870325"/>
            <a:ext cx="784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topics discussed in this section include: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685800" y="4403725"/>
            <a:ext cx="73152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Numbering System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Control</a:t>
            </a:r>
            <a:b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Control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2000-01-15T04:50:39Z</dcterms:created>
  <dc:creator>Valued Gateway Client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str>True</vt:lpstr>
  </property>
  <property fmtid="{D5CDD505-2E9C-101B-9397-08002B2CF9AE}" pid="3" name="MSIP_Label_6b558183-044c-4105-8d9c-cea02a2a3d86_SiteId">
    <vt:lpstr>43083d15-7273-40c1-b7db-39efd9ccc17a</vt:lpstr>
  </property>
  <property fmtid="{D5CDD505-2E9C-101B-9397-08002B2CF9AE}" pid="4" name="MSIP_Label_6b558183-044c-4105-8d9c-cea02a2a3d86_Ref">
    <vt:lpstr>https://api.informationprotection.azure.com/api/43083d15-7273-40c1-b7db-39efd9ccc17a</vt:lpstr>
  </property>
  <property fmtid="{D5CDD505-2E9C-101B-9397-08002B2CF9AE}" pid="5" name="MSIP_Label_6b558183-044c-4105-8d9c-cea02a2a3d86_Owner">
    <vt:lpstr>tbharani@nvidia.com</vt:lpstr>
  </property>
  <property fmtid="{D5CDD505-2E9C-101B-9397-08002B2CF9AE}" pid="6" name="MSIP_Label_6b558183-044c-4105-8d9c-cea02a2a3d86_SetDate">
    <vt:lpstr>2018-05-18T17:23:18.9282539+05:30</vt:lpstr>
  </property>
  <property fmtid="{D5CDD505-2E9C-101B-9397-08002B2CF9AE}" pid="7" name="MSIP_Label_6b558183-044c-4105-8d9c-cea02a2a3d86_Name">
    <vt:lpstr>Unrestricted</vt:lpstr>
  </property>
  <property fmtid="{D5CDD505-2E9C-101B-9397-08002B2CF9AE}" pid="8" name="MSIP_Label_6b558183-044c-4105-8d9c-cea02a2a3d86_Application">
    <vt:lpstr>Microsoft Azure Information Protection</vt:lpstr>
  </property>
  <property fmtid="{D5CDD505-2E9C-101B-9397-08002B2CF9AE}" pid="9" name="MSIP_Label_6b558183-044c-4105-8d9c-cea02a2a3d86_Extended_MSFT_Method">
    <vt:lpstr>Manual</vt:lpstr>
  </property>
  <property fmtid="{D5CDD505-2E9C-101B-9397-08002B2CF9AE}" pid="10" name="Sensitivity">
    <vt:lpstr>Unrestricted</vt:lpstr>
  </property>
</Properties>
</file>