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190-EDB3-4054-A6AA-E5006D51027E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techdiary.files.wordpress.com/2015/07/6lowpan-roles-610x328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pentechdiary.files.wordpress.com/2015/07/iot-network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pentechdiary.files.wordpress.com/2015/07/zigbee_network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 for IOT Needs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dirty="0"/>
              <a:t>6lowPAN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1909012"/>
            <a:ext cx="3667037" cy="4314808"/>
          </a:xfrm>
        </p:spPr>
        <p:txBody>
          <a:bodyPr>
            <a:normAutofit fontScale="92500"/>
          </a:bodyPr>
          <a:lstStyle/>
          <a:p>
            <a:r>
              <a:rPr lang="en-IN" dirty="0"/>
              <a:t>In the 6LoWPAN node, Bluetooth Smart devices can connect to the internet over Bluetooth Smart using a border router. The border router acts as a device that is connected to the internet and provides access for the nodes to the internet.</a:t>
            </a:r>
            <a:endParaRPr lang="en-US" sz="1800" dirty="0"/>
          </a:p>
        </p:txBody>
      </p:sp>
      <p:pic>
        <p:nvPicPr>
          <p:cNvPr id="9" name="Picture 8" descr="6lowPAN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7" y="1125415"/>
            <a:ext cx="7604821" cy="4712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45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007-7F81-44DB-B122-E3765BA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LongRangeWAN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2D13-2E73-498F-8A55-0942DCBF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>
            <a:normAutofit/>
          </a:bodyPr>
          <a:lstStyle/>
          <a:p>
            <a:r>
              <a:rPr lang="en-US" dirty="0" err="1"/>
              <a:t>LoRaWAN</a:t>
            </a:r>
            <a:r>
              <a:rPr lang="en-US" dirty="0"/>
              <a:t> is a standardized, bi-directional </a:t>
            </a:r>
            <a:r>
              <a:rPr lang="en-US" b="1" dirty="0"/>
              <a:t>messaging protocol </a:t>
            </a:r>
            <a:r>
              <a:rPr lang="en-US" dirty="0"/>
              <a:t>on top of </a:t>
            </a:r>
            <a:r>
              <a:rPr lang="en-US" dirty="0" err="1"/>
              <a:t>LoRa</a:t>
            </a:r>
            <a:r>
              <a:rPr lang="en-US" dirty="0"/>
              <a:t> modulation also known as the </a:t>
            </a:r>
            <a:r>
              <a:rPr lang="en-US" b="1" dirty="0"/>
              <a:t>physical layer</a:t>
            </a:r>
          </a:p>
          <a:p>
            <a:r>
              <a:rPr lang="en-US" dirty="0"/>
              <a:t>In the </a:t>
            </a:r>
            <a:r>
              <a:rPr lang="en-US" b="1" dirty="0"/>
              <a:t>data link layer</a:t>
            </a:r>
            <a:r>
              <a:rPr lang="en-US" dirty="0"/>
              <a:t>, </a:t>
            </a:r>
            <a:r>
              <a:rPr lang="en-US" dirty="0" err="1"/>
              <a:t>LoRaWAN</a:t>
            </a:r>
            <a:r>
              <a:rPr lang="en-US" dirty="0"/>
              <a:t> manages channels, data rates and executes MAC commands</a:t>
            </a:r>
          </a:p>
          <a:p>
            <a:r>
              <a:rPr lang="en-US" dirty="0" err="1"/>
              <a:t>LoRaWAN</a:t>
            </a:r>
            <a:r>
              <a:rPr lang="en-US" dirty="0"/>
              <a:t> messages contain device addresses and the server selects gateways for downlink in the </a:t>
            </a:r>
            <a:r>
              <a:rPr lang="en-US" b="1" dirty="0"/>
              <a:t>network layer</a:t>
            </a:r>
          </a:p>
          <a:p>
            <a:r>
              <a:rPr lang="en-US" dirty="0"/>
              <a:t>The server and device keep track of frame counters and perform a message integrity check in the </a:t>
            </a:r>
            <a:r>
              <a:rPr lang="en-US" b="1" dirty="0"/>
              <a:t>transport layer</a:t>
            </a:r>
          </a:p>
          <a:p>
            <a:r>
              <a:rPr lang="en-US" dirty="0" err="1"/>
              <a:t>LoRaWAN’s</a:t>
            </a:r>
            <a:r>
              <a:rPr lang="en-US" dirty="0"/>
              <a:t> over the air activation (OTAA) manages the creation of a new </a:t>
            </a:r>
            <a:r>
              <a:rPr lang="en-US" b="1" dirty="0"/>
              <a:t>session </a:t>
            </a:r>
            <a:r>
              <a:rPr lang="en-US" dirty="0"/>
              <a:t>with security context</a:t>
            </a:r>
          </a:p>
        </p:txBody>
      </p:sp>
    </p:spTree>
    <p:extLst>
      <p:ext uri="{BB962C8B-B14F-4D97-AF65-F5344CB8AC3E}">
        <p14:creationId xmlns:p14="http://schemas.microsoft.com/office/powerpoint/2010/main" val="158762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6"/>
            <a:ext cx="99041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9" y="643466"/>
            <a:ext cx="8603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T Network">
            <a:hlinkClick r:id="rId2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6413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IoT Network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655"/>
            <a:ext cx="4038600" cy="4847892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To understand IoT Networks let’s have a consider this picture.</a:t>
            </a:r>
          </a:p>
          <a:p>
            <a:r>
              <a:rPr lang="en-IN" dirty="0"/>
              <a:t>WPAN (Wireless Personal Area Network) which include networks like ZigBee, Bluetooth, 6LowPAN etc.</a:t>
            </a:r>
          </a:p>
          <a:p>
            <a:r>
              <a:rPr lang="en-IN" dirty="0"/>
              <a:t>On a slightly larger wireless network area scale, WLAN (Wireless Local Area Network) which includes Wi-Fi is to be used.</a:t>
            </a:r>
            <a:endParaRPr lang="en-US" dirty="0"/>
          </a:p>
          <a:p>
            <a:r>
              <a:rPr lang="en-IN" dirty="0"/>
              <a:t>On a larger scale, </a:t>
            </a:r>
            <a:r>
              <a:rPr lang="en-IN" dirty="0" err="1"/>
              <a:t>LoRa</a:t>
            </a:r>
            <a:r>
              <a:rPr lang="en-IN" dirty="0"/>
              <a:t> and the mobile communication technologies like 2G, 3G,4G, LTE remains</a:t>
            </a:r>
            <a:endParaRPr lang="en-US" dirty="0"/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5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C039-3A65-40D2-8CA7-D46115B1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-82744"/>
            <a:ext cx="10515600" cy="1325563"/>
          </a:xfrm>
        </p:spPr>
        <p:txBody>
          <a:bodyPr/>
          <a:lstStyle/>
          <a:p>
            <a:r>
              <a:rPr lang="en-US" b="1" dirty="0"/>
              <a:t>Networks for </a:t>
            </a:r>
            <a:r>
              <a:rPr lang="en-US" b="1" dirty="0" err="1"/>
              <a:t>Iot</a:t>
            </a:r>
            <a:r>
              <a:rPr lang="en-US" b="1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4179-CD92-40AC-BC41-3D1E6089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4E078-D336-446A-87AE-8A7DF663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420"/>
            <a:ext cx="12192000" cy="5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rmAutofit fontScale="90000"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50232"/>
            <a:ext cx="10840453" cy="566286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IN" dirty="0"/>
              <a:t>Wi-Fi is a WLAN (Wireless Local Area Network) technology based on the IEEE 802.11 standards.</a:t>
            </a:r>
            <a:endParaRPr lang="en-US" dirty="0"/>
          </a:p>
          <a:p>
            <a:pPr lvl="0" fontAlgn="base"/>
            <a:r>
              <a:rPr lang="en-IN" dirty="0"/>
              <a:t>Wi-Fi Devices :</a:t>
            </a:r>
            <a:endParaRPr lang="en-US" dirty="0"/>
          </a:p>
          <a:p>
            <a:pPr lvl="0" fontAlgn="base"/>
            <a:r>
              <a:rPr lang="en-IN" dirty="0"/>
              <a:t>Smartphones, Smart Devices, Laptop Computers, PC, etc.</a:t>
            </a:r>
            <a:endParaRPr lang="en-US" dirty="0"/>
          </a:p>
          <a:p>
            <a:pPr lvl="0" fontAlgn="base"/>
            <a:r>
              <a:rPr lang="en-IN" dirty="0"/>
              <a:t>Applications Areas :</a:t>
            </a:r>
            <a:endParaRPr lang="en-US" dirty="0"/>
          </a:p>
          <a:p>
            <a:pPr lvl="0" fontAlgn="base"/>
            <a:r>
              <a:rPr lang="en-IN" dirty="0"/>
              <a:t>Home, School, Computer Laboratory, Office Building, etc.</a:t>
            </a:r>
            <a:endParaRPr lang="en-US" dirty="0"/>
          </a:p>
          <a:p>
            <a:pPr lvl="0" fontAlgn="base"/>
            <a:r>
              <a:rPr lang="en-IN" dirty="0"/>
              <a:t>Wi-Fi devices and APs (Access Points) have a wireless communication range of about 30 meters indoors.</a:t>
            </a:r>
            <a:endParaRPr lang="en-US" dirty="0"/>
          </a:p>
          <a:p>
            <a:pPr lvl="0" fontAlgn="base"/>
            <a:r>
              <a:rPr lang="en-IN" dirty="0"/>
              <a:t>Wi-Fi data rate is based on its protocol type :</a:t>
            </a:r>
            <a:endParaRPr lang="en-US" dirty="0"/>
          </a:p>
          <a:p>
            <a:pPr lvl="0" fontAlgn="base"/>
            <a:r>
              <a:rPr lang="en-IN" dirty="0"/>
              <a:t>IEEE 802.11a can achieve up to 54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802.11b can achieve up to 11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802.11g can achieve up to 54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802.11n can achieve up to 150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802.11ac can achieve up to 866.7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802.11ad can achieve up to 7 </a:t>
            </a:r>
            <a:r>
              <a:rPr lang="en-IN" dirty="0" err="1"/>
              <a:t>Gbps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612"/>
            <a:ext cx="10515600" cy="5502441"/>
          </a:xfrm>
        </p:spPr>
        <p:txBody>
          <a:bodyPr>
            <a:normAutofit fontScale="92500"/>
          </a:bodyPr>
          <a:lstStyle/>
          <a:p>
            <a:pPr lvl="0" fontAlgn="base"/>
            <a:r>
              <a:rPr lang="en-IN" dirty="0"/>
              <a:t>Bluetooth is a WPAN (Wireless Personal Area Network) protocol designed by the Bluetooth SIG (Special Interest Group)</a:t>
            </a:r>
            <a:endParaRPr lang="en-US" dirty="0"/>
          </a:p>
          <a:p>
            <a:pPr lvl="0" fontAlgn="base"/>
            <a:r>
              <a:rPr lang="en-IN" dirty="0"/>
              <a:t>Replaces cables connecting many different types of devices</a:t>
            </a:r>
            <a:endParaRPr lang="en-US" dirty="0"/>
          </a:p>
          <a:p>
            <a:pPr lvl="0" fontAlgn="base"/>
            <a:r>
              <a:rPr lang="en-IN" dirty="0"/>
              <a:t>Mobile Phones &amp; Headsets</a:t>
            </a:r>
            <a:endParaRPr lang="en-US" dirty="0"/>
          </a:p>
          <a:p>
            <a:pPr lvl="0" fontAlgn="base"/>
            <a:r>
              <a:rPr lang="en-IN" dirty="0"/>
              <a:t>Heart Monitors &amp; Medical Equipment</a:t>
            </a:r>
            <a:endParaRPr lang="en-US" dirty="0"/>
          </a:p>
          <a:p>
            <a:pPr lvl="0" fontAlgn="base"/>
            <a:r>
              <a:rPr lang="en-IN" dirty="0"/>
              <a:t>Bluetooth’s standard PAN range is usually 10 meters (50 m in Bluetooth 4.0)</a:t>
            </a:r>
            <a:endParaRPr lang="en-US" dirty="0"/>
          </a:p>
          <a:p>
            <a:pPr lvl="0" fontAlgn="base"/>
            <a:r>
              <a:rPr lang="en-IN" dirty="0"/>
              <a:t>Bluetooth Low Energy (in Bluetooth 4.0) provides reduced power consumption and cost while maintaining a similar communication range.</a:t>
            </a:r>
            <a:endParaRPr lang="en-US" dirty="0"/>
          </a:p>
          <a:p>
            <a:pPr lvl="0" fontAlgn="base"/>
            <a:r>
              <a:rPr lang="en-IN" dirty="0"/>
              <a:t>Bluetooth 2.0 + EDR can achieve up to 2.1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Bluetooth 3.0 + HS can achieve up to 24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Bluetooth 4.0 can achieve up to 25 </a:t>
            </a:r>
            <a:r>
              <a:rPr lang="en-IN" dirty="0" err="1"/>
              <a:t>Mbps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IEEE 802.15.4 and Zigbee layer in OSI Model."/>
          <p:cNvPicPr>
            <a:picLocks noChangeAspect="1"/>
          </p:cNvPicPr>
          <p:nvPr/>
        </p:nvPicPr>
        <p:blipFill rotWithShape="1">
          <a:blip r:embed="rId2"/>
          <a:srcRect l="18475" r="22758" b="2"/>
          <a:stretch/>
        </p:blipFill>
        <p:spPr>
          <a:xfrm>
            <a:off x="5791201" y="1187116"/>
            <a:ext cx="5659120" cy="478688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49603"/>
            <a:ext cx="7147533" cy="1137513"/>
          </a:xfrm>
        </p:spPr>
        <p:txBody>
          <a:bodyPr>
            <a:normAutofit/>
          </a:bodyPr>
          <a:lstStyle/>
          <a:p>
            <a:r>
              <a:rPr lang="en-IN" b="1" dirty="0"/>
              <a:t>IEEE 802.15.4 Standard 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187117"/>
            <a:ext cx="5142270" cy="5325978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Low-cost, low-speed, low-power WPAN (Wireless Personal Area Network) protocol.</a:t>
            </a:r>
            <a:endParaRPr lang="en-US" dirty="0"/>
          </a:p>
          <a:p>
            <a:pPr lvl="0" fontAlgn="base"/>
            <a:r>
              <a:rPr lang="en-IN" dirty="0"/>
              <a:t>IEEE 802.15.4 applications</a:t>
            </a:r>
            <a:endParaRPr lang="en-US" dirty="0"/>
          </a:p>
          <a:p>
            <a:pPr lvl="0" fontAlgn="base"/>
            <a:r>
              <a:rPr lang="en-IN" dirty="0"/>
              <a:t>ZigBee, 6LoWPAN (IPv6 over Low power Wireless Personal Area Networks)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3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IN" b="1" dirty="0"/>
              <a:t>ZigBee: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5032"/>
            <a:ext cx="10888579" cy="5021931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Supported by the ZigBee Alliance</a:t>
            </a:r>
            <a:endParaRPr lang="en-US" dirty="0"/>
          </a:p>
          <a:p>
            <a:pPr lvl="0" fontAlgn="base"/>
            <a:r>
              <a:rPr lang="en-IN" dirty="0"/>
              <a:t>Provides IEEE 802.15.4 higher layer protocols required for low powered radio system.</a:t>
            </a:r>
            <a:endParaRPr lang="en-US" dirty="0"/>
          </a:p>
          <a:p>
            <a:pPr lvl="0" fontAlgn="base"/>
            <a:r>
              <a:rPr lang="en-IN" dirty="0"/>
              <a:t>IEEE 802.15.4 defines the physical and MAC layers.</a:t>
            </a:r>
            <a:endParaRPr lang="en-US" dirty="0"/>
          </a:p>
          <a:p>
            <a:pPr lvl="0" fontAlgn="base"/>
            <a:r>
              <a:rPr lang="en-IN" dirty="0"/>
              <a:t>ZigBee provides the application and network layer protocols.</a:t>
            </a:r>
            <a:endParaRPr lang="en-US" dirty="0"/>
          </a:p>
          <a:p>
            <a:pPr lvl="0" fontAlgn="base"/>
            <a:r>
              <a:rPr lang="en-IN" dirty="0"/>
              <a:t>ZigBee works well in isolated network environments.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Zigbee</a:t>
            </a:r>
            <a:r>
              <a:rPr lang="en-IN" dirty="0"/>
              <a:t> network is made up of Coordinator (C) which is required to establish a network connection. ‘C’ establishes PAN, router (R) which provide the network connection to the end devices and End Device (E) which are the IoT devices connected to the network.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IN" dirty="0" err="1"/>
              <a:t>Zigbee</a:t>
            </a:r>
            <a:r>
              <a:rPr lang="en-IN" dirty="0"/>
              <a:t> Network</a:t>
            </a:r>
            <a:endParaRPr lang="en-US" dirty="0"/>
          </a:p>
        </p:txBody>
      </p:sp>
      <p:pic>
        <p:nvPicPr>
          <p:cNvPr id="4" name="Content Placeholder 3" descr="Zigbee Network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1825625"/>
            <a:ext cx="9308123" cy="427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78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6LoWPAN (IPv6 over Low power Wireless Personal Area Networks)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Supports IPv6 packets over IEEE 802.15.4 WPANs</a:t>
            </a:r>
            <a:endParaRPr lang="en-US" dirty="0"/>
          </a:p>
          <a:p>
            <a:pPr lvl="0" fontAlgn="base"/>
            <a:r>
              <a:rPr lang="en-IN" dirty="0"/>
              <a:t>Enables IPv6 IoT wireless network support</a:t>
            </a:r>
            <a:endParaRPr lang="en-US" dirty="0"/>
          </a:p>
          <a:p>
            <a:pPr lvl="0" fontAlgn="base"/>
            <a:r>
              <a:rPr lang="en-IN" dirty="0"/>
              <a:t>Low power design aspect included.</a:t>
            </a:r>
            <a:endParaRPr lang="en-US" dirty="0"/>
          </a:p>
          <a:p>
            <a:pPr lvl="0" fontAlgn="base"/>
            <a:r>
              <a:rPr lang="en-IN" dirty="0"/>
              <a:t>Good for battery operated IoT devices</a:t>
            </a:r>
            <a:endParaRPr lang="en-US" dirty="0"/>
          </a:p>
          <a:p>
            <a:pPr lvl="0" fontAlgn="base"/>
            <a:r>
              <a:rPr lang="en-IN" dirty="0"/>
              <a:t>6LoWPAN is an IETF (Internet Engineering Task Force) standard that uses the IEEE 802.15.4 WPAN technology.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6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 Model for IOT Needs</vt:lpstr>
      <vt:lpstr>IoT Network Protocols</vt:lpstr>
      <vt:lpstr>Networks for Iot models</vt:lpstr>
      <vt:lpstr>Wi-Fi</vt:lpstr>
      <vt:lpstr>Bluetooth</vt:lpstr>
      <vt:lpstr>IEEE 802.15.4 Standard :</vt:lpstr>
      <vt:lpstr>ZigBee:</vt:lpstr>
      <vt:lpstr>Zigbee Network</vt:lpstr>
      <vt:lpstr>6LoWPAN (IPv6 over Low power Wireless Personal Area Networks) :</vt:lpstr>
      <vt:lpstr>6lowPAN</vt:lpstr>
      <vt:lpstr>LongRangeWAN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 for IOT Needs</dc:title>
  <dc:creator>Tarun Bharani</dc:creator>
  <cp:lastModifiedBy>Tarun Bharani</cp:lastModifiedBy>
  <cp:revision>10</cp:revision>
  <dcterms:created xsi:type="dcterms:W3CDTF">2016-11-04T03:52:52Z</dcterms:created>
  <dcterms:modified xsi:type="dcterms:W3CDTF">2018-11-23T16:18:18Z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tbharani@nvidia.com</vt:lpwstr>
  </property>
  <property fmtid="{D5CDD505-2E9C-101B-9397-08002B2CF9AE}" pid="5" name="MSIP_Label_6b558183-044c-4105-8d9c-cea02a2a3d86_SetDate">
    <vt:lpwstr>2018-11-23T16:18:18.0079092Z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