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4" d="100"/>
          <a:sy n="94" d="100"/>
        </p:scale>
        <p:origin x="2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7A3E-C1E8-F9C8-6DD5-8B7C2D75F4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6E3BB-E36F-65D3-7082-FD2E932E3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E100D-1EA2-3969-A588-AAE8ABF64D91}"/>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A8378744-513D-44C8-B689-6F2281F0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CCC12-0E1A-517E-CD6F-C3C3200AED81}"/>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238780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C55A-5FC5-DF9B-1A06-BEEE51C99D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7BE1A-034A-41BB-6236-15FB41244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195AA-D327-7BD6-6542-18F2F3092320}"/>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EDA9C7A0-9BCA-8753-AE79-031418887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60EDE-238C-78D3-FFE2-7BDCAA632A56}"/>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60571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ED8F4-4F9C-9973-E4D8-BF78E4AE42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2F688B-EF33-5B7F-8BC8-E246A47AF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85BBE-65A0-567E-6923-AD9574A1B465}"/>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D0F99641-6E5B-6D59-5CBB-8FF72A98D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47010-F34D-1031-108A-4C77D2EA51D1}"/>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47990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F891-C564-C54A-8273-5B6B24771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2A619-536A-A986-BABF-8131E8132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F6772-AB73-A634-B060-75F188051618}"/>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2559652A-3438-4E4D-5EB6-F0A1C6C5C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2A44D-1642-EFF0-14AF-56B9A1606642}"/>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299265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0889-8FFE-34DD-C2C9-04BE923B2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15756-9421-47DB-0731-067F58FB0F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403B1-F7A0-1057-72CF-3892A49C3EC9}"/>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DCAFC8A5-B455-9E62-1418-48FE3BF40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E5854-2A49-A10C-E961-F0FFA1BF2078}"/>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379243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9845-9532-EA9F-6DA7-CC3D1D633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0157D-6AA9-0638-6567-9E016B803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9E15-88A1-0762-DFAF-F0356F5C4C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CD8EE0-C9B4-74DD-61D6-F2CD36E5FBE9}"/>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6" name="Footer Placeholder 5">
            <a:extLst>
              <a:ext uri="{FF2B5EF4-FFF2-40B4-BE49-F238E27FC236}">
                <a16:creationId xmlns:a16="http://schemas.microsoft.com/office/drawing/2014/main" id="{C1CD2D98-C561-5CD1-DFB8-8A2A55617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3DF45-2847-76D6-E1E0-7777B3BAF4AA}"/>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296226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CC4C-3761-28A4-4726-2398483A2F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52D75A-6C45-91F8-5731-2E84EF0B8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F143D-A56B-CCAE-C2A5-27DA94984D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6D5BB-AA35-6AA7-84E5-6FD42238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F3F32-FEB3-62DC-D97D-4246419D3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5C4A3-9D1D-FF39-C0D4-C8E4FEE75DF2}"/>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8" name="Footer Placeholder 7">
            <a:extLst>
              <a:ext uri="{FF2B5EF4-FFF2-40B4-BE49-F238E27FC236}">
                <a16:creationId xmlns:a16="http://schemas.microsoft.com/office/drawing/2014/main" id="{05A24812-A173-3E50-5A7C-6691A1014D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704891-5059-D33E-842A-8C25D4267416}"/>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35277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DC9F-2B76-6083-451B-62B2AB7A87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42A2D-C7C0-DF46-4670-8416AB7A0778}"/>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4" name="Footer Placeholder 3">
            <a:extLst>
              <a:ext uri="{FF2B5EF4-FFF2-40B4-BE49-F238E27FC236}">
                <a16:creationId xmlns:a16="http://schemas.microsoft.com/office/drawing/2014/main" id="{99A150B7-5B82-C0BA-3B32-7748A823E1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5EFD8-CCA1-2C94-0406-803ACC2D3C4B}"/>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3910296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CF03F-0AFA-57F8-194F-A4689C8D43EF}"/>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3" name="Footer Placeholder 2">
            <a:extLst>
              <a:ext uri="{FF2B5EF4-FFF2-40B4-BE49-F238E27FC236}">
                <a16:creationId xmlns:a16="http://schemas.microsoft.com/office/drawing/2014/main" id="{CABA6D03-72B0-D0D2-B7AA-6C1D9847DE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CF2453-53B9-DD94-7DE4-3F9E210F35DF}"/>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222924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3601-7F8D-5297-5316-FA4FB78AB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8FEC7-7931-31DD-B40A-BE7C13AD4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FA9B4-F513-26D3-F11D-B41D130FA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7D11-0CEC-968D-1917-0A907954577E}"/>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6" name="Footer Placeholder 5">
            <a:extLst>
              <a:ext uri="{FF2B5EF4-FFF2-40B4-BE49-F238E27FC236}">
                <a16:creationId xmlns:a16="http://schemas.microsoft.com/office/drawing/2014/main" id="{3A637757-6423-4EBC-90F6-2EC88E800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5757A-2D17-2509-F0C0-8B04E7CC899C}"/>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184313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3191-6B9B-8966-DAA4-DEDB80575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5B42C-C81E-EC35-6073-ADB545DA4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9F0CAA-28AF-A465-8828-C7516E6FF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E3CA0-8DB2-CC1E-23B3-669D9372AC87}"/>
              </a:ext>
            </a:extLst>
          </p:cNvPr>
          <p:cNvSpPr>
            <a:spLocks noGrp="1"/>
          </p:cNvSpPr>
          <p:nvPr>
            <p:ph type="dt" sz="half" idx="10"/>
          </p:nvPr>
        </p:nvSpPr>
        <p:spPr/>
        <p:txBody>
          <a:bodyPr/>
          <a:lstStyle/>
          <a:p>
            <a:fld id="{BD9066BF-8CC0-4AF2-811A-F33C87F3F878}" type="datetimeFigureOut">
              <a:rPr lang="en-US" smtClean="0"/>
              <a:t>1/18/2025</a:t>
            </a:fld>
            <a:endParaRPr lang="en-US"/>
          </a:p>
        </p:txBody>
      </p:sp>
      <p:sp>
        <p:nvSpPr>
          <p:cNvPr id="6" name="Footer Placeholder 5">
            <a:extLst>
              <a:ext uri="{FF2B5EF4-FFF2-40B4-BE49-F238E27FC236}">
                <a16:creationId xmlns:a16="http://schemas.microsoft.com/office/drawing/2014/main" id="{98E5EA23-0A70-F221-0D8B-A90A03605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9BF54-A49C-9667-9CF2-EBB679DE65D6}"/>
              </a:ext>
            </a:extLst>
          </p:cNvPr>
          <p:cNvSpPr>
            <a:spLocks noGrp="1"/>
          </p:cNvSpPr>
          <p:nvPr>
            <p:ph type="sldNum" sz="quarter" idx="12"/>
          </p:nvPr>
        </p:nvSpPr>
        <p:spPr/>
        <p:txBody>
          <a:bodyPr/>
          <a:lstStyle/>
          <a:p>
            <a:fld id="{862F534E-0D8F-4217-9C18-215FAB211350}" type="slidenum">
              <a:rPr lang="en-US" smtClean="0"/>
              <a:t>‹#›</a:t>
            </a:fld>
            <a:endParaRPr lang="en-US"/>
          </a:p>
        </p:txBody>
      </p:sp>
    </p:spTree>
    <p:extLst>
      <p:ext uri="{BB962C8B-B14F-4D97-AF65-F5344CB8AC3E}">
        <p14:creationId xmlns:p14="http://schemas.microsoft.com/office/powerpoint/2010/main" val="2659641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354A7-FC37-205D-1E9A-F97454C8C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F87B41-9AE8-23EB-7AE2-967EACE2F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CC6D9-5979-449B-39BF-F708B80F7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066BF-8CC0-4AF2-811A-F33C87F3F878}" type="datetimeFigureOut">
              <a:rPr lang="en-US" smtClean="0"/>
              <a:t>1/18/2025</a:t>
            </a:fld>
            <a:endParaRPr lang="en-US"/>
          </a:p>
        </p:txBody>
      </p:sp>
      <p:sp>
        <p:nvSpPr>
          <p:cNvPr id="5" name="Footer Placeholder 4">
            <a:extLst>
              <a:ext uri="{FF2B5EF4-FFF2-40B4-BE49-F238E27FC236}">
                <a16:creationId xmlns:a16="http://schemas.microsoft.com/office/drawing/2014/main" id="{39E8D0C9-6B6A-9894-D179-C14B435D4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F02722-65BD-9AC5-B7A9-46DA3DF39D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F534E-0D8F-4217-9C18-215FAB211350}" type="slidenum">
              <a:rPr lang="en-US" smtClean="0"/>
              <a:t>‹#›</a:t>
            </a:fld>
            <a:endParaRPr lang="en-US"/>
          </a:p>
        </p:txBody>
      </p:sp>
    </p:spTree>
    <p:extLst>
      <p:ext uri="{BB962C8B-B14F-4D97-AF65-F5344CB8AC3E}">
        <p14:creationId xmlns:p14="http://schemas.microsoft.com/office/powerpoint/2010/main" val="146127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9C521-DAA8-2744-C484-A9BD9457B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9" y="1198567"/>
            <a:ext cx="4565476" cy="426175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3A37CE0-03B6-B826-DC1B-DD164D0EC803}"/>
              </a:ext>
            </a:extLst>
          </p:cNvPr>
          <p:cNvSpPr txBox="1"/>
          <p:nvPr/>
        </p:nvSpPr>
        <p:spPr>
          <a:xfrm>
            <a:off x="5274130" y="293915"/>
            <a:ext cx="6653892" cy="1477328"/>
          </a:xfrm>
          <a:prstGeom prst="rect">
            <a:avLst/>
          </a:prstGeom>
          <a:noFill/>
        </p:spPr>
        <p:txBody>
          <a:bodyPr wrap="square" rtlCol="0">
            <a:spAutoFit/>
          </a:bodyPr>
          <a:lstStyle/>
          <a:p>
            <a:pPr algn="r" rtl="1"/>
            <a:r>
              <a:rPr lang="ar-SA"/>
              <a:t>گزارش کلی از کد حذف دانش‌آموزاین کد بخشی از یک برنامه مدیریت مدرسه است که وظیفه آن حذف اطلاعات یک دانش‌آموز از پایگاه داده است. برنامه به گونه‌ای طراحی شده که کاربر با وارد کردن شماره ثبت دانش‌آموز، می‌تواند رکورد موردنظر را از جدول مربوطه حذف کند. سپس اطلاعات جدول به‌روزرسانی شده و تغییرات به کاربر نمایش داده می‌شود.</a:t>
            </a:r>
            <a:endParaRPr lang="en-US" dirty="0"/>
          </a:p>
        </p:txBody>
      </p:sp>
      <p:sp>
        <p:nvSpPr>
          <p:cNvPr id="7" name="TextBox 6">
            <a:extLst>
              <a:ext uri="{FF2B5EF4-FFF2-40B4-BE49-F238E27FC236}">
                <a16:creationId xmlns:a16="http://schemas.microsoft.com/office/drawing/2014/main" id="{E3E7A6C4-E64E-96DF-A726-4B11B907DC7A}"/>
              </a:ext>
            </a:extLst>
          </p:cNvPr>
          <p:cNvSpPr txBox="1"/>
          <p:nvPr/>
        </p:nvSpPr>
        <p:spPr>
          <a:xfrm>
            <a:off x="5333180" y="1997838"/>
            <a:ext cx="6535791" cy="2862322"/>
          </a:xfrm>
          <a:prstGeom prst="rect">
            <a:avLst/>
          </a:prstGeom>
          <a:noFill/>
        </p:spPr>
        <p:txBody>
          <a:bodyPr wrap="square" rtlCol="0">
            <a:spAutoFit/>
          </a:bodyPr>
          <a:lstStyle/>
          <a:p>
            <a:pPr algn="r" rtl="1"/>
            <a:r>
              <a:rPr lang="ar-SA" dirty="0"/>
              <a:t>ساختار کلی برنامهبارگذاری داده‌ها در زمان باز شدن فرمدر زمان اجرای فرم، اطلاعات موجود در جدول دانش‌آموزان از پایگاه داده خوانده شده و در جدول نمایشی فرم </a:t>
            </a:r>
            <a:r>
              <a:rPr lang="en-US" dirty="0" err="1"/>
              <a:t>DataGridView</a:t>
            </a:r>
            <a:r>
              <a:rPr lang="en-US" dirty="0"/>
              <a:t> </a:t>
            </a:r>
            <a:r>
              <a:rPr lang="ar-SA" dirty="0"/>
              <a:t>نمایش داده می‌شود.عملکرد دکمه حذفبا فشردن دکمه حذف، برنامه مراحل زیر را طی می‌کند:بررسی می‌کند که شماره ثبت وارد شده معتبر باشد.رکورد مربوط به دانش‌آموز با شماره ثبت وارد شده را از جدول حذف می‌کند.جدول نمایشی را به‌روزرسانی کرده و داده‌های جدید را نمایش می‌دهد.اتصال به پایگاه دادهاتصال به پایگاه داده از طریق رشته اتصال </a:t>
            </a:r>
            <a:r>
              <a:rPr lang="en-US" dirty="0"/>
              <a:t>Connection String </a:t>
            </a:r>
            <a:r>
              <a:rPr lang="ar-SA" dirty="0"/>
              <a:t>انجام می‌شود. داده‌ها با استفاده از دستورات </a:t>
            </a:r>
            <a:r>
              <a:rPr lang="en-US" dirty="0"/>
              <a:t>SQL </a:t>
            </a:r>
            <a:r>
              <a:rPr lang="ar-SA" dirty="0"/>
              <a:t>حذف و بارگذاری می‌شوند.نمایش پیام به کاربردر صورت خطا در ورودی یا نبودن شماره ثبت، پیام مناسبی به کاربر نمایش داده می‌شود.</a:t>
            </a:r>
            <a:endParaRPr lang="en-US" dirty="0"/>
          </a:p>
        </p:txBody>
      </p:sp>
      <p:sp>
        <p:nvSpPr>
          <p:cNvPr id="8" name="TextBox 7">
            <a:extLst>
              <a:ext uri="{FF2B5EF4-FFF2-40B4-BE49-F238E27FC236}">
                <a16:creationId xmlns:a16="http://schemas.microsoft.com/office/drawing/2014/main" id="{1819D5A5-DDA2-5817-254B-89C1F67F260D}"/>
              </a:ext>
            </a:extLst>
          </p:cNvPr>
          <p:cNvSpPr txBox="1"/>
          <p:nvPr/>
        </p:nvSpPr>
        <p:spPr>
          <a:xfrm>
            <a:off x="5333180" y="4860160"/>
            <a:ext cx="6653892" cy="1200329"/>
          </a:xfrm>
          <a:prstGeom prst="rect">
            <a:avLst/>
          </a:prstGeom>
          <a:noFill/>
        </p:spPr>
        <p:txBody>
          <a:bodyPr wrap="square" rtlCol="0">
            <a:spAutoFit/>
          </a:bodyPr>
          <a:lstStyle/>
          <a:p>
            <a:pPr algn="r"/>
            <a:r>
              <a:rPr lang="ar-SA" dirty="0"/>
              <a:t>مزایای برنامهسادگی استفاده: رابط کاربری ساده‌ای دارد که کاربر می‌تواند به راحتی از آن استفاده کند.تعامل پویا: تغییرات پس از هر عملیات به‌روزرسانی شده و بلافاصله به کاربر نمایش داده می‌شود.استفاده از پایگاه داده: ذخیره و مدیریت داده‌ها در یک پایگاه داده، قابلیت اطمینان و پایداری برنامه را افزایش می‌دهد.</a:t>
            </a:r>
            <a:endParaRPr lang="en-US" dirty="0"/>
          </a:p>
        </p:txBody>
      </p:sp>
    </p:spTree>
    <p:extLst>
      <p:ext uri="{BB962C8B-B14F-4D97-AF65-F5344CB8AC3E}">
        <p14:creationId xmlns:p14="http://schemas.microsoft.com/office/powerpoint/2010/main" val="285263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37CE0-03B6-B826-DC1B-DD164D0EC803}"/>
              </a:ext>
            </a:extLst>
          </p:cNvPr>
          <p:cNvSpPr txBox="1"/>
          <p:nvPr/>
        </p:nvSpPr>
        <p:spPr>
          <a:xfrm>
            <a:off x="5215079" y="1198567"/>
            <a:ext cx="6653892" cy="923330"/>
          </a:xfrm>
          <a:prstGeom prst="rect">
            <a:avLst/>
          </a:prstGeom>
          <a:noFill/>
        </p:spPr>
        <p:txBody>
          <a:bodyPr wrap="square" rtlCol="0">
            <a:spAutoFit/>
          </a:bodyPr>
          <a:lstStyle/>
          <a:p>
            <a:pPr algn="r" rtl="1"/>
            <a:r>
              <a:rPr lang="ar-SA" dirty="0"/>
              <a:t>این کد یک فرم ویندوزی </a:t>
            </a:r>
            <a:r>
              <a:rPr lang="en-US" dirty="0"/>
              <a:t>Windows Forms</a:t>
            </a:r>
            <a:r>
              <a:rPr lang="ar-SA" dirty="0"/>
              <a:t>در سی‌شارپ است که برای مدیریت پرداخت هزینه‌ها در یک سیستم مدیریت مدرسه طراحی شده است. در ادامه، توضیح کلی کد ارائه شده است</a:t>
            </a:r>
            <a:endParaRPr lang="en-US" dirty="0"/>
          </a:p>
        </p:txBody>
      </p:sp>
      <p:sp>
        <p:nvSpPr>
          <p:cNvPr id="8" name="TextBox 7">
            <a:extLst>
              <a:ext uri="{FF2B5EF4-FFF2-40B4-BE49-F238E27FC236}">
                <a16:creationId xmlns:a16="http://schemas.microsoft.com/office/drawing/2014/main" id="{1819D5A5-DDA2-5817-254B-89C1F67F260D}"/>
              </a:ext>
            </a:extLst>
          </p:cNvPr>
          <p:cNvSpPr txBox="1"/>
          <p:nvPr/>
        </p:nvSpPr>
        <p:spPr>
          <a:xfrm>
            <a:off x="5331280" y="5013102"/>
            <a:ext cx="6653892" cy="646331"/>
          </a:xfrm>
          <a:prstGeom prst="rect">
            <a:avLst/>
          </a:prstGeom>
          <a:noFill/>
        </p:spPr>
        <p:txBody>
          <a:bodyPr wrap="square" rtlCol="0">
            <a:spAutoFit/>
          </a:bodyPr>
          <a:lstStyle/>
          <a:p>
            <a:pPr algn="r" rtl="1"/>
            <a:r>
              <a:rPr lang="ar-SA" dirty="0"/>
              <a:t>هر دو بخش اصلی کد (ثبت هزینه و بازیابی اطلاعات دانش‌آموز) از اتصال به پایگاه داده </a:t>
            </a:r>
            <a:r>
              <a:rPr lang="en-US" dirty="0"/>
              <a:t>SQL Server </a:t>
            </a:r>
            <a:r>
              <a:rPr lang="ar-SA" dirty="0"/>
              <a:t>استفاده می‌کنند</a:t>
            </a:r>
            <a:endParaRPr lang="en-US" dirty="0"/>
          </a:p>
        </p:txBody>
      </p:sp>
      <p:sp>
        <p:nvSpPr>
          <p:cNvPr id="4" name="TextBox 3">
            <a:extLst>
              <a:ext uri="{FF2B5EF4-FFF2-40B4-BE49-F238E27FC236}">
                <a16:creationId xmlns:a16="http://schemas.microsoft.com/office/drawing/2014/main" id="{069AE67C-E84E-1CCD-2648-481D49253DA1}"/>
              </a:ext>
            </a:extLst>
          </p:cNvPr>
          <p:cNvSpPr txBox="1"/>
          <p:nvPr/>
        </p:nvSpPr>
        <p:spPr>
          <a:xfrm>
            <a:off x="5870122" y="2475601"/>
            <a:ext cx="6057900" cy="646331"/>
          </a:xfrm>
          <a:prstGeom prst="rect">
            <a:avLst/>
          </a:prstGeom>
          <a:noFill/>
        </p:spPr>
        <p:txBody>
          <a:bodyPr wrap="square" rtlCol="0">
            <a:spAutoFit/>
          </a:bodyPr>
          <a:lstStyle/>
          <a:p>
            <a:pPr algn="r" rtl="1"/>
            <a:r>
              <a:rPr lang="ar-SA" dirty="0"/>
              <a:t>هدف فرماین فرم با نام </a:t>
            </a:r>
            <a:r>
              <a:rPr lang="en-US" dirty="0"/>
              <a:t>Fees </a:t>
            </a:r>
            <a:r>
              <a:rPr lang="ar-SA" dirty="0"/>
              <a:t>طراحی شده تا هزینه‌های پرداختی دانش‌آموزان را ثبت و اطلاعات مرتبط با دانش‌آموزان را بر اساس شناسه آن‌ها نمایش دهد</a:t>
            </a:r>
            <a:endParaRPr lang="en-US" dirty="0"/>
          </a:p>
        </p:txBody>
      </p:sp>
      <p:sp>
        <p:nvSpPr>
          <p:cNvPr id="9" name="TextBox 8">
            <a:extLst>
              <a:ext uri="{FF2B5EF4-FFF2-40B4-BE49-F238E27FC236}">
                <a16:creationId xmlns:a16="http://schemas.microsoft.com/office/drawing/2014/main" id="{D8575F3D-DC4A-B810-FFBC-D1F53ACB8925}"/>
              </a:ext>
            </a:extLst>
          </p:cNvPr>
          <p:cNvSpPr txBox="1"/>
          <p:nvPr/>
        </p:nvSpPr>
        <p:spPr>
          <a:xfrm>
            <a:off x="5927272" y="3689901"/>
            <a:ext cx="6057900" cy="646331"/>
          </a:xfrm>
          <a:prstGeom prst="rect">
            <a:avLst/>
          </a:prstGeom>
          <a:noFill/>
        </p:spPr>
        <p:txBody>
          <a:bodyPr wrap="square" rtlCol="0">
            <a:spAutoFit/>
          </a:bodyPr>
          <a:lstStyle/>
          <a:p>
            <a:pPr algn="r" rtl="1"/>
            <a:r>
              <a:rPr lang="ar-SA" dirty="0"/>
              <a:t>هر دو بخش اصلی کد (ثبت هزینه و بازیابی اطلاعات دانش‌آموز) از اتصال به پایگاه داده </a:t>
            </a:r>
            <a:r>
              <a:rPr lang="en-US" dirty="0"/>
              <a:t>SQL Server </a:t>
            </a:r>
            <a:r>
              <a:rPr lang="ar-SA" dirty="0"/>
              <a:t>استفاده می‌کنند</a:t>
            </a:r>
            <a:endParaRPr lang="en-US" dirty="0"/>
          </a:p>
        </p:txBody>
      </p:sp>
      <p:pic>
        <p:nvPicPr>
          <p:cNvPr id="12" name="Picture 11">
            <a:extLst>
              <a:ext uri="{FF2B5EF4-FFF2-40B4-BE49-F238E27FC236}">
                <a16:creationId xmlns:a16="http://schemas.microsoft.com/office/drawing/2014/main" id="{B367DD7A-A34C-54DC-9750-3E2417C4D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48" y="755196"/>
            <a:ext cx="4756031" cy="5347607"/>
          </a:xfrm>
          <a:prstGeom prst="rect">
            <a:avLst/>
          </a:prstGeom>
        </p:spPr>
      </p:pic>
    </p:spTree>
    <p:extLst>
      <p:ext uri="{BB962C8B-B14F-4D97-AF65-F5344CB8AC3E}">
        <p14:creationId xmlns:p14="http://schemas.microsoft.com/office/powerpoint/2010/main" val="134224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37CE0-03B6-B826-DC1B-DD164D0EC803}"/>
              </a:ext>
            </a:extLst>
          </p:cNvPr>
          <p:cNvSpPr txBox="1"/>
          <p:nvPr/>
        </p:nvSpPr>
        <p:spPr>
          <a:xfrm>
            <a:off x="5551713" y="1966010"/>
            <a:ext cx="6317257" cy="120032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این کد مربوط به یک فرم ویندوزی </a:t>
            </a:r>
            <a:r>
              <a:rPr lang="en-US" dirty="0"/>
              <a:t>Windows Forms </a:t>
            </a:r>
            <a:r>
              <a:rPr lang="ar-SA" dirty="0"/>
              <a:t>در زبان سی‌شارپ است که به نظر می‌رسد برای ورود به سیستم </a:t>
            </a:r>
            <a:r>
              <a:rPr lang="en-US" dirty="0"/>
              <a:t>Login</a:t>
            </a:r>
            <a:r>
              <a:rPr lang="ar-SA" dirty="0"/>
              <a:t>برای مدیر یا کاربر در یک سیستم مدیریت مدرسه طراحی شده باشد. در این فرم، کاربر می‌تواند با وارد کردن نام کاربری و رمز عبور خود وارد سیستم شود</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8575F3D-DC4A-B810-FFBC-D1F53ACB8925}"/>
              </a:ext>
            </a:extLst>
          </p:cNvPr>
          <p:cNvSpPr txBox="1"/>
          <p:nvPr/>
        </p:nvSpPr>
        <p:spPr>
          <a:xfrm>
            <a:off x="5811070" y="3544705"/>
            <a:ext cx="6057900" cy="1200329"/>
          </a:xfrm>
          <a:prstGeom prst="rect">
            <a:avLst/>
          </a:prstGeom>
          <a:noFill/>
        </p:spPr>
        <p:txBody>
          <a:bodyPr wrap="square" rtlCol="0">
            <a:spAutoFit/>
          </a:bodyPr>
          <a:lstStyle/>
          <a:p>
            <a:pPr algn="r" rtl="1"/>
            <a:r>
              <a:rPr lang="ar-SA" dirty="0"/>
              <a:t>فرم </a:t>
            </a:r>
            <a:r>
              <a:rPr lang="en-US" dirty="0" err="1"/>
              <a:t>IndividualDetails</a:t>
            </a:r>
            <a:r>
              <a:rPr lang="en-US" dirty="0"/>
              <a:t> </a:t>
            </a:r>
            <a:r>
              <a:rPr lang="ar-SA" dirty="0"/>
              <a:t>برای نمایش اطلاعات فردی یک دانش‌آموز بر اساس شناسه </a:t>
            </a:r>
            <a:r>
              <a:rPr lang="en-US" dirty="0"/>
              <a:t>ID </a:t>
            </a:r>
            <a:r>
              <a:rPr lang="ar-SA" dirty="0"/>
              <a:t>او طراحی شده است. کاربر (مدیر یا کاربر مجاز) می‌تواند شناسه دانش‌آموز را وارد کرده و پس از آن، اطلاعاتی مانند نام، جنسیت، شماره تلفن، آدرس و غیره را از پایگاه داده مشاهده کند.</a:t>
            </a:r>
          </a:p>
        </p:txBody>
      </p:sp>
      <p:pic>
        <p:nvPicPr>
          <p:cNvPr id="3" name="Picture 2">
            <a:extLst>
              <a:ext uri="{FF2B5EF4-FFF2-40B4-BE49-F238E27FC236}">
                <a16:creationId xmlns:a16="http://schemas.microsoft.com/office/drawing/2014/main" id="{8378DFB4-9E0F-8FA5-D6E3-57C2BBC09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9" y="929884"/>
            <a:ext cx="5089892" cy="4716102"/>
          </a:xfrm>
          <a:prstGeom prst="rect">
            <a:avLst/>
          </a:prstGeom>
        </p:spPr>
      </p:pic>
    </p:spTree>
    <p:extLst>
      <p:ext uri="{BB962C8B-B14F-4D97-AF65-F5344CB8AC3E}">
        <p14:creationId xmlns:p14="http://schemas.microsoft.com/office/powerpoint/2010/main" val="175399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37CE0-03B6-B826-DC1B-DD164D0EC803}"/>
              </a:ext>
            </a:extLst>
          </p:cNvPr>
          <p:cNvSpPr txBox="1"/>
          <p:nvPr/>
        </p:nvSpPr>
        <p:spPr>
          <a:xfrm>
            <a:off x="5551713" y="1198567"/>
            <a:ext cx="6317257" cy="120032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کدی که ارائه کرده‌اید مربوط به فرم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IndividualDetails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a:t>
            </a: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در یک سیستم مدیریت مدرسه است. این فرم برای نمایش جزئیات فردی دانش‌آموزان طراحی شده و به کاربر این امکان را می‌دهد که با وارد کردن شناسه دانش‌آموز، اطلاعات شخصی او را مشاهده کند</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8575F3D-DC4A-B810-FFBC-D1F53ACB8925}"/>
              </a:ext>
            </a:extLst>
          </p:cNvPr>
          <p:cNvSpPr txBox="1"/>
          <p:nvPr/>
        </p:nvSpPr>
        <p:spPr>
          <a:xfrm>
            <a:off x="5870122" y="4459105"/>
            <a:ext cx="6057900" cy="120032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مشکل امنیتی:</a:t>
            </a:r>
            <a:endPar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استفاده از مقادیر ورودی مستقیماً در دستور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SQL </a:t>
            </a: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بدون استفاده از پارامترهای ایمن، کد را در برابر حملات </a:t>
            </a:r>
            <a:r>
              <a:rPr kumimoji="0" lang="ar-SA" sz="1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تزریق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SQL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آسیب‌پذیر می‌کند. این کار باید با استفاده از </a:t>
            </a:r>
            <a:r>
              <a:rPr kumimoji="0" lang="ar-SA" sz="18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پارامترهای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SQL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ar-SA"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اصلاح شود.</a:t>
            </a:r>
          </a:p>
        </p:txBody>
      </p:sp>
      <p:pic>
        <p:nvPicPr>
          <p:cNvPr id="3" name="Picture 2">
            <a:extLst>
              <a:ext uri="{FF2B5EF4-FFF2-40B4-BE49-F238E27FC236}">
                <a16:creationId xmlns:a16="http://schemas.microsoft.com/office/drawing/2014/main" id="{8378DFB4-9E0F-8FA5-D6E3-57C2BBC09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29" y="929884"/>
            <a:ext cx="5089892" cy="4716102"/>
          </a:xfrm>
          <a:prstGeom prst="rect">
            <a:avLst/>
          </a:prstGeom>
        </p:spPr>
      </p:pic>
    </p:spTree>
    <p:extLst>
      <p:ext uri="{BB962C8B-B14F-4D97-AF65-F5344CB8AC3E}">
        <p14:creationId xmlns:p14="http://schemas.microsoft.com/office/powerpoint/2010/main" val="364583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546</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 coco</dc:creator>
  <cp:lastModifiedBy>hadi coco</cp:lastModifiedBy>
  <cp:revision>1</cp:revision>
  <dcterms:created xsi:type="dcterms:W3CDTF">2025-01-18T06:53:19Z</dcterms:created>
  <dcterms:modified xsi:type="dcterms:W3CDTF">2025-01-18T07:14:48Z</dcterms:modified>
</cp:coreProperties>
</file>