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 Medium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Medium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Medium-italic.fntdata"/><Relationship Id="rId23" Type="http://schemas.openxmlformats.org/officeDocument/2006/relationships/font" Target="fonts/PlayfairDispl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font" Target="fonts/PlayfairDisplayMedium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017167b6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017167b6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017167b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017167b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6e772f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6e772f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017167b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017167b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ca5b46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ca5b46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ca5b46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1ca5b46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ca5b46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1ca5b46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6456b0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6456b0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6e772f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6e772f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f6456b07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f6456b07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7167b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17167b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17167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17167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8941e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8941e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017167b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017167b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1913d4a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1913d4a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3JQ3hYko51Y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presentation/d/1efnSyGxKXV8-eGXngk2MmN_QhBD0I5OnbtCSMHao08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7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and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202701" y="4209400"/>
            <a:ext cx="47127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 introduction to Neural Network Fundamentals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/>
              <a:t>Dikscha Sapraz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Neural Network Called Deep?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29450" y="131687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Whenever there are more than 3 layers </a:t>
            </a:r>
            <a:r>
              <a:rPr b="1" lang="en"/>
              <a:t>(Input, Hidden, Output) </a:t>
            </a:r>
            <a:r>
              <a:rPr b="1" lang="en"/>
              <a:t>in a Neural Network, we call it a deep Neural  network.</a:t>
            </a:r>
            <a:endParaRPr b="1"/>
          </a:p>
        </p:txBody>
      </p:sp>
      <p:sp>
        <p:nvSpPr>
          <p:cNvPr id="180" name="Google Shape;180;p22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254275" y="2354150"/>
            <a:ext cx="362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hidden layer has a certain meaning for the final classification.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layer helps in classifying, a certain aspect of the final output layer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119675"/>
            <a:ext cx="4027625" cy="2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hidden layers do?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5863875" y="243035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initial layers start small - They identify edges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middle layer start to identify objects - like eyes, nose, ears etc.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final layers start to identify the final images and hence recognise the entire face.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111600" y="1682150"/>
            <a:ext cx="2946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Let us consider a facial recognition Neural Network</a:t>
            </a:r>
            <a:endParaRPr>
              <a:solidFill>
                <a:srgbClr val="99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0" y="1472375"/>
            <a:ext cx="5711674" cy="32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and Backward Propagation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32899" t="0"/>
          <a:stretch/>
        </p:blipFill>
        <p:spPr>
          <a:xfrm>
            <a:off x="457200" y="1641525"/>
            <a:ext cx="5047974" cy="22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822750" y="1709525"/>
            <a:ext cx="2077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Forward Propagation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337350" y="1709525"/>
            <a:ext cx="20772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Backward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Propagation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969000" y="1995425"/>
            <a:ext cx="28302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Forward Propagation: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Signal goes from input layers towards output layers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Backward Propagation: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Signal goes from output to input layers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342350" y="3743750"/>
            <a:ext cx="340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Input layer	Hidden Layer(s)	       Output Layer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with Neural Networks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29450" y="131687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Classification: </a:t>
            </a:r>
            <a:r>
              <a:rPr b="1" lang="en"/>
              <a:t>Predicting what class/group certain element belongs to.</a:t>
            </a:r>
            <a:endParaRPr b="1"/>
          </a:p>
        </p:txBody>
      </p:sp>
      <p:sp>
        <p:nvSpPr>
          <p:cNvPr id="208" name="Google Shape;208;p25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993925" y="2286000"/>
            <a:ext cx="1976724" cy="14024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whether a person has a disease or not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584725" y="1828800"/>
            <a:ext cx="1976724" cy="1402488"/>
          </a:xfrm>
          <a:prstGeom prst="cloud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whether a person will repay loan or not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975125" y="3429000"/>
            <a:ext cx="1976724" cy="1402488"/>
          </a:xfrm>
          <a:prstGeom prst="cloud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face recognition to identify people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5489725" y="2667000"/>
            <a:ext cx="1976724" cy="1402488"/>
          </a:xfrm>
          <a:prstGeom prst="clou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emails as spam or not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28525" y="4393100"/>
            <a:ext cx="2705700" cy="4383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many many many more...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53250" y="709050"/>
            <a:ext cx="821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Working: Handwriting recognition</a:t>
            </a:r>
            <a:endParaRPr/>
          </a:p>
        </p:txBody>
      </p:sp>
      <p:pic>
        <p:nvPicPr>
          <p:cNvPr descr="Artificial Neural Networks 3D simulation.&#10;&#10;Subscribe to this YouTube channel or connect on:&#10;Web:  https://www.cybercontrols.org/&#10;LinkedIn: https://www.linkedin.com/in/denis-dmitriev-b6a95993&#10;&#10;Support on Patreon: https://www.patreon.com/deep_robotics&#10;Support on PayPal, user: denis.y.dmitriev@gmail.com" id="219" name="Google Shape;219;p26" title="Neural Network 3D Simu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72850"/>
            <a:ext cx="8132700" cy="36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3419475" y="1573350"/>
            <a:ext cx="5646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Google’s DL framework.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Can also work on ioS and Android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Architectural limitation: 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TensorFlow’s architecture TPU only allows the execution of a model not to train it.</a:t>
            </a:r>
            <a:endParaRPr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for DL in Python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3425"/>
            <a:ext cx="3126001" cy="5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62650"/>
            <a:ext cx="2566975" cy="6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3510100" y="2868750"/>
            <a:ext cx="5271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perates with a dynamically updated graph. It allows you to make changes to the architecture in the process.</a:t>
            </a:r>
            <a:endParaRPr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Georgia"/>
                <a:ea typeface="Georgia"/>
                <a:cs typeface="Georgia"/>
                <a:sym typeface="Georgia"/>
              </a:rPr>
              <a:t>Not as easy for Deployment</a:t>
            </a:r>
            <a:endParaRPr>
              <a:solidFill>
                <a:srgbClr val="E0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3976699"/>
            <a:ext cx="2571415" cy="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3566175" y="3814950"/>
            <a:ext cx="5347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built on top of TensorFlow. Designed to create neural networks with a complex architecture by DeepMind.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Mostly used to 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reproduce the research demonstrated in DeepMind’s papers with greater ease than Keras, since DeepMind will be using Sonnet themselves.</a:t>
            </a:r>
            <a:endParaRPr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729450" y="2461650"/>
            <a:ext cx="813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working on deep learning techniques!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474875" y="3296800"/>
            <a:ext cx="70521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Downloadable links to the slides can be found here: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https://docs.google.com/presentation/d/1efnSyGxKXV8-eGXngk2MmN_QhBD0I5OnbtCSMHao08k/edit?usp=sharing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39989" y="79616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Deep Learning?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53275"/>
            <a:ext cx="3926925" cy="2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233000" y="1849650"/>
            <a:ext cx="4788900" cy="2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increase in data, there is increase in the performance of the algorithm.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same is not true for other Machine learning algorithms, as they reach a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plateau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after a certain amount of data is provided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Deep Learning is not a new technique, it has been around for decades, but it has only gained popularity in the last 15 years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Reason Being-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Enormous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increase in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data.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63658" y="3158358"/>
            <a:ext cx="1294200" cy="1104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Nervous System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797">
            <a:off x="2287413" y="1329709"/>
            <a:ext cx="1294200" cy="1104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178275" y="3234625"/>
            <a:ext cx="1294200" cy="1104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178275" y="1253425"/>
            <a:ext cx="1425600" cy="1161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Perceptron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2826050" y="2510075"/>
            <a:ext cx="198900" cy="62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734875" y="2531175"/>
            <a:ext cx="198900" cy="62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282675" y="2738600"/>
            <a:ext cx="62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is to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928150" y="2675850"/>
            <a:ext cx="62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is to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Neurons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900" y="1695188"/>
            <a:ext cx="73152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1393075"/>
            <a:ext cx="7688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 brain neurons, s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ignal is transmitted from one neuron to another till it reaches the nerve endings.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9450" y="4288675"/>
            <a:ext cx="7688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SYNAPSE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: The transfer of electric signal between two neurons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164525" y="2727750"/>
            <a:ext cx="1833300" cy="6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593525" y="3489750"/>
            <a:ext cx="1833300" cy="6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020950" y="1813350"/>
            <a:ext cx="2186700" cy="6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50" y="1917150"/>
            <a:ext cx="5817132" cy="26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1023837" y="2770671"/>
            <a:ext cx="345575" cy="1098075"/>
          </a:xfrm>
          <a:custGeom>
            <a:rect b="b" l="l" r="r" t="t"/>
            <a:pathLst>
              <a:path extrusionOk="0" h="43923" w="13823">
                <a:moveTo>
                  <a:pt x="12497" y="50"/>
                </a:moveTo>
                <a:cubicBezTo>
                  <a:pt x="8816" y="50"/>
                  <a:pt x="3541" y="-151"/>
                  <a:pt x="1896" y="3142"/>
                </a:cubicBezTo>
                <a:cubicBezTo>
                  <a:pt x="-473" y="7884"/>
                  <a:pt x="1896" y="13743"/>
                  <a:pt x="1896" y="19044"/>
                </a:cubicBezTo>
                <a:cubicBezTo>
                  <a:pt x="1896" y="20494"/>
                  <a:pt x="777" y="24317"/>
                  <a:pt x="129" y="23020"/>
                </a:cubicBezTo>
                <a:cubicBezTo>
                  <a:pt x="-385" y="21991"/>
                  <a:pt x="1822" y="20173"/>
                  <a:pt x="2779" y="20811"/>
                </a:cubicBezTo>
                <a:cubicBezTo>
                  <a:pt x="4294" y="21822"/>
                  <a:pt x="3747" y="24326"/>
                  <a:pt x="4104" y="26112"/>
                </a:cubicBezTo>
                <a:cubicBezTo>
                  <a:pt x="5114" y="31168"/>
                  <a:pt x="569" y="37449"/>
                  <a:pt x="3663" y="41573"/>
                </a:cubicBezTo>
                <a:cubicBezTo>
                  <a:pt x="5743" y="44345"/>
                  <a:pt x="10357" y="43782"/>
                  <a:pt x="13823" y="43782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7"/>
          <p:cNvSpPr txBox="1"/>
          <p:nvPr/>
        </p:nvSpPr>
        <p:spPr>
          <a:xfrm>
            <a:off x="77300" y="3018175"/>
            <a:ext cx="1038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Neural</a:t>
            </a:r>
            <a:endParaRPr>
              <a:solidFill>
                <a:srgbClr val="9900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Networks</a:t>
            </a:r>
            <a:endParaRPr>
              <a:solidFill>
                <a:srgbClr val="9900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0" name="Google Shape;130;p17"/>
          <p:cNvSpPr/>
          <p:nvPr/>
        </p:nvSpPr>
        <p:spPr>
          <a:xfrm rot="10800000">
            <a:off x="7424637" y="2694471"/>
            <a:ext cx="345575" cy="1098075"/>
          </a:xfrm>
          <a:custGeom>
            <a:rect b="b" l="l" r="r" t="t"/>
            <a:pathLst>
              <a:path extrusionOk="0" h="43923" w="13823">
                <a:moveTo>
                  <a:pt x="12497" y="50"/>
                </a:moveTo>
                <a:cubicBezTo>
                  <a:pt x="8816" y="50"/>
                  <a:pt x="3541" y="-151"/>
                  <a:pt x="1896" y="3142"/>
                </a:cubicBezTo>
                <a:cubicBezTo>
                  <a:pt x="-473" y="7884"/>
                  <a:pt x="1896" y="13743"/>
                  <a:pt x="1896" y="19044"/>
                </a:cubicBezTo>
                <a:cubicBezTo>
                  <a:pt x="1896" y="20494"/>
                  <a:pt x="777" y="24317"/>
                  <a:pt x="129" y="23020"/>
                </a:cubicBezTo>
                <a:cubicBezTo>
                  <a:pt x="-385" y="21991"/>
                  <a:pt x="1822" y="20173"/>
                  <a:pt x="2779" y="20811"/>
                </a:cubicBezTo>
                <a:cubicBezTo>
                  <a:pt x="4294" y="21822"/>
                  <a:pt x="3747" y="24326"/>
                  <a:pt x="4104" y="26112"/>
                </a:cubicBezTo>
                <a:cubicBezTo>
                  <a:pt x="5114" y="31168"/>
                  <a:pt x="569" y="37449"/>
                  <a:pt x="3663" y="41573"/>
                </a:cubicBezTo>
                <a:cubicBezTo>
                  <a:pt x="5743" y="44345"/>
                  <a:pt x="10357" y="43782"/>
                  <a:pt x="13823" y="43782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17"/>
          <p:cNvSpPr txBox="1"/>
          <p:nvPr/>
        </p:nvSpPr>
        <p:spPr>
          <a:xfrm>
            <a:off x="7862950" y="2861375"/>
            <a:ext cx="912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Brain </a:t>
            </a:r>
            <a:endParaRPr>
              <a:solidFill>
                <a:srgbClr val="9900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Nervous System</a:t>
            </a:r>
            <a:endParaRPr>
              <a:solidFill>
                <a:srgbClr val="9900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9450" y="1240675"/>
            <a:ext cx="7688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As the name suggests, Neural networks (also called as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Artificial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Neural Networks A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NN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)  are inspired by the neurons in the human brain.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Perceptron- Single Layer Perceptron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52743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77650"/>
            <a:ext cx="6357575" cy="22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1389775" y="3770175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  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	     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        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       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	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9 	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300">
                <a:latin typeface="Lato"/>
                <a:ea typeface="Lato"/>
                <a:cs typeface="Lato"/>
                <a:sym typeface="Lato"/>
              </a:rPr>
              <a:t>10</a:t>
            </a:r>
            <a:endParaRPr baseline="-25000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 flipH="1">
            <a:off x="6778175" y="3727050"/>
            <a:ext cx="53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1784650" y="4312225"/>
            <a:ext cx="1317600" cy="3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4174525" y="4169350"/>
            <a:ext cx="14028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3446325" y="4578000"/>
            <a:ext cx="2763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07200" y="1334400"/>
            <a:ext cx="6384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 we begin talking about Perceptron, let us look at a general dataset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16500" y="78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Perceptron-Single Layer Perceptron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29450" y="131687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a single unit in Neural Network is called Neuron, the single most basic unit in Artificial neural network is called Perceptron.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25267" l="0" r="16881" t="0"/>
          <a:stretch/>
        </p:blipFill>
        <p:spPr>
          <a:xfrm>
            <a:off x="304800" y="2424475"/>
            <a:ext cx="3920125" cy="19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224925" y="2299975"/>
            <a:ext cx="4506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various features of our dataset (independent values) are given as input x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1,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,.... x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input feature is given a weight to determine how important it is.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Perceptron makes a decision y (dependent variable) on the basis of an activation function.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Layer </a:t>
            </a:r>
            <a:r>
              <a:rPr lang="en"/>
              <a:t>Perceptron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729450" y="131687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a </a:t>
            </a:r>
            <a:r>
              <a:rPr lang="en"/>
              <a:t>perceptron that teams up with additional perceptrons, stacked in several layers, to solve complex problems.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517600" y="2483000"/>
            <a:ext cx="3369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this example, we have three layers-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layer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Hidden Layer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❖"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75" y="1967275"/>
            <a:ext cx="4343750" cy="27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532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Hidden Layers?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29450" y="131687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Hidden layers </a:t>
            </a:r>
            <a:r>
              <a:rPr lang="en"/>
              <a:t>constitute</a:t>
            </a:r>
            <a:r>
              <a:rPr lang="en"/>
              <a:t> of all the layers in a Neural Network other than the input and the output layer - Hence the word hidden. 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5502950" y="4894450"/>
            <a:ext cx="3628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layfair Display"/>
                <a:ea typeface="Playfair Display"/>
                <a:cs typeface="Playfair Display"/>
                <a:sym typeface="Playfair Display"/>
              </a:rPr>
              <a:t>All images are taken from various internet resources, the author claims no ownership</a:t>
            </a:r>
            <a:endParaRPr sz="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67275"/>
            <a:ext cx="5308599" cy="279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6104575" y="2116100"/>
            <a:ext cx="2807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Hidden layers act like a black box - the internal mechanism is hidden.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Each layer contributes to the final output layer by applying some mathematical transformations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