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italic.fntdata"/><Relationship Id="rId12" Type="http://schemas.openxmlformats.org/officeDocument/2006/relationships/slide" Target="slides/slide8.xml"/><Relationship Id="rId34" Type="http://schemas.openxmlformats.org/officeDocument/2006/relationships/font" Target="fonts/Economica-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Economica-boldItalic.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10399512c_2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10399512c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10399512c_2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910399512c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10399512c_8_5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10399512c_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511fbf6b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90511fbf6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10399512c_8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10399512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10399512c_8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10399512c_8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10399512c_8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10399512c_8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10399512c_7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910399512c_7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0511fbf6b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0511fbf6b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0511fbf6b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90511fbf6b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10399512c_2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910399512c_2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What? - CPUs, GPUs, TPUs</a:t>
            </a:r>
            <a:br>
              <a:rPr lang="en"/>
            </a:br>
            <a:br>
              <a:rPr lang="en"/>
            </a:br>
            <a:r>
              <a:rPr lang="en"/>
              <a:t>Why? </a:t>
            </a:r>
            <a:br>
              <a:rPr lang="en"/>
            </a:br>
            <a:br>
              <a:rPr lang="en"/>
            </a:br>
            <a:r>
              <a:rPr lang="en"/>
              <a:t>Where? -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10399512c_24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10399512c_2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10399512c_8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10399512c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e46ae5dbd_2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8e46ae5dbd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fc261b808_0_1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8fc261b808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10399512c_7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10399512c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01ffa1dde_0_1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901ffa1dde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10399512c_25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10399512c_25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2ad5f8a9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2ad5f8a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10399512c_1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10399512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fc261b808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8fc261b808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What? - CPUs, GPUs, TPUs</a:t>
            </a:r>
            <a:br>
              <a:rPr lang="en"/>
            </a:br>
            <a:br>
              <a:rPr lang="en"/>
            </a:br>
            <a:r>
              <a:rPr lang="en"/>
              <a:t>Why? </a:t>
            </a:r>
            <a:br>
              <a:rPr lang="en"/>
            </a:br>
            <a:br>
              <a:rPr lang="en"/>
            </a:br>
            <a:r>
              <a:rPr lang="en"/>
              <a:t>Where? -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10399512c_2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1039951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10399512c_8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910399512c_8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What? - CPUs, GPUs, TPUs</a:t>
            </a:r>
            <a:br>
              <a:rPr lang="en"/>
            </a:br>
            <a:br>
              <a:rPr lang="en"/>
            </a:br>
            <a:r>
              <a:rPr lang="en"/>
              <a:t>Why? </a:t>
            </a:r>
            <a:br>
              <a:rPr lang="en"/>
            </a:br>
            <a:br>
              <a:rPr lang="en"/>
            </a:br>
            <a:r>
              <a:rPr lang="en"/>
              <a:t>Where? -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10399512c_7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10399512c_7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What? - CPUs, GPUs, TPUs</a:t>
            </a:r>
            <a:br>
              <a:rPr lang="en"/>
            </a:br>
            <a:br>
              <a:rPr lang="en"/>
            </a:br>
            <a:r>
              <a:rPr lang="en"/>
              <a:t>Why? </a:t>
            </a:r>
            <a:br>
              <a:rPr lang="en"/>
            </a:br>
            <a:br>
              <a:rPr lang="en"/>
            </a:br>
            <a:r>
              <a:rPr lang="en"/>
              <a:t>Where? -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10399512c_8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910399512c_8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10399512c_7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910399512c_7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colab.research.google.com/"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colab.research.google.com/"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youtu.be/VC-EliTgMEM"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hyperlink" Target="http://www.youtube.com/watch?v=VC-EliTgMEM" TargetMode="External"/><Relationship Id="rId5"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stackoverflow.com/a/47342614" TargetMode="External"/><Relationship Id="rId4" Type="http://schemas.openxmlformats.org/officeDocument/2006/relationships/image" Target="../media/image3.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www.youtube.com/watch?v=xQVOaTUm9lM" TargetMode="Externa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ocs.google.com/presentation/d/1IvlcSDuUjkEH4XLiqtfSA0rNyhbI5vh-UB84JwqA8BQ/edit#slide=id.g910399512c_25_12" TargetMode="Externa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discuss.dphi.tech/t/day-0-setting-up-tensorflow/68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analyticsvidhya.com/blog/2017/05/gpus-necessary-for-deep-learning/"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cloud.google.com/tpu"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Setting Up TensorFlow</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1" name="Google Shape;151;p22"/>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GPU Packages are required for DL?</a:t>
            </a:r>
            <a:endParaRPr sz="4800">
              <a:solidFill>
                <a:srgbClr val="434343"/>
              </a:solidFill>
              <a:latin typeface="Economica"/>
              <a:ea typeface="Economica"/>
              <a:cs typeface="Economica"/>
              <a:sym typeface="Economica"/>
            </a:endParaRPr>
          </a:p>
        </p:txBody>
      </p:sp>
      <p:sp>
        <p:nvSpPr>
          <p:cNvPr id="152" name="Google Shape;152;p22"/>
          <p:cNvSpPr txBox="1"/>
          <p:nvPr/>
        </p:nvSpPr>
        <p:spPr>
          <a:xfrm>
            <a:off x="229200" y="1425000"/>
            <a:ext cx="8685600" cy="387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Open Sans"/>
                <a:ea typeface="Open Sans"/>
                <a:cs typeface="Open Sans"/>
                <a:sym typeface="Open Sans"/>
              </a:rPr>
              <a:t>For performing Deep Learning operations, 2 GPU Packages are configured while installing TensorFlow. These are:</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AutoNum type="arabicPeriod"/>
            </a:pPr>
            <a:r>
              <a:rPr b="1" lang="en" sz="2000">
                <a:latin typeface="Open Sans"/>
                <a:ea typeface="Open Sans"/>
                <a:cs typeface="Open Sans"/>
                <a:sym typeface="Open Sans"/>
              </a:rPr>
              <a:t>CUDA:</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br>
              <a:rPr lang="en" sz="2000">
                <a:latin typeface="Open Sans"/>
                <a:ea typeface="Open Sans"/>
                <a:cs typeface="Open Sans"/>
                <a:sym typeface="Open Sans"/>
              </a:rPr>
            </a:br>
            <a:r>
              <a:rPr lang="en" sz="2000">
                <a:latin typeface="Open Sans"/>
                <a:ea typeface="Open Sans"/>
                <a:cs typeface="Open Sans"/>
                <a:sym typeface="Open Sans"/>
              </a:rPr>
              <a:t>CUDA is NVIDIA’s language/API for programming on the graphics card. It is one of the easiest ways to write really high performance programs run on the GPU.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You can accelerate deep learning and other compute-intensive apps by taking advantage of CUDA and the parallel processing power of GPUs</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p:txBody>
      </p:sp>
      <p:grpSp>
        <p:nvGrpSpPr>
          <p:cNvPr id="153" name="Google Shape;153;p22"/>
          <p:cNvGrpSpPr/>
          <p:nvPr/>
        </p:nvGrpSpPr>
        <p:grpSpPr>
          <a:xfrm>
            <a:off x="0" y="5976100"/>
            <a:ext cx="9144000" cy="919800"/>
            <a:chOff x="0" y="5976100"/>
            <a:chExt cx="9144000" cy="919800"/>
          </a:xfrm>
        </p:grpSpPr>
        <p:sp>
          <p:nvSpPr>
            <p:cNvPr id="154" name="Google Shape;15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2" name="Google Shape;162;p23"/>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GPU Packages are required for DL?</a:t>
            </a:r>
            <a:endParaRPr sz="4800">
              <a:solidFill>
                <a:srgbClr val="434343"/>
              </a:solidFill>
              <a:latin typeface="Economica"/>
              <a:ea typeface="Economica"/>
              <a:cs typeface="Economica"/>
              <a:sym typeface="Economica"/>
            </a:endParaRPr>
          </a:p>
        </p:txBody>
      </p:sp>
      <p:sp>
        <p:nvSpPr>
          <p:cNvPr id="163" name="Google Shape;163;p23"/>
          <p:cNvSpPr txBox="1"/>
          <p:nvPr/>
        </p:nvSpPr>
        <p:spPr>
          <a:xfrm>
            <a:off x="229200" y="1272600"/>
            <a:ext cx="8685600" cy="41973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sz="2000">
                <a:latin typeface="Open Sans"/>
                <a:ea typeface="Open Sans"/>
                <a:cs typeface="Open Sans"/>
                <a:sym typeface="Open Sans"/>
              </a:rPr>
              <a:t>2. </a:t>
            </a:r>
            <a:r>
              <a:rPr b="1" lang="en" sz="2000">
                <a:latin typeface="Open Sans"/>
                <a:ea typeface="Open Sans"/>
                <a:cs typeface="Open Sans"/>
                <a:sym typeface="Open Sans"/>
              </a:rPr>
              <a:t>cuDNN:</a:t>
            </a:r>
            <a:r>
              <a:rPr lang="en" sz="2000">
                <a:latin typeface="Open Sans"/>
                <a:ea typeface="Open Sans"/>
                <a:cs typeface="Open Sans"/>
                <a:sym typeface="Open Sans"/>
              </a:rPr>
              <a:t> </a:t>
            </a:r>
            <a:r>
              <a:rPr lang="en" sz="2000">
                <a:solidFill>
                  <a:schemeClr val="dk1"/>
                </a:solidFill>
                <a:latin typeface="Open Sans"/>
                <a:ea typeface="Open Sans"/>
                <a:cs typeface="Open Sans"/>
                <a:sym typeface="Open Sans"/>
              </a:rPr>
              <a:t>The NVIDIA CUDA Deep Neural Network library (cuDNN) </a:t>
            </a:r>
            <a:endParaRPr sz="2000">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is a GPU-accelerated library for deep neural networks.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It is built using CUDA and provides GPU accelerated functionality and highly tuned implementations for common operations in deep neural nets.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Deep learning researchers and framework developers worldwide rely on cuDNN for high-performance GPU acceleration. It allows them to focus on training neural networks and developing software applications rather than spending time on low-level GPU performance tuning.</a:t>
            </a:r>
            <a:endParaRPr sz="2000">
              <a:latin typeface="Open Sans"/>
              <a:ea typeface="Open Sans"/>
              <a:cs typeface="Open Sans"/>
              <a:sym typeface="Open Sans"/>
            </a:endParaRPr>
          </a:p>
        </p:txBody>
      </p:sp>
      <p:grpSp>
        <p:nvGrpSpPr>
          <p:cNvPr id="164" name="Google Shape;164;p23"/>
          <p:cNvGrpSpPr/>
          <p:nvPr/>
        </p:nvGrpSpPr>
        <p:grpSpPr>
          <a:xfrm>
            <a:off x="0" y="5976100"/>
            <a:ext cx="9144000" cy="919800"/>
            <a:chOff x="0" y="5976100"/>
            <a:chExt cx="9144000" cy="919800"/>
          </a:xfrm>
        </p:grpSpPr>
        <p:sp>
          <p:nvSpPr>
            <p:cNvPr id="165" name="Google Shape;165;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0" name="Shape 170"/>
        <p:cNvGrpSpPr/>
        <p:nvPr/>
      </p:nvGrpSpPr>
      <p:grpSpPr>
        <a:xfrm>
          <a:off x="0" y="0"/>
          <a:ext cx="0" cy="0"/>
          <a:chOff x="0" y="0"/>
          <a:chExt cx="0" cy="0"/>
        </a:xfrm>
      </p:grpSpPr>
      <p:sp>
        <p:nvSpPr>
          <p:cNvPr id="171" name="Google Shape;171;p24"/>
          <p:cNvSpPr txBox="1"/>
          <p:nvPr>
            <p:ph type="title"/>
          </p:nvPr>
        </p:nvSpPr>
        <p:spPr>
          <a:xfrm>
            <a:off x="76200" y="3121200"/>
            <a:ext cx="8919600" cy="61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Setting up Tensorflow</a:t>
            </a:r>
            <a:endParaRPr sz="2400">
              <a:solidFill>
                <a:schemeClr val="lt1"/>
              </a:solidFill>
              <a:latin typeface="Open Sans"/>
              <a:ea typeface="Open Sans"/>
              <a:cs typeface="Open Sans"/>
              <a:sym typeface="Open Sans"/>
            </a:endParaRPr>
          </a:p>
        </p:txBody>
      </p:sp>
      <p:sp>
        <p:nvSpPr>
          <p:cNvPr id="172" name="Google Shape;172;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9" name="Google Shape;179;p25"/>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Setting up TensorFlow</a:t>
            </a:r>
            <a:endParaRPr sz="4800">
              <a:solidFill>
                <a:srgbClr val="434343"/>
              </a:solidFill>
              <a:latin typeface="Economica"/>
              <a:ea typeface="Economica"/>
              <a:cs typeface="Economica"/>
              <a:sym typeface="Economica"/>
            </a:endParaRPr>
          </a:p>
        </p:txBody>
      </p:sp>
      <p:sp>
        <p:nvSpPr>
          <p:cNvPr id="180" name="Google Shape;180;p25"/>
          <p:cNvSpPr txBox="1"/>
          <p:nvPr/>
        </p:nvSpPr>
        <p:spPr>
          <a:xfrm>
            <a:off x="229200" y="967800"/>
            <a:ext cx="86856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b="1" lang="en" sz="2000">
                <a:latin typeface="Open Sans"/>
                <a:ea typeface="Open Sans"/>
                <a:cs typeface="Open Sans"/>
                <a:sym typeface="Open Sans"/>
              </a:rPr>
              <a:t>Option 1:  </a:t>
            </a:r>
            <a:br>
              <a:rPr b="1" lang="en" sz="2000">
                <a:latin typeface="Open Sans"/>
                <a:ea typeface="Open Sans"/>
                <a:cs typeface="Open Sans"/>
                <a:sym typeface="Open Sans"/>
              </a:rPr>
            </a:br>
            <a:br>
              <a:rPr b="1" lang="en" sz="2000">
                <a:latin typeface="Open Sans"/>
                <a:ea typeface="Open Sans"/>
                <a:cs typeface="Open Sans"/>
                <a:sym typeface="Open Sans"/>
              </a:rPr>
            </a:br>
            <a:r>
              <a:rPr b="1" lang="en" sz="2000">
                <a:latin typeface="Open Sans"/>
                <a:ea typeface="Open Sans"/>
                <a:cs typeface="Open Sans"/>
                <a:sym typeface="Open Sans"/>
              </a:rPr>
              <a:t>This is a virtual environment that doesn’t need any installation on your device (besides Google Chrome browser). </a:t>
            </a:r>
            <a:endParaRPr b="1"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You just need to go to the following url: </a:t>
            </a:r>
            <a:r>
              <a:rPr lang="en" sz="2000" u="sng">
                <a:solidFill>
                  <a:schemeClr val="hlink"/>
                </a:solidFill>
                <a:latin typeface="Open Sans"/>
                <a:ea typeface="Open Sans"/>
                <a:cs typeface="Open Sans"/>
                <a:sym typeface="Open Sans"/>
                <a:hlinkClick r:id="rId3"/>
              </a:rPr>
              <a:t>http://colab.research.google.com/</a:t>
            </a:r>
            <a:r>
              <a:rPr lang="en" sz="2000">
                <a:latin typeface="Open Sans"/>
                <a:ea typeface="Open Sans"/>
                <a:cs typeface="Open Sans"/>
                <a:sym typeface="Open Sans"/>
              </a:rPr>
              <a:t> and configure your environment to run Deep Learning models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b="1" lang="en" sz="2000">
                <a:solidFill>
                  <a:schemeClr val="dk1"/>
                </a:solidFill>
                <a:latin typeface="Open Sans"/>
                <a:ea typeface="Open Sans"/>
                <a:cs typeface="Open Sans"/>
                <a:sym typeface="Open Sans"/>
              </a:rPr>
              <a:t>Option 2:  Installing Tensorflow on device</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p:txBody>
      </p:sp>
      <p:grpSp>
        <p:nvGrpSpPr>
          <p:cNvPr id="181" name="Google Shape;181;p25"/>
          <p:cNvGrpSpPr/>
          <p:nvPr/>
        </p:nvGrpSpPr>
        <p:grpSpPr>
          <a:xfrm>
            <a:off x="0" y="5976100"/>
            <a:ext cx="9144000" cy="919800"/>
            <a:chOff x="0" y="5976100"/>
            <a:chExt cx="9144000" cy="919800"/>
          </a:xfrm>
        </p:grpSpPr>
        <p:sp>
          <p:nvSpPr>
            <p:cNvPr id="182" name="Google Shape;182;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5"/>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7" name="Shape 187"/>
        <p:cNvGrpSpPr/>
        <p:nvPr/>
      </p:nvGrpSpPr>
      <p:grpSpPr>
        <a:xfrm>
          <a:off x="0" y="0"/>
          <a:ext cx="0" cy="0"/>
          <a:chOff x="0" y="0"/>
          <a:chExt cx="0" cy="0"/>
        </a:xfrm>
      </p:grpSpPr>
      <p:sp>
        <p:nvSpPr>
          <p:cNvPr id="188" name="Google Shape;188;p26"/>
          <p:cNvSpPr txBox="1"/>
          <p:nvPr>
            <p:ph type="title"/>
          </p:nvPr>
        </p:nvSpPr>
        <p:spPr>
          <a:xfrm>
            <a:off x="76200" y="3121200"/>
            <a:ext cx="8919600" cy="61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Option 1: Google Colab (Virtual Environment - No installation required)</a:t>
            </a:r>
            <a:endParaRPr sz="2400">
              <a:solidFill>
                <a:schemeClr val="lt1"/>
              </a:solidFill>
              <a:latin typeface="Open Sans"/>
              <a:ea typeface="Open Sans"/>
              <a:cs typeface="Open Sans"/>
              <a:sym typeface="Open Sans"/>
            </a:endParaRPr>
          </a:p>
        </p:txBody>
      </p:sp>
      <p:sp>
        <p:nvSpPr>
          <p:cNvPr id="189" name="Google Shape;189;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7"/>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Tensorflow Setup - </a:t>
            </a:r>
            <a:r>
              <a:rPr lang="en" sz="4800">
                <a:solidFill>
                  <a:srgbClr val="434343"/>
                </a:solidFill>
                <a:latin typeface="Economica"/>
                <a:ea typeface="Economica"/>
                <a:cs typeface="Economica"/>
                <a:sym typeface="Economica"/>
              </a:rPr>
              <a:t>Google Colab</a:t>
            </a:r>
            <a:endParaRPr sz="4800">
              <a:solidFill>
                <a:srgbClr val="434343"/>
              </a:solidFill>
              <a:latin typeface="Economica"/>
              <a:ea typeface="Economica"/>
              <a:cs typeface="Economica"/>
              <a:sym typeface="Economica"/>
            </a:endParaRPr>
          </a:p>
        </p:txBody>
      </p:sp>
      <p:sp>
        <p:nvSpPr>
          <p:cNvPr id="197" name="Google Shape;197;p27"/>
          <p:cNvSpPr txBox="1"/>
          <p:nvPr/>
        </p:nvSpPr>
        <p:spPr>
          <a:xfrm>
            <a:off x="543350" y="1425000"/>
            <a:ext cx="8026800" cy="405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Google offers Google Colab notebooks (also called as online version of Jupyter notebook) that is </a:t>
            </a:r>
            <a:r>
              <a:rPr b="1" lang="en" sz="1800">
                <a:solidFill>
                  <a:schemeClr val="dk1"/>
                </a:solidFill>
                <a:latin typeface="Open Sans"/>
                <a:ea typeface="Open Sans"/>
                <a:cs typeface="Open Sans"/>
                <a:sym typeface="Open Sans"/>
              </a:rPr>
              <a:t>easy-to-use and interactive data science environment.</a:t>
            </a:r>
            <a:endParaRPr b="1"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Not just that, Google colab offers you upto 12 GB ram/GPU/TPU etc </a:t>
            </a:r>
            <a:r>
              <a:rPr b="1" lang="en" sz="1800">
                <a:solidFill>
                  <a:schemeClr val="dk1"/>
                </a:solidFill>
                <a:latin typeface="Open Sans"/>
                <a:ea typeface="Open Sans"/>
                <a:cs typeface="Open Sans"/>
                <a:sym typeface="Open Sans"/>
              </a:rPr>
              <a:t>for free</a:t>
            </a:r>
            <a:r>
              <a:rPr lang="en" sz="1800">
                <a:solidFill>
                  <a:schemeClr val="dk1"/>
                </a:solidFill>
                <a:latin typeface="Open Sans"/>
                <a:ea typeface="Open Sans"/>
                <a:cs typeface="Open Sans"/>
                <a:sym typeface="Open Sans"/>
              </a:rPr>
              <a:t> and 100 GB storage.</a:t>
            </a:r>
            <a:endParaRPr sz="1800">
              <a:solidFill>
                <a:schemeClr val="dk1"/>
              </a:solidFill>
              <a:latin typeface="Open Sans"/>
              <a:ea typeface="Open Sans"/>
              <a:cs typeface="Open Sans"/>
              <a:sym typeface="Open Sans"/>
            </a:endParaRPr>
          </a:p>
          <a:p>
            <a:pPr indent="-342900" lvl="1" marL="9144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So, you don’t need to worry about installing a bulky python local application on your laptop/computer</a:t>
            </a:r>
            <a:br>
              <a:rPr lang="en"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Google colab registration:</a:t>
            </a:r>
            <a:r>
              <a:rPr lang="en" sz="1800">
                <a:solidFill>
                  <a:schemeClr val="dk1"/>
                </a:solidFill>
                <a:latin typeface="Open Sans"/>
                <a:ea typeface="Open Sans"/>
                <a:cs typeface="Open Sans"/>
                <a:sym typeface="Open Sans"/>
              </a:rPr>
              <a:t> </a:t>
            </a:r>
            <a:r>
              <a:rPr lang="en" sz="1800" u="sng">
                <a:solidFill>
                  <a:schemeClr val="accent5"/>
                </a:solidFill>
                <a:latin typeface="Open Sans"/>
                <a:ea typeface="Open Sans"/>
                <a:cs typeface="Open Sans"/>
                <a:sym typeface="Open Sans"/>
                <a:hlinkClick r:id="rId3">
                  <a:extLst>
                    <a:ext uri="{A12FA001-AC4F-418D-AE19-62706E023703}">
                      <ahyp:hlinkClr val="tx"/>
                    </a:ext>
                  </a:extLst>
                </a:hlinkClick>
              </a:rPr>
              <a:t>https://colab.research.google.com/</a:t>
            </a:r>
            <a:r>
              <a:rPr lang="en" sz="1800">
                <a:solidFill>
                  <a:schemeClr val="dk1"/>
                </a:solidFill>
                <a:latin typeface="Open Sans"/>
                <a:ea typeface="Open Sans"/>
                <a:cs typeface="Open Sans"/>
                <a:sym typeface="Open Sans"/>
              </a:rPr>
              <a:t> </a:t>
            </a:r>
            <a:endParaRPr sz="1900">
              <a:latin typeface="Open Sans"/>
              <a:ea typeface="Open Sans"/>
              <a:cs typeface="Open Sans"/>
              <a:sym typeface="Open Sans"/>
            </a:endParaRPr>
          </a:p>
        </p:txBody>
      </p:sp>
      <p:grpSp>
        <p:nvGrpSpPr>
          <p:cNvPr id="198" name="Google Shape;198;p27"/>
          <p:cNvGrpSpPr/>
          <p:nvPr/>
        </p:nvGrpSpPr>
        <p:grpSpPr>
          <a:xfrm>
            <a:off x="0" y="5976100"/>
            <a:ext cx="9144000" cy="919800"/>
            <a:chOff x="0" y="5976100"/>
            <a:chExt cx="9144000" cy="919800"/>
          </a:xfrm>
        </p:grpSpPr>
        <p:sp>
          <p:nvSpPr>
            <p:cNvPr id="199" name="Google Shape;199;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8"/>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Tensorflow Setup - Google Colab</a:t>
            </a:r>
            <a:endParaRPr sz="4800">
              <a:solidFill>
                <a:srgbClr val="434343"/>
              </a:solidFill>
              <a:latin typeface="Economica"/>
              <a:ea typeface="Economica"/>
              <a:cs typeface="Economica"/>
              <a:sym typeface="Economica"/>
            </a:endParaRPr>
          </a:p>
        </p:txBody>
      </p:sp>
      <p:sp>
        <p:nvSpPr>
          <p:cNvPr id="208" name="Google Shape;208;p28"/>
          <p:cNvSpPr txBox="1"/>
          <p:nvPr/>
        </p:nvSpPr>
        <p:spPr>
          <a:xfrm>
            <a:off x="558600" y="1289300"/>
            <a:ext cx="80268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latin typeface="Open Sans"/>
                <a:ea typeface="Open Sans"/>
                <a:cs typeface="Open Sans"/>
                <a:sym typeface="Open Sans"/>
              </a:rPr>
              <a:t>Colab </a:t>
            </a:r>
            <a:r>
              <a:rPr lang="en" sz="1900">
                <a:latin typeface="Open Sans"/>
                <a:ea typeface="Open Sans"/>
                <a:cs typeface="Open Sans"/>
                <a:sym typeface="Open Sans"/>
              </a:rPr>
              <a:t>gives you a decent GPU for free, which you can continuously run for 12 hours. For most data science folks, this is sufficient to meet their computation needs. </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900">
                <a:latin typeface="Open Sans"/>
                <a:ea typeface="Open Sans"/>
                <a:cs typeface="Open Sans"/>
                <a:sym typeface="Open Sans"/>
              </a:rPr>
              <a:t>Google Colab gives us three types of runtime for our notebooks:</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AutoNum type="arabicPeriod"/>
            </a:pPr>
            <a:r>
              <a:rPr lang="en" sz="1900">
                <a:latin typeface="Open Sans"/>
                <a:ea typeface="Open Sans"/>
                <a:cs typeface="Open Sans"/>
                <a:sym typeface="Open Sans"/>
              </a:rPr>
              <a:t>CPUs,</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AutoNum type="arabicPeriod"/>
            </a:pPr>
            <a:r>
              <a:rPr lang="en" sz="1900">
                <a:latin typeface="Open Sans"/>
                <a:ea typeface="Open Sans"/>
                <a:cs typeface="Open Sans"/>
                <a:sym typeface="Open Sans"/>
              </a:rPr>
              <a:t>GPUs, and</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AutoNum type="arabicPeriod"/>
            </a:pPr>
            <a:r>
              <a:rPr lang="en" sz="1900">
                <a:latin typeface="Open Sans"/>
                <a:ea typeface="Open Sans"/>
                <a:cs typeface="Open Sans"/>
                <a:sym typeface="Open Sans"/>
              </a:rPr>
              <a:t>TPUs</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rPr b="1" lang="en" sz="1900">
                <a:latin typeface="Open Sans"/>
                <a:ea typeface="Open Sans"/>
                <a:cs typeface="Open Sans"/>
                <a:sym typeface="Open Sans"/>
              </a:rPr>
              <a:t>Why GPU/TPU?</a:t>
            </a:r>
            <a:r>
              <a:rPr lang="en" sz="1900">
                <a:latin typeface="Open Sans"/>
                <a:ea typeface="Open Sans"/>
                <a:cs typeface="Open Sans"/>
                <a:sym typeface="Open Sans"/>
              </a:rPr>
              <a:t> </a:t>
            </a:r>
            <a:r>
              <a:rPr lang="en" sz="1900">
                <a:solidFill>
                  <a:schemeClr val="dk1"/>
                </a:solidFill>
                <a:latin typeface="Open Sans"/>
                <a:ea typeface="Open Sans"/>
                <a:cs typeface="Open Sans"/>
                <a:sym typeface="Open Sans"/>
              </a:rPr>
              <a:t>In nutshell, GPUs and TPUs are used for reducing the computation time to train efficiently a deep learning model when large datasets need to be processed. </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p:txBody>
      </p:sp>
      <p:grpSp>
        <p:nvGrpSpPr>
          <p:cNvPr id="209" name="Google Shape;209;p28"/>
          <p:cNvGrpSpPr/>
          <p:nvPr/>
        </p:nvGrpSpPr>
        <p:grpSpPr>
          <a:xfrm>
            <a:off x="0" y="5976100"/>
            <a:ext cx="9144000" cy="919800"/>
            <a:chOff x="0" y="5976100"/>
            <a:chExt cx="9144000" cy="919800"/>
          </a:xfrm>
        </p:grpSpPr>
        <p:sp>
          <p:nvSpPr>
            <p:cNvPr id="210" name="Google Shape;210;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8" name="Google Shape;218;p29"/>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TPUs</a:t>
            </a:r>
            <a:endParaRPr sz="4800">
              <a:solidFill>
                <a:srgbClr val="434343"/>
              </a:solidFill>
              <a:latin typeface="Economica"/>
              <a:ea typeface="Economica"/>
              <a:cs typeface="Economica"/>
              <a:sym typeface="Economica"/>
            </a:endParaRPr>
          </a:p>
        </p:txBody>
      </p:sp>
      <p:sp>
        <p:nvSpPr>
          <p:cNvPr id="219" name="Google Shape;219;p29"/>
          <p:cNvSpPr txBox="1"/>
          <p:nvPr/>
        </p:nvSpPr>
        <p:spPr>
          <a:xfrm>
            <a:off x="543775" y="951125"/>
            <a:ext cx="7998000" cy="51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rPr lang="en" sz="2100">
                <a:latin typeface="Open Sans"/>
                <a:ea typeface="Open Sans"/>
                <a:cs typeface="Open Sans"/>
                <a:sym typeface="Open Sans"/>
              </a:rPr>
              <a:t>Tensor Processing Unit  i.e TPUs have been recently added to Google Colab, making it even more attractive for quick-and-dirty machine learning projects when your own local processing units are just not fast enough.</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a:p>
            <a:pPr indent="0" lvl="0" marL="0" rtl="0" algn="l">
              <a:lnSpc>
                <a:spcPct val="115000"/>
              </a:lnSpc>
              <a:spcBef>
                <a:spcPts val="0"/>
              </a:spcBef>
              <a:spcAft>
                <a:spcPts val="0"/>
              </a:spcAft>
              <a:buNone/>
            </a:pPr>
            <a:r>
              <a:t/>
            </a:r>
            <a:endParaRPr sz="21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0"/>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Choosing the GPU or TPU Option</a:t>
            </a:r>
            <a:endParaRPr sz="4800">
              <a:solidFill>
                <a:srgbClr val="434343"/>
              </a:solidFill>
              <a:latin typeface="Economica"/>
              <a:ea typeface="Economica"/>
              <a:cs typeface="Economica"/>
              <a:sym typeface="Economica"/>
            </a:endParaRPr>
          </a:p>
        </p:txBody>
      </p:sp>
      <p:sp>
        <p:nvSpPr>
          <p:cNvPr id="227" name="Google Shape;227;p30"/>
          <p:cNvSpPr txBox="1"/>
          <p:nvPr/>
        </p:nvSpPr>
        <p:spPr>
          <a:xfrm>
            <a:off x="543350" y="1120200"/>
            <a:ext cx="82569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Open Sans"/>
                <a:ea typeface="Open Sans"/>
                <a:cs typeface="Open Sans"/>
                <a:sym typeface="Open Sans"/>
              </a:rPr>
              <a:t>The ability to choose different types of runtimes is what makes Colab so popular and powerful. Here are the steps to change the runtime of your notebook:</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rPr b="1" lang="en" sz="1700">
                <a:latin typeface="Open Sans"/>
                <a:ea typeface="Open Sans"/>
                <a:cs typeface="Open Sans"/>
                <a:sym typeface="Open Sans"/>
              </a:rPr>
              <a:t>STEP 1: </a:t>
            </a:r>
            <a:r>
              <a:rPr lang="en" sz="1700">
                <a:latin typeface="Open Sans"/>
                <a:ea typeface="Open Sans"/>
                <a:cs typeface="Open Sans"/>
                <a:sym typeface="Open Sans"/>
              </a:rPr>
              <a:t>Click ‘Runtime’ on the top menu and select ‘Change Runtime Type’:</a:t>
            </a:r>
            <a:endParaRPr sz="1700">
              <a:latin typeface="Open Sans"/>
              <a:ea typeface="Open Sans"/>
              <a:cs typeface="Open Sans"/>
              <a:sym typeface="Open Sans"/>
            </a:endParaRPr>
          </a:p>
        </p:txBody>
      </p:sp>
      <p:grpSp>
        <p:nvGrpSpPr>
          <p:cNvPr id="228" name="Google Shape;228;p30"/>
          <p:cNvGrpSpPr/>
          <p:nvPr/>
        </p:nvGrpSpPr>
        <p:grpSpPr>
          <a:xfrm>
            <a:off x="0" y="5976100"/>
            <a:ext cx="9144000" cy="919800"/>
            <a:chOff x="0" y="5976100"/>
            <a:chExt cx="9144000" cy="919800"/>
          </a:xfrm>
        </p:grpSpPr>
        <p:sp>
          <p:nvSpPr>
            <p:cNvPr id="229" name="Google Shape;229;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231" name="Google Shape;231;p30"/>
          <p:cNvPicPr preferRelativeResize="0"/>
          <p:nvPr/>
        </p:nvPicPr>
        <p:blipFill>
          <a:blip r:embed="rId4">
            <a:alphaModFix/>
          </a:blip>
          <a:stretch>
            <a:fillRect/>
          </a:stretch>
        </p:blipFill>
        <p:spPr>
          <a:xfrm>
            <a:off x="2519600" y="2389550"/>
            <a:ext cx="4104791" cy="358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8" name="Google Shape;238;p31"/>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Choosing the GPU or TPU Option</a:t>
            </a:r>
            <a:endParaRPr sz="4800">
              <a:solidFill>
                <a:srgbClr val="434343"/>
              </a:solidFill>
              <a:latin typeface="Economica"/>
              <a:ea typeface="Economica"/>
              <a:cs typeface="Economica"/>
              <a:sym typeface="Economica"/>
            </a:endParaRPr>
          </a:p>
        </p:txBody>
      </p:sp>
      <p:sp>
        <p:nvSpPr>
          <p:cNvPr id="239" name="Google Shape;239;p31"/>
          <p:cNvSpPr txBox="1"/>
          <p:nvPr/>
        </p:nvSpPr>
        <p:spPr>
          <a:xfrm>
            <a:off x="543350" y="1120200"/>
            <a:ext cx="82569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Open Sans"/>
                <a:ea typeface="Open Sans"/>
                <a:cs typeface="Open Sans"/>
                <a:sym typeface="Open Sans"/>
              </a:rPr>
              <a:t>Step 2:</a:t>
            </a:r>
            <a:r>
              <a:rPr lang="en" sz="1900">
                <a:latin typeface="Open Sans"/>
                <a:ea typeface="Open Sans"/>
                <a:cs typeface="Open Sans"/>
                <a:sym typeface="Open Sans"/>
              </a:rPr>
              <a:t> Here you can change the runtime according to your need:</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p:txBody>
      </p:sp>
      <p:grpSp>
        <p:nvGrpSpPr>
          <p:cNvPr id="240" name="Google Shape;240;p31"/>
          <p:cNvGrpSpPr/>
          <p:nvPr/>
        </p:nvGrpSpPr>
        <p:grpSpPr>
          <a:xfrm>
            <a:off x="0" y="5976100"/>
            <a:ext cx="9144000" cy="919800"/>
            <a:chOff x="0" y="5976100"/>
            <a:chExt cx="9144000" cy="919800"/>
          </a:xfrm>
        </p:grpSpPr>
        <p:sp>
          <p:nvSpPr>
            <p:cNvPr id="241" name="Google Shape;241;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1"/>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243" name="Google Shape;243;p31"/>
          <p:cNvPicPr preferRelativeResize="0"/>
          <p:nvPr/>
        </p:nvPicPr>
        <p:blipFill>
          <a:blip r:embed="rId4">
            <a:alphaModFix/>
          </a:blip>
          <a:stretch>
            <a:fillRect/>
          </a:stretch>
        </p:blipFill>
        <p:spPr>
          <a:xfrm>
            <a:off x="1906811" y="1776000"/>
            <a:ext cx="5223063" cy="361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TIP #0</a:t>
            </a:r>
            <a:endParaRPr sz="4500">
              <a:solidFill>
                <a:srgbClr val="434343"/>
              </a:solidFill>
              <a:latin typeface="Economica"/>
              <a:ea typeface="Economica"/>
              <a:cs typeface="Economica"/>
              <a:sym typeface="Economica"/>
            </a:endParaRPr>
          </a:p>
        </p:txBody>
      </p:sp>
      <p:sp>
        <p:nvSpPr>
          <p:cNvPr id="67" name="Google Shape;67;p14"/>
          <p:cNvSpPr txBox="1"/>
          <p:nvPr/>
        </p:nvSpPr>
        <p:spPr>
          <a:xfrm>
            <a:off x="616150" y="3026400"/>
            <a:ext cx="7701900" cy="80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latin typeface="Open Sans"/>
                <a:ea typeface="Open Sans"/>
                <a:cs typeface="Open Sans"/>
                <a:sym typeface="Open Sans"/>
              </a:rPr>
              <a:t>If you don’t have context about Google Colab &amp; Jupyter notebook, please refer optional slides provided about related topics under Day 0</a:t>
            </a:r>
            <a:endParaRPr sz="2200">
              <a:latin typeface="Open Sans"/>
              <a:ea typeface="Open Sans"/>
              <a:cs typeface="Open Sans"/>
              <a:sym typeface="Open Sans"/>
            </a:endParaRPr>
          </a:p>
        </p:txBody>
      </p:sp>
      <p:grpSp>
        <p:nvGrpSpPr>
          <p:cNvPr id="68" name="Google Shape;68;p14"/>
          <p:cNvGrpSpPr/>
          <p:nvPr/>
        </p:nvGrpSpPr>
        <p:grpSpPr>
          <a:xfrm>
            <a:off x="0" y="5976100"/>
            <a:ext cx="9144000" cy="919800"/>
            <a:chOff x="0" y="5976100"/>
            <a:chExt cx="9144000" cy="919800"/>
          </a:xfrm>
        </p:grpSpPr>
        <p:sp>
          <p:nvSpPr>
            <p:cNvPr id="69" name="Google Shape;69;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0" name="Google Shape;250;p32"/>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To install Tensorflow on Colab</a:t>
            </a:r>
            <a:endParaRPr sz="4800">
              <a:solidFill>
                <a:srgbClr val="434343"/>
              </a:solidFill>
              <a:latin typeface="Economica"/>
              <a:ea typeface="Economica"/>
              <a:cs typeface="Economica"/>
              <a:sym typeface="Economica"/>
            </a:endParaRPr>
          </a:p>
        </p:txBody>
      </p:sp>
      <p:sp>
        <p:nvSpPr>
          <p:cNvPr id="251" name="Google Shape;251;p32"/>
          <p:cNvSpPr txBox="1"/>
          <p:nvPr/>
        </p:nvSpPr>
        <p:spPr>
          <a:xfrm>
            <a:off x="562450" y="891600"/>
            <a:ext cx="83523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Open your Colab notebook</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Type the following command: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ctr">
              <a:lnSpc>
                <a:spcPct val="115000"/>
              </a:lnSpc>
              <a:spcBef>
                <a:spcPts val="0"/>
              </a:spcBef>
              <a:spcAft>
                <a:spcPts val="0"/>
              </a:spcAft>
              <a:buNone/>
            </a:pPr>
            <a:r>
              <a:rPr b="1" lang="en" sz="2000">
                <a:highlight>
                  <a:srgbClr val="F3F3F3"/>
                </a:highlight>
                <a:latin typeface="Open Sans"/>
                <a:ea typeface="Open Sans"/>
                <a:cs typeface="Open Sans"/>
                <a:sym typeface="Open Sans"/>
              </a:rPr>
              <a:t>!pip install tensorflow</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Once the installation is done, run the below command to import tensorflow:</a:t>
            </a:r>
            <a:endParaRPr sz="2000">
              <a:latin typeface="Open Sans"/>
              <a:ea typeface="Open Sans"/>
              <a:cs typeface="Open Sans"/>
              <a:sym typeface="Open Sans"/>
            </a:endParaRPr>
          </a:p>
          <a:p>
            <a:pPr indent="0" lvl="0" marL="457200" rtl="0" algn="ctr">
              <a:lnSpc>
                <a:spcPct val="115000"/>
              </a:lnSpc>
              <a:spcBef>
                <a:spcPts val="0"/>
              </a:spcBef>
              <a:spcAft>
                <a:spcPts val="0"/>
              </a:spcAft>
              <a:buNone/>
            </a:pPr>
            <a:br>
              <a:rPr lang="en" sz="2000">
                <a:latin typeface="Open Sans"/>
                <a:ea typeface="Open Sans"/>
                <a:cs typeface="Open Sans"/>
                <a:sym typeface="Open Sans"/>
              </a:rPr>
            </a:br>
            <a:r>
              <a:rPr b="1" lang="en" sz="2000">
                <a:highlight>
                  <a:srgbClr val="EFEFEF"/>
                </a:highlight>
                <a:latin typeface="Open Sans"/>
                <a:ea typeface="Open Sans"/>
                <a:cs typeface="Open Sans"/>
                <a:sym typeface="Open Sans"/>
              </a:rPr>
              <a:t>import tensorflow as tf</a:t>
            </a:r>
            <a:endParaRPr sz="2000">
              <a:latin typeface="Open Sans"/>
              <a:ea typeface="Open Sans"/>
              <a:cs typeface="Open Sans"/>
              <a:sym typeface="Open Sans"/>
            </a:endParaRPr>
          </a:p>
        </p:txBody>
      </p:sp>
      <p:grpSp>
        <p:nvGrpSpPr>
          <p:cNvPr id="252" name="Google Shape;252;p32"/>
          <p:cNvGrpSpPr/>
          <p:nvPr/>
        </p:nvGrpSpPr>
        <p:grpSpPr>
          <a:xfrm>
            <a:off x="0" y="5976100"/>
            <a:ext cx="9144000" cy="919800"/>
            <a:chOff x="0" y="5976100"/>
            <a:chExt cx="9144000" cy="919800"/>
          </a:xfrm>
        </p:grpSpPr>
        <p:sp>
          <p:nvSpPr>
            <p:cNvPr id="253" name="Google Shape;253;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58" name="Shape 258"/>
        <p:cNvGrpSpPr/>
        <p:nvPr/>
      </p:nvGrpSpPr>
      <p:grpSpPr>
        <a:xfrm>
          <a:off x="0" y="0"/>
          <a:ext cx="0" cy="0"/>
          <a:chOff x="0" y="0"/>
          <a:chExt cx="0" cy="0"/>
        </a:xfrm>
      </p:grpSpPr>
      <p:sp>
        <p:nvSpPr>
          <p:cNvPr id="259" name="Google Shape;259;p33"/>
          <p:cNvSpPr txBox="1"/>
          <p:nvPr>
            <p:ph type="title"/>
          </p:nvPr>
        </p:nvSpPr>
        <p:spPr>
          <a:xfrm>
            <a:off x="76200" y="3121200"/>
            <a:ext cx="8919600" cy="61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Option 2: Installing on Device</a:t>
            </a:r>
            <a:endParaRPr sz="2400">
              <a:solidFill>
                <a:schemeClr val="lt1"/>
              </a:solidFill>
              <a:latin typeface="Open Sans"/>
              <a:ea typeface="Open Sans"/>
              <a:cs typeface="Open Sans"/>
              <a:sym typeface="Open Sans"/>
            </a:endParaRPr>
          </a:p>
        </p:txBody>
      </p:sp>
      <p:sp>
        <p:nvSpPr>
          <p:cNvPr id="260" name="Google Shape;260;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6" name="Google Shape;266;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7" name="Google Shape;267;p34"/>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To install Tensorflow on device</a:t>
            </a:r>
            <a:endParaRPr sz="4800">
              <a:solidFill>
                <a:srgbClr val="434343"/>
              </a:solidFill>
              <a:latin typeface="Economica"/>
              <a:ea typeface="Economica"/>
              <a:cs typeface="Economica"/>
              <a:sym typeface="Economica"/>
            </a:endParaRPr>
          </a:p>
        </p:txBody>
      </p:sp>
      <p:sp>
        <p:nvSpPr>
          <p:cNvPr id="268" name="Google Shape;268;p34"/>
          <p:cNvSpPr txBox="1"/>
          <p:nvPr/>
        </p:nvSpPr>
        <p:spPr>
          <a:xfrm>
            <a:off x="562450" y="891600"/>
            <a:ext cx="8352300" cy="49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Open your jupyter notebook</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Type the following command: </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latin typeface="Open Sans"/>
              <a:ea typeface="Open Sans"/>
              <a:cs typeface="Open Sans"/>
              <a:sym typeface="Open Sans"/>
            </a:endParaRPr>
          </a:p>
          <a:p>
            <a:pPr indent="0" lvl="0" marL="457200" rtl="0" algn="ctr">
              <a:lnSpc>
                <a:spcPct val="115000"/>
              </a:lnSpc>
              <a:spcBef>
                <a:spcPts val="0"/>
              </a:spcBef>
              <a:spcAft>
                <a:spcPts val="0"/>
              </a:spcAft>
              <a:buNone/>
            </a:pPr>
            <a:r>
              <a:rPr b="1" lang="en" sz="2000">
                <a:highlight>
                  <a:srgbClr val="F3F3F3"/>
                </a:highlight>
                <a:latin typeface="Open Sans"/>
                <a:ea typeface="Open Sans"/>
                <a:cs typeface="Open Sans"/>
                <a:sym typeface="Open Sans"/>
              </a:rPr>
              <a:t>!pip install tensorflow</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Once the installation is done, run the below command to import tensorflow:</a:t>
            </a:r>
            <a:endParaRPr sz="2000">
              <a:latin typeface="Open Sans"/>
              <a:ea typeface="Open Sans"/>
              <a:cs typeface="Open Sans"/>
              <a:sym typeface="Open Sans"/>
            </a:endParaRPr>
          </a:p>
          <a:p>
            <a:pPr indent="0" lvl="0" marL="457200" rtl="0" algn="ctr">
              <a:lnSpc>
                <a:spcPct val="115000"/>
              </a:lnSpc>
              <a:spcBef>
                <a:spcPts val="0"/>
              </a:spcBef>
              <a:spcAft>
                <a:spcPts val="0"/>
              </a:spcAft>
              <a:buNone/>
            </a:pPr>
            <a:br>
              <a:rPr lang="en" sz="2000">
                <a:latin typeface="Open Sans"/>
                <a:ea typeface="Open Sans"/>
                <a:cs typeface="Open Sans"/>
                <a:sym typeface="Open Sans"/>
              </a:rPr>
            </a:br>
            <a:r>
              <a:rPr b="1" lang="en" sz="2000">
                <a:highlight>
                  <a:srgbClr val="EFEFEF"/>
                </a:highlight>
                <a:latin typeface="Open Sans"/>
                <a:ea typeface="Open Sans"/>
                <a:cs typeface="Open Sans"/>
                <a:sym typeface="Open Sans"/>
              </a:rPr>
              <a:t>i</a:t>
            </a:r>
            <a:r>
              <a:rPr b="1" lang="en" sz="2000">
                <a:highlight>
                  <a:srgbClr val="EFEFEF"/>
                </a:highlight>
                <a:latin typeface="Open Sans"/>
                <a:ea typeface="Open Sans"/>
                <a:cs typeface="Open Sans"/>
                <a:sym typeface="Open Sans"/>
              </a:rPr>
              <a:t>mport tensorflow as tf</a:t>
            </a:r>
            <a:endParaRPr b="1" sz="2000">
              <a:highlight>
                <a:srgbClr val="EFEFEF"/>
              </a:highlight>
              <a:latin typeface="Open Sans"/>
              <a:ea typeface="Open Sans"/>
              <a:cs typeface="Open Sans"/>
              <a:sym typeface="Open Sans"/>
            </a:endParaRPr>
          </a:p>
          <a:p>
            <a:pPr indent="0" lvl="0" marL="457200" rtl="0" algn="ctr">
              <a:lnSpc>
                <a:spcPct val="115000"/>
              </a:lnSpc>
              <a:spcBef>
                <a:spcPts val="0"/>
              </a:spcBef>
              <a:spcAft>
                <a:spcPts val="0"/>
              </a:spcAft>
              <a:buNone/>
            </a:pPr>
            <a:r>
              <a:t/>
            </a:r>
            <a:endParaRPr b="1" sz="2000">
              <a:highlight>
                <a:srgbClr val="EFEFEF"/>
              </a:highlight>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A simple </a:t>
            </a:r>
            <a:r>
              <a:rPr lang="en" sz="2000" u="sng">
                <a:solidFill>
                  <a:schemeClr val="hlink"/>
                </a:solidFill>
                <a:latin typeface="Open Sans"/>
                <a:ea typeface="Open Sans"/>
                <a:cs typeface="Open Sans"/>
                <a:sym typeface="Open Sans"/>
                <a:hlinkClick r:id="rId3"/>
              </a:rPr>
              <a:t>video explanation of tensorflow installation</a:t>
            </a:r>
            <a:r>
              <a:rPr lang="en" sz="2000">
                <a:latin typeface="Open Sans"/>
                <a:ea typeface="Open Sans"/>
                <a:cs typeface="Open Sans"/>
                <a:sym typeface="Open Sans"/>
              </a:rPr>
              <a:t> can be found on the next slide. </a:t>
            </a:r>
            <a:endParaRPr sz="2000">
              <a:latin typeface="Open Sans"/>
              <a:ea typeface="Open Sans"/>
              <a:cs typeface="Open Sans"/>
              <a:sym typeface="Open Sans"/>
            </a:endParaRPr>
          </a:p>
          <a:p>
            <a:pPr indent="0" lvl="0" marL="0" rtl="0" algn="l">
              <a:lnSpc>
                <a:spcPct val="115000"/>
              </a:lnSpc>
              <a:spcBef>
                <a:spcPts val="0"/>
              </a:spcBef>
              <a:spcAft>
                <a:spcPts val="0"/>
              </a:spcAft>
              <a:buNone/>
            </a:pPr>
            <a:r>
              <a:t/>
            </a:r>
            <a:endParaRPr sz="2000">
              <a:latin typeface="Open Sans"/>
              <a:ea typeface="Open Sans"/>
              <a:cs typeface="Open Sans"/>
              <a:sym typeface="Open Sans"/>
            </a:endParaRPr>
          </a:p>
        </p:txBody>
      </p:sp>
      <p:grpSp>
        <p:nvGrpSpPr>
          <p:cNvPr id="269" name="Google Shape;269;p34"/>
          <p:cNvGrpSpPr/>
          <p:nvPr/>
        </p:nvGrpSpPr>
        <p:grpSpPr>
          <a:xfrm>
            <a:off x="0" y="5976100"/>
            <a:ext cx="9144000" cy="919800"/>
            <a:chOff x="0" y="5976100"/>
            <a:chExt cx="9144000" cy="919800"/>
          </a:xfrm>
        </p:grpSpPr>
        <p:sp>
          <p:nvSpPr>
            <p:cNvPr id="270" name="Google Shape;270;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3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 name="Google Shape;277;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8" name="Google Shape;278;p35"/>
          <p:cNvGrpSpPr/>
          <p:nvPr/>
        </p:nvGrpSpPr>
        <p:grpSpPr>
          <a:xfrm>
            <a:off x="0" y="5976100"/>
            <a:ext cx="9144000" cy="919800"/>
            <a:chOff x="0" y="5976100"/>
            <a:chExt cx="9144000" cy="919800"/>
          </a:xfrm>
        </p:grpSpPr>
        <p:sp>
          <p:nvSpPr>
            <p:cNvPr id="279" name="Google Shape;279;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descr="I will show how to install tensorflow 2.0 on windows computer. I will be installing it on top of anaconda. &#10;&#10;Video to install anaconda on windows: https://www.youtube.com/watch?v=Vt6loGK9Adc&#10;&#10;Next video: https://www.youtube.com/watch?v=z-ZR_8BZ1wQ&amp;list=PLeo1K3hjS3uu7CxAacxVndI4bE_o3BDtO&amp;index=6&#10;&#10;Previous video: https://www.youtube.com/watch?v=ER2It2mIagI&amp;list=PLeo1K3hjS3uu7CxAacxVndI4bE_o3BDtO&amp;index=4&#10;&#10;Code for logistic regression: https://github.com/codebasics/py/blob/master/ML/7_logistic_reg/7_logistic_regression.ipynb&#10;&#10;Deep learning playlist: https://www.youtube.com/playlist?list=PLeo1K3hjS3uu7CxAacxVndI4bE_o3BDtO&#10;&#10;Prerequisites for this series:   &#10;   1: Python tutorials (first 16 videos): https://www.youtube.com/playlist?list=PLeo1K3hjS3uv5U-Lmlnucd7gqF-3ehIh0    &#10;   2: Pandas tutorials(first 8 videos): https://www.youtube.com/playlist?list=PLeo1K3hjS3uuASpe-1LjfG5f14Bnozjwy&#10;   3: Machine learning playlist (first 16 videos): https://www.youtube.com/playlist?list=PLeo1K3hjS3uvCeTYTeyfe0-rN5r8zn9rw  &#10;&#10;Website: http://codebasicshub.com/&#10;Facebook: https://www.facebook.com/codebasicshub&#10;Twitter: https://twitter.com/codebasicshub&#10;Patreon: https://www.patreon.com/codebasics" id="281" name="Google Shape;281;p35" title="Install tensorflow 2.0 | Deep Learning Tutorial 5 (Tensorflow2.0, Keras &amp; Python)">
            <a:hlinkClick r:id="rId4"/>
          </p:cNvPr>
          <p:cNvPicPr preferRelativeResize="0"/>
          <p:nvPr/>
        </p:nvPicPr>
        <p:blipFill>
          <a:blip r:embed="rId5">
            <a:alphaModFix/>
          </a:blip>
          <a:stretch>
            <a:fillRect/>
          </a:stretch>
        </p:blipFill>
        <p:spPr>
          <a:xfrm>
            <a:off x="1264125" y="992713"/>
            <a:ext cx="6496766" cy="4872575"/>
          </a:xfrm>
          <a:prstGeom prst="rect">
            <a:avLst/>
          </a:prstGeom>
          <a:noFill/>
          <a:ln>
            <a:noFill/>
          </a:ln>
        </p:spPr>
      </p:pic>
      <p:sp>
        <p:nvSpPr>
          <p:cNvPr id="282" name="Google Shape;282;p35"/>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To install Tensorflow on device</a:t>
            </a:r>
            <a:endParaRPr sz="4800">
              <a:solidFill>
                <a:srgbClr val="434343"/>
              </a:solidFill>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86" name="Shape 286"/>
        <p:cNvGrpSpPr/>
        <p:nvPr/>
      </p:nvGrpSpPr>
      <p:grpSpPr>
        <a:xfrm>
          <a:off x="0" y="0"/>
          <a:ext cx="0" cy="0"/>
          <a:chOff x="0" y="0"/>
          <a:chExt cx="0" cy="0"/>
        </a:xfrm>
      </p:grpSpPr>
      <p:sp>
        <p:nvSpPr>
          <p:cNvPr id="287" name="Google Shape;287;p36"/>
          <p:cNvSpPr txBox="1"/>
          <p:nvPr>
            <p:ph type="title"/>
          </p:nvPr>
        </p:nvSpPr>
        <p:spPr>
          <a:xfrm>
            <a:off x="76200" y="3121200"/>
            <a:ext cx="8919600" cy="61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Checking the version of TensorFlow</a:t>
            </a:r>
            <a:endParaRPr sz="2400">
              <a:solidFill>
                <a:schemeClr val="lt1"/>
              </a:solidFill>
              <a:latin typeface="Open Sans"/>
              <a:ea typeface="Open Sans"/>
              <a:cs typeface="Open Sans"/>
              <a:sym typeface="Open Sans"/>
            </a:endParaRPr>
          </a:p>
        </p:txBody>
      </p:sp>
      <p:sp>
        <p:nvSpPr>
          <p:cNvPr id="288" name="Google Shape;288;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5" name="Google Shape;295;p37"/>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Check the version of Tensorflow</a:t>
            </a:r>
            <a:endParaRPr sz="4800">
              <a:solidFill>
                <a:srgbClr val="434343"/>
              </a:solidFill>
              <a:latin typeface="Economica"/>
              <a:ea typeface="Economica"/>
              <a:cs typeface="Economica"/>
              <a:sym typeface="Economica"/>
            </a:endParaRPr>
          </a:p>
        </p:txBody>
      </p:sp>
      <p:sp>
        <p:nvSpPr>
          <p:cNvPr id="296" name="Google Shape;296;p37"/>
          <p:cNvSpPr txBox="1"/>
          <p:nvPr/>
        </p:nvSpPr>
        <p:spPr>
          <a:xfrm>
            <a:off x="229200" y="1127600"/>
            <a:ext cx="8685600" cy="5097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Open a Jupyter Notebook/Google Colab</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0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In a cell type and execute the following command:</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Make sure the displayed version starts with 2 i.e ensure Tensorflow 2 has been installed. If not, you can upgrade Tensorflow: </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Pip upgrade: </a:t>
            </a:r>
            <a:r>
              <a:rPr lang="en" sz="1900" u="sng">
                <a:solidFill>
                  <a:schemeClr val="hlink"/>
                </a:solidFill>
                <a:latin typeface="Open Sans"/>
                <a:ea typeface="Open Sans"/>
                <a:cs typeface="Open Sans"/>
                <a:sym typeface="Open Sans"/>
                <a:hlinkClick r:id="rId3"/>
              </a:rPr>
              <a:t>https://stackoverflow.com/a/47342614</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Conda upgrade: conda upgrade tensorflow-gpu</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Google Colab uses TensorFlow 2 by default.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p:txBody>
      </p:sp>
      <p:grpSp>
        <p:nvGrpSpPr>
          <p:cNvPr id="297" name="Google Shape;297;p37"/>
          <p:cNvGrpSpPr/>
          <p:nvPr/>
        </p:nvGrpSpPr>
        <p:grpSpPr>
          <a:xfrm>
            <a:off x="0" y="5976100"/>
            <a:ext cx="9144000" cy="919800"/>
            <a:chOff x="0" y="5976100"/>
            <a:chExt cx="9144000" cy="919800"/>
          </a:xfrm>
        </p:grpSpPr>
        <p:sp>
          <p:nvSpPr>
            <p:cNvPr id="298" name="Google Shape;298;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7"/>
            <p:cNvPicPr preferRelativeResize="0"/>
            <p:nvPr/>
          </p:nvPicPr>
          <p:blipFill>
            <a:blip r:embed="rId4">
              <a:alphaModFix/>
            </a:blip>
            <a:stretch>
              <a:fillRect/>
            </a:stretch>
          </p:blipFill>
          <p:spPr>
            <a:xfrm>
              <a:off x="3504750" y="6128050"/>
              <a:ext cx="2053000" cy="615900"/>
            </a:xfrm>
            <a:prstGeom prst="rect">
              <a:avLst/>
            </a:prstGeom>
            <a:noFill/>
            <a:ln>
              <a:noFill/>
            </a:ln>
          </p:spPr>
        </p:pic>
      </p:grpSp>
      <p:pic>
        <p:nvPicPr>
          <p:cNvPr id="300" name="Google Shape;300;p37"/>
          <p:cNvPicPr preferRelativeResize="0"/>
          <p:nvPr/>
        </p:nvPicPr>
        <p:blipFill>
          <a:blip r:embed="rId5">
            <a:alphaModFix/>
          </a:blip>
          <a:stretch>
            <a:fillRect/>
          </a:stretch>
        </p:blipFill>
        <p:spPr>
          <a:xfrm>
            <a:off x="2621551" y="2303450"/>
            <a:ext cx="3515200" cy="114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7" name="Google Shape;307;p38"/>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Additional Resources on Installation!</a:t>
            </a:r>
            <a:endParaRPr sz="4800">
              <a:solidFill>
                <a:srgbClr val="434343"/>
              </a:solidFill>
              <a:latin typeface="Economica"/>
              <a:ea typeface="Economica"/>
              <a:cs typeface="Economica"/>
              <a:sym typeface="Economica"/>
            </a:endParaRPr>
          </a:p>
        </p:txBody>
      </p:sp>
      <p:sp>
        <p:nvSpPr>
          <p:cNvPr id="308" name="Google Shape;308;p38"/>
          <p:cNvSpPr txBox="1"/>
          <p:nvPr/>
        </p:nvSpPr>
        <p:spPr>
          <a:xfrm>
            <a:off x="1605150" y="2090850"/>
            <a:ext cx="5933700" cy="2676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u="sng">
                <a:solidFill>
                  <a:schemeClr val="hlink"/>
                </a:solidFill>
                <a:latin typeface="Open Sans"/>
                <a:ea typeface="Open Sans"/>
                <a:cs typeface="Open Sans"/>
                <a:sym typeface="Open Sans"/>
                <a:hlinkClick r:id="rId3"/>
              </a:rPr>
              <a:t>Install Tensorflow GPU on Windows 10 with CUDA and cuDNN</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None/>
            </a:pPr>
            <a:r>
              <a:rPr lang="en" sz="1900">
                <a:latin typeface="Open Sans"/>
                <a:ea typeface="Open Sans"/>
                <a:cs typeface="Open Sans"/>
                <a:sym typeface="Open Sans"/>
              </a:rPr>
              <a:t>&lt;</a:t>
            </a:r>
            <a:r>
              <a:rPr b="1" lang="en" sz="1900">
                <a:highlight>
                  <a:srgbClr val="D9D9D9"/>
                </a:highlight>
                <a:latin typeface="Open Sans"/>
                <a:ea typeface="Open Sans"/>
                <a:cs typeface="Open Sans"/>
                <a:sym typeface="Open Sans"/>
              </a:rPr>
              <a:t>Intermediate/advanced Learners can explore this option</a:t>
            </a:r>
            <a:r>
              <a:rPr lang="en" sz="1900">
                <a:highlight>
                  <a:srgbClr val="D9D9D9"/>
                </a:highlight>
                <a:latin typeface="Open Sans"/>
                <a:ea typeface="Open Sans"/>
                <a:cs typeface="Open Sans"/>
                <a:sym typeface="Open Sans"/>
              </a:rPr>
              <a:t>. For rest, we can gradually get there whenever required, for the moment, you can simply go with Google Colab or the device installation mentioned couple of slides earlier</a:t>
            </a:r>
            <a:r>
              <a:rPr lang="en" sz="1900">
                <a:latin typeface="Open Sans"/>
                <a:ea typeface="Open Sans"/>
                <a:cs typeface="Open Sans"/>
                <a:sym typeface="Open Sans"/>
              </a:rPr>
              <a:t>&gt;</a:t>
            </a:r>
            <a:endParaRPr sz="1900">
              <a:latin typeface="Open Sans"/>
              <a:ea typeface="Open Sans"/>
              <a:cs typeface="Open Sans"/>
              <a:sym typeface="Open Sans"/>
            </a:endParaRPr>
          </a:p>
        </p:txBody>
      </p:sp>
      <p:grpSp>
        <p:nvGrpSpPr>
          <p:cNvPr id="309" name="Google Shape;309;p38"/>
          <p:cNvGrpSpPr/>
          <p:nvPr/>
        </p:nvGrpSpPr>
        <p:grpSpPr>
          <a:xfrm>
            <a:off x="0" y="5976100"/>
            <a:ext cx="9144000" cy="919800"/>
            <a:chOff x="0" y="5976100"/>
            <a:chExt cx="9144000" cy="919800"/>
          </a:xfrm>
        </p:grpSpPr>
        <p:sp>
          <p:nvSpPr>
            <p:cNvPr id="310" name="Google Shape;310;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7" name="Google Shape;317;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8" name="Google Shape;318;p39"/>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Download Slides Link</a:t>
            </a:r>
            <a:endParaRPr sz="4800">
              <a:solidFill>
                <a:srgbClr val="434343"/>
              </a:solidFill>
              <a:latin typeface="Economica"/>
              <a:ea typeface="Economica"/>
              <a:cs typeface="Economica"/>
              <a:sym typeface="Economica"/>
            </a:endParaRPr>
          </a:p>
        </p:txBody>
      </p:sp>
      <p:sp>
        <p:nvSpPr>
          <p:cNvPr id="319" name="Google Shape;319;p39"/>
          <p:cNvSpPr txBox="1"/>
          <p:nvPr/>
        </p:nvSpPr>
        <p:spPr>
          <a:xfrm>
            <a:off x="1605150" y="2090850"/>
            <a:ext cx="5933700" cy="26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u="sng">
                <a:solidFill>
                  <a:schemeClr val="hlink"/>
                </a:solidFill>
                <a:latin typeface="Open Sans"/>
                <a:ea typeface="Open Sans"/>
                <a:cs typeface="Open Sans"/>
                <a:sym typeface="Open Sans"/>
                <a:hlinkClick r:id="rId3"/>
              </a:rPr>
              <a:t>https://docs.google.com/presentation/d/1IvlcSDuUjkEH4XLiqtfSA0rNyhbI5vh-UB84JwqA8BQ/edit#slide=id.g910399512c_25_12</a:t>
            </a:r>
            <a:r>
              <a:rPr lang="en" sz="1900">
                <a:latin typeface="Open Sans"/>
                <a:ea typeface="Open Sans"/>
                <a:cs typeface="Open Sans"/>
                <a:sym typeface="Open Sans"/>
              </a:rPr>
              <a:t> </a:t>
            </a:r>
            <a:endParaRPr sz="1900">
              <a:latin typeface="Open Sans"/>
              <a:ea typeface="Open Sans"/>
              <a:cs typeface="Open Sans"/>
              <a:sym typeface="Open Sans"/>
            </a:endParaRPr>
          </a:p>
        </p:txBody>
      </p:sp>
      <p:grpSp>
        <p:nvGrpSpPr>
          <p:cNvPr id="320" name="Google Shape;320;p39"/>
          <p:cNvGrpSpPr/>
          <p:nvPr/>
        </p:nvGrpSpPr>
        <p:grpSpPr>
          <a:xfrm>
            <a:off x="0" y="5976100"/>
            <a:ext cx="9144000" cy="919800"/>
            <a:chOff x="0" y="5976100"/>
            <a:chExt cx="9144000" cy="919800"/>
          </a:xfrm>
        </p:grpSpPr>
        <p:sp>
          <p:nvSpPr>
            <p:cNvPr id="321" name="Google Shape;321;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8" name="Google Shape;328;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9" name="Google Shape;329;p40"/>
          <p:cNvGrpSpPr/>
          <p:nvPr/>
        </p:nvGrpSpPr>
        <p:grpSpPr>
          <a:xfrm>
            <a:off x="0" y="5976100"/>
            <a:ext cx="9144000" cy="919800"/>
            <a:chOff x="0" y="5976100"/>
            <a:chExt cx="9144000" cy="919800"/>
          </a:xfrm>
        </p:grpSpPr>
        <p:sp>
          <p:nvSpPr>
            <p:cNvPr id="330" name="Google Shape;330;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4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32" name="Google Shape;332;p4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333" name="Google Shape;333;p4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999999"/>
                </a:solidFill>
                <a:latin typeface="Open Sans"/>
                <a:ea typeface="Open Sans"/>
                <a:cs typeface="Open Sans"/>
                <a:sym typeface="Open Sans"/>
              </a:rPr>
              <a:t>Feel free to post any queries in the #help channel on Slack or on the </a:t>
            </a:r>
            <a:r>
              <a:rPr lang="en" sz="2600" u="sng">
                <a:solidFill>
                  <a:schemeClr val="hlink"/>
                </a:solidFill>
                <a:latin typeface="Open Sans"/>
                <a:ea typeface="Open Sans"/>
                <a:cs typeface="Open Sans"/>
                <a:sym typeface="Open Sans"/>
                <a:hlinkClick r:id="rId4"/>
              </a:rPr>
              <a:t>Discuss </a:t>
            </a:r>
            <a:r>
              <a:rPr lang="en" sz="2600">
                <a:solidFill>
                  <a:srgbClr val="999999"/>
                </a:solidFill>
                <a:latin typeface="Open Sans"/>
                <a:ea typeface="Open Sans"/>
                <a:cs typeface="Open Sans"/>
                <a:sym typeface="Open Sans"/>
              </a:rPr>
              <a:t>forum</a:t>
            </a:r>
            <a:endParaRPr sz="700">
              <a:solidFill>
                <a:srgbClr val="999999"/>
              </a:solidFill>
            </a:endParaRPr>
          </a:p>
          <a:p>
            <a:pPr indent="0" lvl="0" marL="0" rtl="0" algn="l">
              <a:spcBef>
                <a:spcPts val="0"/>
              </a:spcBef>
              <a:spcAft>
                <a:spcPts val="0"/>
              </a:spcAft>
              <a:buNone/>
            </a:pPr>
            <a:r>
              <a:t/>
            </a:r>
            <a:endParaRPr sz="2600">
              <a:solidFill>
                <a:srgbClr val="99999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7" name="Google Shape;77;p15"/>
          <p:cNvGrpSpPr/>
          <p:nvPr/>
        </p:nvGrpSpPr>
        <p:grpSpPr>
          <a:xfrm>
            <a:off x="0" y="5976100"/>
            <a:ext cx="9144000" cy="919800"/>
            <a:chOff x="0" y="5976100"/>
            <a:chExt cx="9144000" cy="919800"/>
          </a:xfrm>
        </p:grpSpPr>
        <p:sp>
          <p:nvSpPr>
            <p:cNvPr id="78" name="Google Shape;78;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0" name="Google Shape;80;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81" name="Google Shape;81;p15"/>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CPU, GPU and TPU</a:t>
            </a:r>
            <a:endParaRPr b="1" sz="1800">
              <a:latin typeface="Roboto"/>
              <a:ea typeface="Roboto"/>
              <a:cs typeface="Roboto"/>
              <a:sym typeface="Roboto"/>
            </a:endParaRPr>
          </a:p>
        </p:txBody>
      </p:sp>
      <p:sp>
        <p:nvSpPr>
          <p:cNvPr id="82" name="Google Shape;82;p15"/>
          <p:cNvSpPr/>
          <p:nvPr/>
        </p:nvSpPr>
        <p:spPr>
          <a:xfrm>
            <a:off x="533028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Importing TensorFlow and checking its version</a:t>
            </a:r>
            <a:endParaRPr b="1" sz="1800">
              <a:latin typeface="Roboto"/>
              <a:ea typeface="Roboto"/>
              <a:cs typeface="Roboto"/>
              <a:sym typeface="Roboto"/>
            </a:endParaRPr>
          </a:p>
        </p:txBody>
      </p:sp>
      <p:sp>
        <p:nvSpPr>
          <p:cNvPr id="83" name="Google Shape;83;p15"/>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Setting Up TensorFlow</a:t>
            </a:r>
            <a:endParaRPr b="1" sz="1800">
              <a:latin typeface="Roboto"/>
              <a:ea typeface="Roboto"/>
              <a:cs typeface="Roboto"/>
              <a:sym typeface="Roboto"/>
            </a:endParaRPr>
          </a:p>
        </p:txBody>
      </p:sp>
      <p:sp>
        <p:nvSpPr>
          <p:cNvPr id="84" name="Google Shape;84;p15"/>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GPU Packages for Deep Learning</a:t>
            </a:r>
            <a:endParaRPr b="1"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1" name="Google Shape;91;p16"/>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TIP</a:t>
            </a:r>
            <a:endParaRPr sz="4500">
              <a:solidFill>
                <a:srgbClr val="434343"/>
              </a:solidFill>
              <a:latin typeface="Economica"/>
              <a:ea typeface="Economica"/>
              <a:cs typeface="Economica"/>
              <a:sym typeface="Economica"/>
            </a:endParaRPr>
          </a:p>
        </p:txBody>
      </p:sp>
      <p:sp>
        <p:nvSpPr>
          <p:cNvPr id="92" name="Google Shape;92;p16"/>
          <p:cNvSpPr txBox="1"/>
          <p:nvPr/>
        </p:nvSpPr>
        <p:spPr>
          <a:xfrm>
            <a:off x="616150" y="3026400"/>
            <a:ext cx="7701900" cy="80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latin typeface="Open Sans"/>
                <a:ea typeface="Open Sans"/>
                <a:cs typeface="Open Sans"/>
                <a:sym typeface="Open Sans"/>
              </a:rPr>
              <a:t>You </a:t>
            </a:r>
            <a:r>
              <a:rPr b="1" lang="en" sz="2200">
                <a:latin typeface="Open Sans"/>
                <a:ea typeface="Open Sans"/>
                <a:cs typeface="Open Sans"/>
                <a:sym typeface="Open Sans"/>
              </a:rPr>
              <a:t>DON’T need to memorize</a:t>
            </a:r>
            <a:r>
              <a:rPr lang="en" sz="2200">
                <a:latin typeface="Open Sans"/>
                <a:ea typeface="Open Sans"/>
                <a:cs typeface="Open Sans"/>
                <a:sym typeface="Open Sans"/>
              </a:rPr>
              <a:t> the below jargons!</a:t>
            </a:r>
            <a:endParaRPr sz="2200">
              <a:latin typeface="Open Sans"/>
              <a:ea typeface="Open Sans"/>
              <a:cs typeface="Open Sans"/>
              <a:sym typeface="Open Sans"/>
            </a:endParaRPr>
          </a:p>
        </p:txBody>
      </p:sp>
      <p:grpSp>
        <p:nvGrpSpPr>
          <p:cNvPr id="93" name="Google Shape;93;p16"/>
          <p:cNvGrpSpPr/>
          <p:nvPr/>
        </p:nvGrpSpPr>
        <p:grpSpPr>
          <a:xfrm>
            <a:off x="0" y="5976100"/>
            <a:ext cx="9144000" cy="919800"/>
            <a:chOff x="0" y="5976100"/>
            <a:chExt cx="9144000" cy="919800"/>
          </a:xfrm>
        </p:grpSpPr>
        <p:sp>
          <p:nvSpPr>
            <p:cNvPr id="94" name="Google Shape;94;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76200" y="3121200"/>
            <a:ext cx="8919600" cy="61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CPU, GPU and TPU</a:t>
            </a:r>
            <a:endParaRPr sz="2400">
              <a:solidFill>
                <a:schemeClr val="lt1"/>
              </a:solidFill>
              <a:latin typeface="Open Sans"/>
              <a:ea typeface="Open Sans"/>
              <a:cs typeface="Open Sans"/>
              <a:sym typeface="Open Sans"/>
            </a:endParaRPr>
          </a:p>
        </p:txBody>
      </p:sp>
      <p:sp>
        <p:nvSpPr>
          <p:cNvPr id="101" name="Google Shape;101;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8"/>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CPUs</a:t>
            </a:r>
            <a:endParaRPr sz="4500">
              <a:solidFill>
                <a:srgbClr val="434343"/>
              </a:solidFill>
              <a:latin typeface="Economica"/>
              <a:ea typeface="Economica"/>
              <a:cs typeface="Economica"/>
              <a:sym typeface="Economica"/>
            </a:endParaRPr>
          </a:p>
        </p:txBody>
      </p:sp>
      <p:sp>
        <p:nvSpPr>
          <p:cNvPr id="109" name="Google Shape;109;p18"/>
          <p:cNvSpPr txBox="1"/>
          <p:nvPr/>
        </p:nvSpPr>
        <p:spPr>
          <a:xfrm>
            <a:off x="709900" y="1120200"/>
            <a:ext cx="7701900" cy="44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200">
              <a:latin typeface="Open Sans"/>
              <a:ea typeface="Open Sans"/>
              <a:cs typeface="Open Sans"/>
              <a:sym typeface="Open Sans"/>
            </a:endParaRPr>
          </a:p>
          <a:p>
            <a:pPr indent="0" lvl="0" marL="0" rtl="0" algn="l">
              <a:lnSpc>
                <a:spcPct val="115000"/>
              </a:lnSpc>
              <a:spcBef>
                <a:spcPts val="0"/>
              </a:spcBef>
              <a:spcAft>
                <a:spcPts val="0"/>
              </a:spcAft>
              <a:buNone/>
            </a:pPr>
            <a:r>
              <a:t/>
            </a:r>
            <a:endParaRPr sz="2200">
              <a:latin typeface="Open Sans"/>
              <a:ea typeface="Open Sans"/>
              <a:cs typeface="Open Sans"/>
              <a:sym typeface="Open Sans"/>
            </a:endParaRPr>
          </a:p>
          <a:p>
            <a:pPr indent="0" lvl="0" marL="0" rtl="0" algn="l">
              <a:lnSpc>
                <a:spcPct val="115000"/>
              </a:lnSpc>
              <a:spcBef>
                <a:spcPts val="0"/>
              </a:spcBef>
              <a:spcAft>
                <a:spcPts val="0"/>
              </a:spcAft>
              <a:buNone/>
            </a:pPr>
            <a:r>
              <a:t/>
            </a:r>
            <a:endParaRPr sz="2200">
              <a:latin typeface="Open Sans"/>
              <a:ea typeface="Open Sans"/>
              <a:cs typeface="Open Sans"/>
              <a:sym typeface="Open Sans"/>
            </a:endParaRPr>
          </a:p>
          <a:p>
            <a:pPr indent="0" lvl="0" marL="0" rtl="0" algn="l">
              <a:lnSpc>
                <a:spcPct val="115000"/>
              </a:lnSpc>
              <a:spcBef>
                <a:spcPts val="0"/>
              </a:spcBef>
              <a:spcAft>
                <a:spcPts val="0"/>
              </a:spcAft>
              <a:buNone/>
            </a:pPr>
            <a:r>
              <a:rPr lang="en" sz="2200">
                <a:latin typeface="Open Sans"/>
                <a:ea typeface="Open Sans"/>
                <a:cs typeface="Open Sans"/>
                <a:sym typeface="Open Sans"/>
              </a:rPr>
              <a:t>The </a:t>
            </a:r>
            <a:r>
              <a:rPr b="1" lang="en" sz="2200">
                <a:latin typeface="Open Sans"/>
                <a:ea typeface="Open Sans"/>
                <a:cs typeface="Open Sans"/>
                <a:sym typeface="Open Sans"/>
              </a:rPr>
              <a:t>CPU</a:t>
            </a:r>
            <a:r>
              <a:rPr lang="en" sz="2200">
                <a:latin typeface="Open Sans"/>
                <a:ea typeface="Open Sans"/>
                <a:cs typeface="Open Sans"/>
                <a:sym typeface="Open Sans"/>
              </a:rPr>
              <a:t> or Central Processing Unit is the primary component of a computer that processes instructions.  It’s called the brain of the computer.</a:t>
            </a:r>
            <a:endParaRPr sz="2200">
              <a:latin typeface="Open Sans"/>
              <a:ea typeface="Open Sans"/>
              <a:cs typeface="Open Sans"/>
              <a:sym typeface="Open Sans"/>
            </a:endParaRPr>
          </a:p>
          <a:p>
            <a:pPr indent="0" lvl="0" marL="0" rtl="0" algn="l">
              <a:lnSpc>
                <a:spcPct val="115000"/>
              </a:lnSpc>
              <a:spcBef>
                <a:spcPts val="0"/>
              </a:spcBef>
              <a:spcAft>
                <a:spcPts val="0"/>
              </a:spcAft>
              <a:buNone/>
            </a:pPr>
            <a:r>
              <a:t/>
            </a:r>
            <a:endParaRPr sz="2200">
              <a:latin typeface="Open Sans"/>
              <a:ea typeface="Open Sans"/>
              <a:cs typeface="Open Sans"/>
              <a:sym typeface="Open Sans"/>
            </a:endParaRPr>
          </a:p>
        </p:txBody>
      </p:sp>
      <p:grpSp>
        <p:nvGrpSpPr>
          <p:cNvPr id="110" name="Google Shape;110;p18"/>
          <p:cNvGrpSpPr/>
          <p:nvPr/>
        </p:nvGrpSpPr>
        <p:grpSpPr>
          <a:xfrm>
            <a:off x="0" y="5976100"/>
            <a:ext cx="9144000" cy="919800"/>
            <a:chOff x="0" y="5976100"/>
            <a:chExt cx="9144000" cy="919800"/>
          </a:xfrm>
        </p:grpSpPr>
        <p:sp>
          <p:nvSpPr>
            <p:cNvPr id="111" name="Google Shape;111;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GPUs</a:t>
            </a:r>
            <a:endParaRPr sz="4500">
              <a:solidFill>
                <a:srgbClr val="434343"/>
              </a:solidFill>
              <a:latin typeface="Economica"/>
              <a:ea typeface="Economica"/>
              <a:cs typeface="Economica"/>
              <a:sym typeface="Economica"/>
            </a:endParaRPr>
          </a:p>
        </p:txBody>
      </p:sp>
      <p:sp>
        <p:nvSpPr>
          <p:cNvPr id="120" name="Google Shape;120;p19"/>
          <p:cNvSpPr txBox="1"/>
          <p:nvPr/>
        </p:nvSpPr>
        <p:spPr>
          <a:xfrm>
            <a:off x="709900" y="1120200"/>
            <a:ext cx="7701900" cy="44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Open Sans"/>
                <a:ea typeface="Open Sans"/>
                <a:cs typeface="Open Sans"/>
                <a:sym typeface="Open Sans"/>
              </a:rPr>
              <a:t>GPU</a:t>
            </a:r>
            <a:r>
              <a:rPr lang="en" sz="1600">
                <a:latin typeface="Open Sans"/>
                <a:ea typeface="Open Sans"/>
                <a:cs typeface="Open Sans"/>
                <a:sym typeface="Open Sans"/>
              </a:rPr>
              <a:t> stands for graphics processing unit. You'll also see GPUs commonly referred to as </a:t>
            </a:r>
            <a:r>
              <a:rPr b="1" lang="en" sz="1600">
                <a:latin typeface="Open Sans"/>
                <a:ea typeface="Open Sans"/>
                <a:cs typeface="Open Sans"/>
                <a:sym typeface="Open Sans"/>
              </a:rPr>
              <a:t>graphics cards</a:t>
            </a:r>
            <a:r>
              <a:rPr lang="en" sz="1600">
                <a:latin typeface="Open Sans"/>
                <a:ea typeface="Open Sans"/>
                <a:cs typeface="Open Sans"/>
                <a:sym typeface="Open Sans"/>
              </a:rPr>
              <a:t> or </a:t>
            </a:r>
            <a:r>
              <a:rPr b="1" lang="en" sz="1600">
                <a:latin typeface="Open Sans"/>
                <a:ea typeface="Open Sans"/>
                <a:cs typeface="Open Sans"/>
                <a:sym typeface="Open Sans"/>
              </a:rPr>
              <a:t>video cards</a:t>
            </a:r>
            <a:r>
              <a:rPr lang="en" sz="1600">
                <a:latin typeface="Open Sans"/>
                <a:ea typeface="Open Sans"/>
                <a:cs typeface="Open Sans"/>
                <a:sym typeface="Open Sans"/>
              </a:rPr>
              <a:t>. Every PC uses a GPU to render images, video and 2D or 3D animations for display. A GPU performs quick math calculations and frees up the CPU to do other things.</a:t>
            </a:r>
            <a:endParaRPr sz="1600">
              <a:latin typeface="Open Sans"/>
              <a:ea typeface="Open Sans"/>
              <a:cs typeface="Open Sans"/>
              <a:sym typeface="Open Sans"/>
            </a:endParaRPr>
          </a:p>
          <a:p>
            <a:pPr indent="0" lvl="0" marL="0" rtl="0" algn="l">
              <a:lnSpc>
                <a:spcPct val="115000"/>
              </a:lnSpc>
              <a:spcBef>
                <a:spcPts val="0"/>
              </a:spcBef>
              <a:spcAft>
                <a:spcPts val="0"/>
              </a:spcAft>
              <a:buNone/>
            </a:pPr>
            <a:r>
              <a:t/>
            </a:r>
            <a:endParaRPr sz="1600">
              <a:latin typeface="Open Sans"/>
              <a:ea typeface="Open Sans"/>
              <a:cs typeface="Open Sans"/>
              <a:sym typeface="Open Sans"/>
            </a:endParaRPr>
          </a:p>
          <a:p>
            <a:pPr indent="0" lvl="0" marL="0" rtl="0" algn="l">
              <a:lnSpc>
                <a:spcPct val="115000"/>
              </a:lnSpc>
              <a:spcBef>
                <a:spcPts val="0"/>
              </a:spcBef>
              <a:spcAft>
                <a:spcPts val="0"/>
              </a:spcAft>
              <a:buNone/>
            </a:pPr>
            <a:r>
              <a:rPr lang="en" sz="1600">
                <a:latin typeface="Open Sans"/>
                <a:ea typeface="Open Sans"/>
                <a:cs typeface="Open Sans"/>
                <a:sym typeface="Open Sans"/>
              </a:rPr>
              <a:t>The introduction of GPUs led to the rise of gaming industries and industries that provide high quality visuals. GPUs are not only used in machine learning related work but are  also highly useful for content creators, digital artists and gamers.</a:t>
            </a:r>
            <a:endParaRPr sz="1600">
              <a:latin typeface="Open Sans"/>
              <a:ea typeface="Open Sans"/>
              <a:cs typeface="Open Sans"/>
              <a:sym typeface="Open Sans"/>
            </a:endParaRPr>
          </a:p>
          <a:p>
            <a:pPr indent="0" lvl="0" marL="0" rtl="0" algn="l">
              <a:lnSpc>
                <a:spcPct val="115000"/>
              </a:lnSpc>
              <a:spcBef>
                <a:spcPts val="0"/>
              </a:spcBef>
              <a:spcAft>
                <a:spcPts val="0"/>
              </a:spcAft>
              <a:buNone/>
            </a:pPr>
            <a:r>
              <a:t/>
            </a:r>
            <a:endParaRPr sz="1600">
              <a:latin typeface="Open Sans"/>
              <a:ea typeface="Open Sans"/>
              <a:cs typeface="Open Sans"/>
              <a:sym typeface="Open Sans"/>
            </a:endParaRPr>
          </a:p>
          <a:p>
            <a:pPr indent="0" lvl="0" marL="0" rtl="0" algn="l">
              <a:lnSpc>
                <a:spcPct val="115000"/>
              </a:lnSpc>
              <a:spcBef>
                <a:spcPts val="0"/>
              </a:spcBef>
              <a:spcAft>
                <a:spcPts val="0"/>
              </a:spcAft>
              <a:buNone/>
            </a:pPr>
            <a:r>
              <a:rPr lang="en" sz="1600">
                <a:latin typeface="Open Sans"/>
                <a:ea typeface="Open Sans"/>
                <a:cs typeface="Open Sans"/>
                <a:sym typeface="Open Sans"/>
              </a:rPr>
              <a:t>GPUs play a crucial role while training Deep Learning models. To learn what makes them so important, we would recommend you to go through a very interesting article below that explains why GPUs are necessary for training Deep Learning models:</a:t>
            </a:r>
            <a:endParaRPr sz="1600">
              <a:latin typeface="Open Sans"/>
              <a:ea typeface="Open Sans"/>
              <a:cs typeface="Open Sans"/>
              <a:sym typeface="Open Sans"/>
            </a:endParaRPr>
          </a:p>
          <a:p>
            <a:pPr indent="0" lvl="0" marL="0" rtl="0" algn="l">
              <a:lnSpc>
                <a:spcPct val="115000"/>
              </a:lnSpc>
              <a:spcBef>
                <a:spcPts val="0"/>
              </a:spcBef>
              <a:spcAft>
                <a:spcPts val="0"/>
              </a:spcAft>
              <a:buNone/>
            </a:pPr>
            <a:r>
              <a:t/>
            </a:r>
            <a:endParaRPr sz="1600">
              <a:latin typeface="Open Sans"/>
              <a:ea typeface="Open Sans"/>
              <a:cs typeface="Open Sans"/>
              <a:sym typeface="Open Sans"/>
            </a:endParaRPr>
          </a:p>
          <a:p>
            <a:pPr indent="-330200" lvl="0" marL="457200" rtl="0" algn="l">
              <a:lnSpc>
                <a:spcPct val="115000"/>
              </a:lnSpc>
              <a:spcBef>
                <a:spcPts val="0"/>
              </a:spcBef>
              <a:spcAft>
                <a:spcPts val="0"/>
              </a:spcAft>
              <a:buSzPts val="1600"/>
              <a:buFont typeface="Open Sans"/>
              <a:buChar char="●"/>
            </a:pPr>
            <a:r>
              <a:rPr lang="en" sz="1600" u="sng">
                <a:solidFill>
                  <a:schemeClr val="hlink"/>
                </a:solidFill>
                <a:latin typeface="Open Sans"/>
                <a:ea typeface="Open Sans"/>
                <a:cs typeface="Open Sans"/>
                <a:sym typeface="Open Sans"/>
                <a:hlinkClick r:id="rId3"/>
              </a:rPr>
              <a:t>Why are GPUs necessary for training Deep Learning models?</a:t>
            </a:r>
            <a:endParaRPr sz="1600">
              <a:latin typeface="Open Sans"/>
              <a:ea typeface="Open Sans"/>
              <a:cs typeface="Open Sans"/>
              <a:sym typeface="Open Sans"/>
            </a:endParaRPr>
          </a:p>
        </p:txBody>
      </p: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0"/>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TPUs</a:t>
            </a:r>
            <a:endParaRPr sz="4800">
              <a:solidFill>
                <a:srgbClr val="434343"/>
              </a:solidFill>
              <a:latin typeface="Economica"/>
              <a:ea typeface="Economica"/>
              <a:cs typeface="Economica"/>
              <a:sym typeface="Economica"/>
            </a:endParaRPr>
          </a:p>
        </p:txBody>
      </p:sp>
      <p:sp>
        <p:nvSpPr>
          <p:cNvPr id="131" name="Google Shape;131;p20"/>
          <p:cNvSpPr txBox="1"/>
          <p:nvPr/>
        </p:nvSpPr>
        <p:spPr>
          <a:xfrm>
            <a:off x="269500" y="1169075"/>
            <a:ext cx="8626200" cy="490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Open Sans"/>
                <a:ea typeface="Open Sans"/>
                <a:cs typeface="Open Sans"/>
                <a:sym typeface="Open Sans"/>
              </a:rPr>
              <a:t>Tensor Processing Unit  i.e </a:t>
            </a:r>
            <a:r>
              <a:rPr b="1" lang="en" sz="1700">
                <a:latin typeface="Open Sans"/>
                <a:ea typeface="Open Sans"/>
                <a:cs typeface="Open Sans"/>
                <a:sym typeface="Open Sans"/>
              </a:rPr>
              <a:t>TPU</a:t>
            </a:r>
            <a:r>
              <a:rPr lang="en" sz="1700">
                <a:latin typeface="Open Sans"/>
                <a:ea typeface="Open Sans"/>
                <a:cs typeface="Open Sans"/>
                <a:sym typeface="Open Sans"/>
              </a:rPr>
              <a:t> is a designated architecture for DL/ML computation which is designed by Google. It’s not a generic processor, only Tensorflow models can run on it.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a:p>
            <a:pPr indent="0" lvl="0" marL="0" rtl="0" algn="l">
              <a:lnSpc>
                <a:spcPct val="115000"/>
              </a:lnSpc>
              <a:spcBef>
                <a:spcPts val="0"/>
              </a:spcBef>
              <a:spcAft>
                <a:spcPts val="0"/>
              </a:spcAft>
              <a:buNone/>
            </a:pPr>
            <a:r>
              <a:rPr lang="en" sz="1700">
                <a:latin typeface="Open Sans"/>
                <a:ea typeface="Open Sans"/>
                <a:cs typeface="Open Sans"/>
                <a:sym typeface="Open Sans"/>
              </a:rPr>
              <a:t>If you wish to know more about TPUs, you can read the below article:</a:t>
            </a:r>
            <a:endParaRPr sz="1700">
              <a:latin typeface="Open Sans"/>
              <a:ea typeface="Open Sans"/>
              <a:cs typeface="Open Sans"/>
              <a:sym typeface="Open Sans"/>
            </a:endParaRPr>
          </a:p>
          <a:p>
            <a:pPr indent="0" lvl="0" marL="0" rtl="0" algn="l">
              <a:lnSpc>
                <a:spcPct val="115000"/>
              </a:lnSpc>
              <a:spcBef>
                <a:spcPts val="0"/>
              </a:spcBef>
              <a:spcAft>
                <a:spcPts val="0"/>
              </a:spcAft>
              <a:buNone/>
            </a:pPr>
            <a:r>
              <a:rPr lang="en" sz="1700" u="sng">
                <a:solidFill>
                  <a:schemeClr val="hlink"/>
                </a:solidFill>
                <a:latin typeface="Open Sans"/>
                <a:ea typeface="Open Sans"/>
                <a:cs typeface="Open Sans"/>
                <a:sym typeface="Open Sans"/>
                <a:hlinkClick r:id="rId3"/>
              </a:rPr>
              <a:t>https://cloud.google.com/tpu</a:t>
            </a:r>
            <a:endParaRPr sz="1700">
              <a:latin typeface="Open Sans"/>
              <a:ea typeface="Open Sans"/>
              <a:cs typeface="Open Sans"/>
              <a:sym typeface="Open Sans"/>
            </a:endParaRPr>
          </a:p>
          <a:p>
            <a:pPr indent="0" lvl="0" marL="0" rtl="0" algn="l">
              <a:lnSpc>
                <a:spcPct val="115000"/>
              </a:lnSpc>
              <a:spcBef>
                <a:spcPts val="0"/>
              </a:spcBef>
              <a:spcAft>
                <a:spcPts val="0"/>
              </a:spcAft>
              <a:buNone/>
            </a:pPr>
            <a:r>
              <a:t/>
            </a:r>
            <a:endParaRPr sz="1700">
              <a:latin typeface="Open Sans"/>
              <a:ea typeface="Open Sans"/>
              <a:cs typeface="Open Sans"/>
              <a:sym typeface="Open Sans"/>
            </a:endParaRPr>
          </a:p>
        </p:txBody>
      </p:sp>
      <p:pic>
        <p:nvPicPr>
          <p:cNvPr id="132" name="Google Shape;132;p20"/>
          <p:cNvPicPr preferRelativeResize="0"/>
          <p:nvPr/>
        </p:nvPicPr>
        <p:blipFill rotWithShape="1">
          <a:blip r:embed="rId4">
            <a:alphaModFix/>
          </a:blip>
          <a:srcRect b="0" l="0" r="0" t="7552"/>
          <a:stretch/>
        </p:blipFill>
        <p:spPr>
          <a:xfrm>
            <a:off x="2822150" y="2127200"/>
            <a:ext cx="5999501" cy="3309450"/>
          </a:xfrm>
          <a:prstGeom prst="rect">
            <a:avLst/>
          </a:prstGeom>
          <a:noFill/>
          <a:ln>
            <a:noFill/>
          </a:ln>
        </p:spPr>
      </p:pic>
      <p:sp>
        <p:nvSpPr>
          <p:cNvPr id="133" name="Google Shape;133;p20"/>
          <p:cNvSpPr txBox="1"/>
          <p:nvPr/>
        </p:nvSpPr>
        <p:spPr>
          <a:xfrm>
            <a:off x="269500" y="2804925"/>
            <a:ext cx="2664300" cy="18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Open Sans"/>
                <a:ea typeface="Open Sans"/>
                <a:cs typeface="Open Sans"/>
                <a:sym typeface="Open Sans"/>
              </a:rPr>
              <a:t>TPU outperforms CPU and GPU for various Deep Learning models in terms of predictions per second. Source: Sato et al. 2017.</a:t>
            </a:r>
            <a:endParaRPr sz="17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0" name="Google Shape;140;p21"/>
          <p:cNvSpPr txBox="1"/>
          <p:nvPr/>
        </p:nvSpPr>
        <p:spPr>
          <a:xfrm>
            <a:off x="0" y="170000"/>
            <a:ext cx="9228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GPU and TPU?</a:t>
            </a:r>
            <a:endParaRPr sz="4800">
              <a:solidFill>
                <a:srgbClr val="434343"/>
              </a:solidFill>
              <a:latin typeface="Economica"/>
              <a:ea typeface="Economica"/>
              <a:cs typeface="Economica"/>
              <a:sym typeface="Economica"/>
            </a:endParaRPr>
          </a:p>
        </p:txBody>
      </p:sp>
      <p:sp>
        <p:nvSpPr>
          <p:cNvPr id="141" name="Google Shape;141;p21"/>
          <p:cNvSpPr txBox="1"/>
          <p:nvPr/>
        </p:nvSpPr>
        <p:spPr>
          <a:xfrm>
            <a:off x="665250" y="951125"/>
            <a:ext cx="7755000" cy="51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900">
                <a:solidFill>
                  <a:schemeClr val="dk1"/>
                </a:solidFill>
                <a:latin typeface="Open Sans"/>
                <a:ea typeface="Open Sans"/>
                <a:cs typeface="Open Sans"/>
                <a:sym typeface="Open Sans"/>
              </a:rPr>
              <a:t>CPU can be used to train the model where data is relatively small. </a:t>
            </a:r>
            <a:r>
              <a:rPr lang="en" sz="1900">
                <a:latin typeface="Open Sans"/>
                <a:ea typeface="Open Sans"/>
                <a:cs typeface="Open Sans"/>
                <a:sym typeface="Open Sans"/>
              </a:rPr>
              <a:t>The GPUs were introduced as the CPU were slower when dealing with data that contained required huge computations.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 In nutshell, GPUs and TPUs are used for reducing the computation time to train efficiently a deep learning model when large datasets need to be processed. </a:t>
            </a:r>
            <a:endParaRPr sz="1900">
              <a:solidFill>
                <a:schemeClr val="dk1"/>
              </a:solidFill>
              <a:latin typeface="Open Sans"/>
              <a:ea typeface="Open Sans"/>
              <a:cs typeface="Open Sans"/>
              <a:sym typeface="Open Sans"/>
            </a:endParaRPr>
          </a:p>
        </p:txBody>
      </p:sp>
      <p:grpSp>
        <p:nvGrpSpPr>
          <p:cNvPr id="142" name="Google Shape;142;p21"/>
          <p:cNvGrpSpPr/>
          <p:nvPr/>
        </p:nvGrpSpPr>
        <p:grpSpPr>
          <a:xfrm>
            <a:off x="0" y="5976100"/>
            <a:ext cx="9144000" cy="919800"/>
            <a:chOff x="0" y="5976100"/>
            <a:chExt cx="9144000" cy="919800"/>
          </a:xfrm>
        </p:grpSpPr>
        <p:sp>
          <p:nvSpPr>
            <p:cNvPr id="143" name="Google Shape;14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