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Century Schoolboo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ZKO/Fyn7G0v5HiYpmGEXnls1d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Schoolbook-italic.fntdata"/><Relationship Id="rId27" Type="http://schemas.openxmlformats.org/officeDocument/2006/relationships/font" Target="fonts/CenturySchoolboo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Schoolboo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3666ec0d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93666ec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93666ec0d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>
  <p:cSld name="Album Cov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228601" y="3962400"/>
            <a:ext cx="829848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Schoolboo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/>
          <p:nvPr/>
        </p:nvSpPr>
        <p:spPr>
          <a:xfrm>
            <a:off x="453736" y="5181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Schoolbook"/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2133600" y="5133975"/>
            <a:ext cx="638694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1"/>
          <p:cNvSpPr/>
          <p:nvPr>
            <p:ph idx="2" type="pic"/>
          </p:nvPr>
        </p:nvSpPr>
        <p:spPr>
          <a:xfrm>
            <a:off x="6096000" y="1600200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0" name="Google Shape;20;p21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cap="rnd" cmpd="sng" w="9525">
            <a:solidFill>
              <a:srgbClr val="6C6C6C"/>
            </a:solidFill>
            <a:prstDash val="dash"/>
            <a:round/>
            <a:headEnd len="sm" w="sm" type="none"/>
            <a:tailEnd len="sm" w="sm" type="none"/>
          </a:ln>
          <a:effectLst>
            <a:outerShdw blurRad="25400" rotWithShape="0" algn="tl" dir="5400000" dist="12700">
              <a:schemeClr val="dk1">
                <a:alpha val="6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" name="Google Shape;21;p21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/>
          <p:nvPr>
            <p:ph idx="2" type="pic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30"/>
          <p:cNvSpPr/>
          <p:nvPr>
            <p:ph idx="3" type="pic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3" name="Google Shape;83;p30"/>
          <p:cNvSpPr/>
          <p:nvPr>
            <p:ph idx="4" type="pic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>
            <a:off x="457200" y="228600"/>
            <a:ext cx="40233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/>
          <p:nvPr>
            <p:ph idx="2" type="pic"/>
          </p:nvPr>
        </p:nvSpPr>
        <p:spPr>
          <a:xfrm>
            <a:off x="5067300" y="3436620"/>
            <a:ext cx="3649900" cy="2889504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31"/>
          <p:cNvSpPr/>
          <p:nvPr>
            <p:ph idx="3" type="pic"/>
          </p:nvPr>
        </p:nvSpPr>
        <p:spPr>
          <a:xfrm>
            <a:off x="426720" y="384048"/>
            <a:ext cx="4457700" cy="5943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1" name="Google Shape;91;p31"/>
          <p:cNvSpPr/>
          <p:nvPr>
            <p:ph idx="4" type="pic"/>
          </p:nvPr>
        </p:nvSpPr>
        <p:spPr>
          <a:xfrm>
            <a:off x="5067300" y="389332"/>
            <a:ext cx="3657600" cy="2887269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/>
          <p:nvPr>
            <p:ph idx="2" type="pic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7" name="Google Shape;97;p32"/>
          <p:cNvSpPr/>
          <p:nvPr>
            <p:ph idx="3" type="pic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8" name="Google Shape;98;p32"/>
          <p:cNvSpPr/>
          <p:nvPr>
            <p:ph idx="4" type="pic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9" name="Google Shape;99;p32"/>
          <p:cNvSpPr/>
          <p:nvPr>
            <p:ph idx="5" type="pic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>
            <a:off x="400497" y="1295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6" type="body"/>
          </p:nvPr>
        </p:nvSpPr>
        <p:spPr>
          <a:xfrm>
            <a:off x="7086600" y="1295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7" type="body"/>
          </p:nvPr>
        </p:nvSpPr>
        <p:spPr>
          <a:xfrm>
            <a:off x="400497" y="33528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8" type="body"/>
          </p:nvPr>
        </p:nvSpPr>
        <p:spPr>
          <a:xfrm>
            <a:off x="7086600" y="33528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06" name="Google Shape;106;p32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">
  <p:cSld name="4-Up landscap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/>
          <p:nvPr>
            <p:ph idx="2" type="pic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" type="body"/>
          </p:nvPr>
        </p:nvSpPr>
        <p:spPr>
          <a:xfrm>
            <a:off x="926821" y="61722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/>
          <p:nvPr>
            <p:ph idx="3" type="pic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33"/>
          <p:cNvSpPr/>
          <p:nvPr>
            <p:ph idx="4" type="pic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2" name="Google Shape;112;p33"/>
          <p:cNvSpPr/>
          <p:nvPr>
            <p:ph idx="5" type="pic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3" name="Google Shape;113;p33"/>
          <p:cNvSpPr txBox="1"/>
          <p:nvPr>
            <p:ph idx="6" type="body"/>
          </p:nvPr>
        </p:nvSpPr>
        <p:spPr>
          <a:xfrm>
            <a:off x="926821" y="1524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7" type="body"/>
          </p:nvPr>
        </p:nvSpPr>
        <p:spPr>
          <a:xfrm>
            <a:off x="4660621" y="61722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8" type="body"/>
          </p:nvPr>
        </p:nvSpPr>
        <p:spPr>
          <a:xfrm>
            <a:off x="4660621" y="1524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18" name="Google Shape;118;p33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/>
          <p:nvPr>
            <p:ph idx="2" type="pic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1" name="Google Shape;121;p34"/>
          <p:cNvSpPr/>
          <p:nvPr>
            <p:ph idx="3" type="pic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2" name="Google Shape;122;p34"/>
          <p:cNvSpPr/>
          <p:nvPr>
            <p:ph idx="4" type="pic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3" name="Google Shape;123;p34"/>
          <p:cNvSpPr/>
          <p:nvPr>
            <p:ph idx="5" type="pic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152400" y="44958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27" name="Google Shape;127;p34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 3 Landscape">
  <p:cSld name="4-Up: 1 Portrait with  3 Landscap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/>
          <p:nvPr>
            <p:ph idx="2" type="pic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0" name="Google Shape;130;p35"/>
          <p:cNvSpPr/>
          <p:nvPr>
            <p:ph idx="3" type="pic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1" name="Google Shape;131;p35"/>
          <p:cNvSpPr/>
          <p:nvPr>
            <p:ph idx="4" type="pic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2" name="Google Shape;132;p35"/>
          <p:cNvSpPr/>
          <p:nvPr>
            <p:ph idx="5" type="pic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3" name="Google Shape;133;p35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35" name="Google Shape;135;p35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/>
          <p:nvPr>
            <p:ph idx="2" type="pic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8" name="Google Shape;138;p36"/>
          <p:cNvSpPr/>
          <p:nvPr>
            <p:ph idx="3" type="pic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9" name="Google Shape;139;p36"/>
          <p:cNvSpPr/>
          <p:nvPr>
            <p:ph idx="4" type="pic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0" name="Google Shape;140;p36"/>
          <p:cNvSpPr/>
          <p:nvPr>
            <p:ph idx="5" type="pic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1" name="Google Shape;141;p36"/>
          <p:cNvSpPr/>
          <p:nvPr>
            <p:ph idx="6" type="pic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2" name="Google Shape;142;p36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44" name="Google Shape;144;p36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Portrait with 2 Landscape">
  <p:cSld name="5-Up: 3 Portrait with 2 Landscap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/>
          <p:nvPr>
            <p:ph idx="2" type="pic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7" name="Google Shape;147;p37"/>
          <p:cNvSpPr/>
          <p:nvPr>
            <p:ph idx="3" type="pic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8" name="Google Shape;148;p37"/>
          <p:cNvSpPr/>
          <p:nvPr>
            <p:ph idx="4" type="pic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9" name="Google Shape;149;p37"/>
          <p:cNvSpPr/>
          <p:nvPr>
            <p:ph idx="5" type="pic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0" name="Google Shape;150;p37"/>
          <p:cNvSpPr/>
          <p:nvPr>
            <p:ph idx="6" type="pic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1" name="Google Shape;151;p37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53" name="Google Shape;153;p37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/>
          <p:nvPr>
            <p:ph idx="2" type="pic"/>
          </p:nvPr>
        </p:nvSpPr>
        <p:spPr>
          <a:xfrm>
            <a:off x="3050273" y="1600200"/>
            <a:ext cx="3198127" cy="32004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3048000" y="48768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59" name="Google Shape;159;p38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2" name="Google Shape;162;p39"/>
          <p:cNvSpPr/>
          <p:nvPr>
            <p:ph idx="3" type="pic"/>
          </p:nvPr>
        </p:nvSpPr>
        <p:spPr>
          <a:xfrm>
            <a:off x="1143000" y="1371600"/>
            <a:ext cx="3198127" cy="32004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3" name="Google Shape;163;p39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67" name="Google Shape;167;p39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/>
          <p:nvPr>
            <p:ph idx="2" type="pic"/>
          </p:nvPr>
        </p:nvSpPr>
        <p:spPr>
          <a:xfrm>
            <a:off x="419375" y="233241"/>
            <a:ext cx="4640305" cy="6172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5257800" y="3048000"/>
            <a:ext cx="35052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">
  <p:cSld name="Panorama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>
            <p:ph idx="2" type="pic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0" name="Google Shape;170;p40"/>
          <p:cNvSpPr txBox="1"/>
          <p:nvPr>
            <p:ph idx="1" type="body"/>
          </p:nvPr>
        </p:nvSpPr>
        <p:spPr>
          <a:xfrm>
            <a:off x="457200" y="48768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73" name="Google Shape;173;p40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1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1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1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>
  <p:cSld name="Album Sec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752670" y="4572000"/>
            <a:ext cx="778173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Schoolboo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752670" y="56007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/>
          <p:nvPr>
            <p:ph idx="2" type="pic"/>
          </p:nvPr>
        </p:nvSpPr>
        <p:spPr>
          <a:xfrm>
            <a:off x="786338" y="2140695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4" name="Google Shape;34;p23"/>
          <p:cNvSpPr/>
          <p:nvPr>
            <p:ph idx="3" type="pic"/>
          </p:nvPr>
        </p:nvSpPr>
        <p:spPr>
          <a:xfrm>
            <a:off x="3474604" y="2140695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5" name="Google Shape;35;p23"/>
          <p:cNvSpPr/>
          <p:nvPr>
            <p:ph idx="4" type="pic"/>
          </p:nvPr>
        </p:nvSpPr>
        <p:spPr>
          <a:xfrm>
            <a:off x="6162870" y="2140695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>
            <p:ph idx="2" type="pic"/>
          </p:nvPr>
        </p:nvSpPr>
        <p:spPr>
          <a:xfrm>
            <a:off x="914400" y="294590"/>
            <a:ext cx="7467600" cy="56007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914400" y="6019800"/>
            <a:ext cx="746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44" name="Google Shape;44;p24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(Fullscreen)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/>
          <p:nvPr>
            <p:ph idx="2" type="pic"/>
          </p:nvPr>
        </p:nvSpPr>
        <p:spPr>
          <a:xfrm>
            <a:off x="4722047" y="609600"/>
            <a:ext cx="3431353" cy="4575141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9" name="Google Shape;49;p26"/>
          <p:cNvSpPr/>
          <p:nvPr>
            <p:ph idx="3" type="pic"/>
          </p:nvPr>
        </p:nvSpPr>
        <p:spPr>
          <a:xfrm>
            <a:off x="1066800" y="609600"/>
            <a:ext cx="3429000" cy="4572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1066800" y="5334000"/>
            <a:ext cx="3429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4" type="body"/>
          </p:nvPr>
        </p:nvSpPr>
        <p:spPr>
          <a:xfrm>
            <a:off x="4724400" y="5334000"/>
            <a:ext cx="3429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>
            <p:ph idx="2" type="pic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7" name="Google Shape;57;p27"/>
          <p:cNvSpPr/>
          <p:nvPr>
            <p:ph idx="3" type="pic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457200" y="4857750"/>
            <a:ext cx="40386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4" type="body"/>
          </p:nvPr>
        </p:nvSpPr>
        <p:spPr>
          <a:xfrm>
            <a:off x="4648200" y="4857750"/>
            <a:ext cx="40386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/>
          <p:nvPr>
            <p:ph idx="2" type="pic"/>
          </p:nvPr>
        </p:nvSpPr>
        <p:spPr>
          <a:xfrm>
            <a:off x="5141976" y="381000"/>
            <a:ext cx="3773424" cy="2830068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5" name="Google Shape;65;p28"/>
          <p:cNvSpPr/>
          <p:nvPr>
            <p:ph idx="3" type="pic"/>
          </p:nvPr>
        </p:nvSpPr>
        <p:spPr>
          <a:xfrm>
            <a:off x="454152" y="381000"/>
            <a:ext cx="4462272" cy="5949696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5141976" y="3352800"/>
            <a:ext cx="377342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i="0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/>
          <p:nvPr>
            <p:ph idx="2" type="pic"/>
          </p:nvPr>
        </p:nvSpPr>
        <p:spPr>
          <a:xfrm>
            <a:off x="228600" y="1066800"/>
            <a:ext cx="2743200" cy="3657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2" name="Google Shape;72;p29"/>
          <p:cNvSpPr/>
          <p:nvPr>
            <p:ph idx="3" type="pic"/>
          </p:nvPr>
        </p:nvSpPr>
        <p:spPr>
          <a:xfrm>
            <a:off x="3200400" y="1066800"/>
            <a:ext cx="2743200" cy="3657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3" name="Google Shape;73;p29"/>
          <p:cNvSpPr/>
          <p:nvPr>
            <p:ph idx="4" type="pic"/>
          </p:nvPr>
        </p:nvSpPr>
        <p:spPr>
          <a:xfrm>
            <a:off x="6172200" y="1066800"/>
            <a:ext cx="2743200" cy="36576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228600" y="4876800"/>
            <a:ext cx="2743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5" type="body"/>
          </p:nvPr>
        </p:nvSpPr>
        <p:spPr>
          <a:xfrm>
            <a:off x="3200400" y="4876800"/>
            <a:ext cx="2743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6" type="body"/>
          </p:nvPr>
        </p:nvSpPr>
        <p:spPr>
          <a:xfrm>
            <a:off x="6172200" y="4876800"/>
            <a:ext cx="2743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Char char="–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–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»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Schoolbook"/>
              <a:buChar char="•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6675" y="655936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phi-official/Deep_Learning_Bootcamp/tree/master/Digital%20Image%20Processing/imag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3.jp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um.com/futframe-ai/fundamental-steps-of-digital-image-processing-d7518d6bb23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title"/>
          </p:nvPr>
        </p:nvSpPr>
        <p:spPr>
          <a:xfrm>
            <a:off x="228601" y="3962400"/>
            <a:ext cx="829848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Schoolbook"/>
              <a:buNone/>
            </a:pPr>
            <a:r>
              <a:rPr lang="en-IE"/>
              <a:t>DIGITAL IMAGE PROCESSING</a:t>
            </a:r>
            <a:endParaRPr/>
          </a:p>
        </p:txBody>
      </p:sp>
      <p:pic>
        <p:nvPicPr>
          <p:cNvPr id="187" name="Google Shape;18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00200"/>
            <a:ext cx="2286000" cy="22860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IMAGE ACQUISITION </a:t>
            </a:r>
            <a:b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81" name="Google Shape;281;p9"/>
          <p:cNvCxnSpPr>
            <a:stCxn id="280" idx="0"/>
            <a:endCxn id="273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9"/>
          <p:cNvCxnSpPr>
            <a:stCxn id="273" idx="0"/>
            <a:endCxn id="278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9"/>
          <p:cNvCxnSpPr>
            <a:stCxn id="279" idx="2"/>
            <a:endCxn id="277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9"/>
          <p:cNvCxnSpPr>
            <a:stCxn id="276" idx="2"/>
            <a:endCxn id="279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9"/>
          <p:cNvCxnSpPr>
            <a:stCxn id="275" idx="3"/>
            <a:endCxn id="276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9"/>
          <p:cNvCxnSpPr>
            <a:stCxn id="274" idx="3"/>
            <a:endCxn id="275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9"/>
          <p:cNvCxnSpPr>
            <a:stCxn id="278" idx="0"/>
            <a:endCxn id="274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8" name="Google Shape;288;p9"/>
          <p:cNvPicPr preferRelativeResize="0"/>
          <p:nvPr/>
        </p:nvPicPr>
        <p:blipFill rotWithShape="1">
          <a:blip r:embed="rId3">
            <a:alphaModFix/>
          </a:blip>
          <a:srcRect b="19398" l="0" r="0" t="0"/>
          <a:stretch/>
        </p:blipFill>
        <p:spPr>
          <a:xfrm>
            <a:off x="2552700" y="2894013"/>
            <a:ext cx="4043363" cy="227171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9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IMAGE ENHANCEMENT </a:t>
            </a:r>
            <a:b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4371975" y="3608388"/>
            <a:ext cx="400050" cy="414337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6" name="Google Shape;306;p10"/>
          <p:cNvCxnSpPr>
            <a:stCxn id="305" idx="0"/>
            <a:endCxn id="298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0"/>
          <p:cNvCxnSpPr>
            <a:stCxn id="298" idx="0"/>
            <a:endCxn id="303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10"/>
          <p:cNvCxnSpPr>
            <a:stCxn id="304" idx="2"/>
            <a:endCxn id="302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10"/>
          <p:cNvCxnSpPr>
            <a:stCxn id="301" idx="2"/>
            <a:endCxn id="304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10"/>
          <p:cNvCxnSpPr>
            <a:stCxn id="300" idx="3"/>
            <a:endCxn id="301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p10"/>
          <p:cNvCxnSpPr>
            <a:stCxn id="299" idx="3"/>
            <a:endCxn id="300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10"/>
          <p:cNvCxnSpPr>
            <a:stCxn id="303" idx="0"/>
            <a:endCxn id="299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3" name="Google Shape;313;p10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15" name="Google Shape;315;p10"/>
          <p:cNvPicPr preferRelativeResize="0"/>
          <p:nvPr/>
        </p:nvPicPr>
        <p:blipFill rotWithShape="1">
          <a:blip r:embed="rId3">
            <a:alphaModFix/>
          </a:blip>
          <a:srcRect b="50453" l="40881" r="19798" t="1314"/>
          <a:stretch/>
        </p:blipFill>
        <p:spPr>
          <a:xfrm>
            <a:off x="2397125" y="2860675"/>
            <a:ext cx="2001838" cy="19780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16" name="Google Shape;316;p10"/>
          <p:cNvPicPr preferRelativeResize="0"/>
          <p:nvPr/>
        </p:nvPicPr>
        <p:blipFill rotWithShape="1">
          <a:blip r:embed="rId3">
            <a:alphaModFix/>
          </a:blip>
          <a:srcRect b="0" l="1334" r="59975" t="50766"/>
          <a:stretch/>
        </p:blipFill>
        <p:spPr>
          <a:xfrm>
            <a:off x="4768850" y="2889250"/>
            <a:ext cx="1968500" cy="201771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IMAGE RESTORATION </a:t>
            </a:r>
            <a:b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31" name="Google Shape;331;p11"/>
          <p:cNvCxnSpPr>
            <a:stCxn id="330" idx="0"/>
            <a:endCxn id="323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p11"/>
          <p:cNvCxnSpPr>
            <a:stCxn id="323" idx="0"/>
            <a:endCxn id="328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11"/>
          <p:cNvCxnSpPr>
            <a:stCxn id="329" idx="2"/>
            <a:endCxn id="327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11"/>
          <p:cNvCxnSpPr>
            <a:stCxn id="326" idx="2"/>
            <a:endCxn id="329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p11"/>
          <p:cNvCxnSpPr>
            <a:stCxn id="325" idx="3"/>
            <a:endCxn id="326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11"/>
          <p:cNvCxnSpPr>
            <a:stCxn id="324" idx="3"/>
            <a:endCxn id="325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11"/>
          <p:cNvCxnSpPr>
            <a:stCxn id="328" idx="0"/>
            <a:endCxn id="324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8" name="Google Shape;338;p11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40" name="Google Shape;340;p11"/>
          <p:cNvPicPr preferRelativeResize="0"/>
          <p:nvPr/>
        </p:nvPicPr>
        <p:blipFill rotWithShape="1">
          <a:blip r:embed="rId3">
            <a:alphaModFix/>
          </a:blip>
          <a:srcRect b="0" l="39732" r="21088" t="50376"/>
          <a:stretch/>
        </p:blipFill>
        <p:spPr>
          <a:xfrm>
            <a:off x="4321175" y="3765550"/>
            <a:ext cx="2427288" cy="184943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1" name="Google Shape;341;p11"/>
          <p:cNvPicPr preferRelativeResize="0"/>
          <p:nvPr/>
        </p:nvPicPr>
        <p:blipFill rotWithShape="1">
          <a:blip r:embed="rId3">
            <a:alphaModFix/>
          </a:blip>
          <a:srcRect b="50418" l="0" r="60266" t="0"/>
          <a:stretch/>
        </p:blipFill>
        <p:spPr>
          <a:xfrm>
            <a:off x="2363788" y="2674938"/>
            <a:ext cx="2462212" cy="18478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MORPHOLOGICAL PROCESSING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5" name="Google Shape;355;p12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56" name="Google Shape;356;p12"/>
          <p:cNvCxnSpPr>
            <a:stCxn id="355" idx="0"/>
            <a:endCxn id="348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12"/>
          <p:cNvCxnSpPr>
            <a:stCxn id="348" idx="0"/>
            <a:endCxn id="353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8" name="Google Shape;358;p12"/>
          <p:cNvCxnSpPr>
            <a:stCxn id="354" idx="2"/>
            <a:endCxn id="352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12"/>
          <p:cNvCxnSpPr>
            <a:stCxn id="351" idx="2"/>
            <a:endCxn id="354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12"/>
          <p:cNvCxnSpPr>
            <a:stCxn id="350" idx="3"/>
            <a:endCxn id="351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1" name="Google Shape;361;p12"/>
          <p:cNvCxnSpPr>
            <a:stCxn id="349" idx="3"/>
            <a:endCxn id="350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12"/>
          <p:cNvCxnSpPr>
            <a:stCxn id="353" idx="0"/>
            <a:endCxn id="349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3" name="Google Shape;363;p12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65" name="Google Shape;365;p12"/>
          <p:cNvPicPr preferRelativeResize="0"/>
          <p:nvPr/>
        </p:nvPicPr>
        <p:blipFill rotWithShape="1">
          <a:blip r:embed="rId3">
            <a:alphaModFix/>
          </a:blip>
          <a:srcRect b="0" l="0" r="19370" t="0"/>
          <a:stretch/>
        </p:blipFill>
        <p:spPr>
          <a:xfrm>
            <a:off x="2827338" y="2563813"/>
            <a:ext cx="3460750" cy="316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SEGMENTATION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80" name="Google Shape;380;p13"/>
          <p:cNvCxnSpPr>
            <a:stCxn id="379" idx="0"/>
            <a:endCxn id="372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13"/>
          <p:cNvCxnSpPr>
            <a:stCxn id="372" idx="0"/>
            <a:endCxn id="377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2" name="Google Shape;382;p13"/>
          <p:cNvCxnSpPr>
            <a:stCxn id="378" idx="2"/>
            <a:endCxn id="376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p13"/>
          <p:cNvCxnSpPr>
            <a:stCxn id="375" idx="2"/>
            <a:endCxn id="378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4" name="Google Shape;384;p13"/>
          <p:cNvCxnSpPr>
            <a:stCxn id="374" idx="3"/>
            <a:endCxn id="375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5" name="Google Shape;385;p13"/>
          <p:cNvCxnSpPr>
            <a:stCxn id="373" idx="3"/>
            <a:endCxn id="374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" name="Google Shape;386;p13"/>
          <p:cNvCxnSpPr>
            <a:stCxn id="377" idx="0"/>
            <a:endCxn id="373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7" name="Google Shape;387;p13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89" name="Google Shape;389;p13"/>
          <p:cNvPicPr preferRelativeResize="0"/>
          <p:nvPr/>
        </p:nvPicPr>
        <p:blipFill rotWithShape="1">
          <a:blip r:embed="rId3">
            <a:alphaModFix/>
          </a:blip>
          <a:srcRect b="0" l="0" r="21220" t="0"/>
          <a:stretch/>
        </p:blipFill>
        <p:spPr>
          <a:xfrm>
            <a:off x="2881313" y="2559050"/>
            <a:ext cx="3349625" cy="3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3"/>
          <p:cNvPicPr preferRelativeResize="0"/>
          <p:nvPr/>
        </p:nvPicPr>
        <p:blipFill rotWithShape="1">
          <a:blip r:embed="rId4">
            <a:alphaModFix/>
          </a:blip>
          <a:srcRect b="0" l="0" r="59154" t="52643"/>
          <a:stretch/>
        </p:blipFill>
        <p:spPr>
          <a:xfrm>
            <a:off x="2844800" y="4183063"/>
            <a:ext cx="1736725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OBJECT RECOGNITION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8" name="Google Shape;398;p14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4" name="Google Shape;404;p14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05" name="Google Shape;405;p14"/>
          <p:cNvCxnSpPr>
            <a:stCxn id="404" idx="0"/>
            <a:endCxn id="397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14"/>
          <p:cNvCxnSpPr>
            <a:stCxn id="397" idx="0"/>
            <a:endCxn id="402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14"/>
          <p:cNvCxnSpPr>
            <a:stCxn id="403" idx="2"/>
            <a:endCxn id="401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14"/>
          <p:cNvCxnSpPr>
            <a:stCxn id="400" idx="2"/>
            <a:endCxn id="403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p14"/>
          <p:cNvCxnSpPr>
            <a:stCxn id="399" idx="3"/>
            <a:endCxn id="400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14"/>
          <p:cNvCxnSpPr>
            <a:stCxn id="398" idx="3"/>
            <a:endCxn id="399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14"/>
          <p:cNvCxnSpPr>
            <a:stCxn id="402" idx="0"/>
            <a:endCxn id="398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2" name="Google Shape;412;p14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14" name="Google Shape;414;p14"/>
          <p:cNvPicPr preferRelativeResize="0"/>
          <p:nvPr/>
        </p:nvPicPr>
        <p:blipFill rotWithShape="1">
          <a:blip r:embed="rId3">
            <a:alphaModFix/>
          </a:blip>
          <a:srcRect b="0" l="26077" r="0" t="0"/>
          <a:stretch/>
        </p:blipFill>
        <p:spPr>
          <a:xfrm>
            <a:off x="2790825" y="2668588"/>
            <a:ext cx="3524250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REPRESENTATION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1" name="Google Shape;421;p15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2" name="Google Shape;422;p15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15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4" name="Google Shape;424;p15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7" name="Google Shape;427;p15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8" name="Google Shape;428;p15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29" name="Google Shape;429;p15"/>
          <p:cNvCxnSpPr>
            <a:stCxn id="428" idx="0"/>
            <a:endCxn id="421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15"/>
          <p:cNvCxnSpPr>
            <a:stCxn id="421" idx="0"/>
            <a:endCxn id="426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15"/>
          <p:cNvCxnSpPr>
            <a:stCxn id="427" idx="2"/>
            <a:endCxn id="425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15"/>
          <p:cNvCxnSpPr>
            <a:stCxn id="424" idx="2"/>
            <a:endCxn id="427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15"/>
          <p:cNvCxnSpPr>
            <a:stCxn id="423" idx="3"/>
            <a:endCxn id="424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15"/>
          <p:cNvCxnSpPr>
            <a:stCxn id="422" idx="3"/>
            <a:endCxn id="423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15"/>
          <p:cNvCxnSpPr>
            <a:stCxn id="426" idx="0"/>
            <a:endCxn id="422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15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8" name="Google Shape;438;p15"/>
          <p:cNvPicPr preferRelativeResize="0"/>
          <p:nvPr/>
        </p:nvPicPr>
        <p:blipFill rotWithShape="1">
          <a:blip r:embed="rId3">
            <a:alphaModFix/>
          </a:blip>
          <a:srcRect b="0" l="0" r="25902" t="0"/>
          <a:stretch/>
        </p:blipFill>
        <p:spPr>
          <a:xfrm>
            <a:off x="3267075" y="2593975"/>
            <a:ext cx="2593975" cy="306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COMPRESSION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2" name="Google Shape;452;p16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53" name="Google Shape;453;p16"/>
          <p:cNvCxnSpPr>
            <a:stCxn id="452" idx="0"/>
            <a:endCxn id="445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16"/>
          <p:cNvCxnSpPr>
            <a:stCxn id="445" idx="0"/>
            <a:endCxn id="450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16"/>
          <p:cNvCxnSpPr>
            <a:stCxn id="451" idx="2"/>
            <a:endCxn id="449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16"/>
          <p:cNvCxnSpPr>
            <a:stCxn id="448" idx="2"/>
            <a:endCxn id="451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16"/>
          <p:cNvCxnSpPr>
            <a:stCxn id="447" idx="3"/>
            <a:endCxn id="448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16"/>
          <p:cNvCxnSpPr>
            <a:stCxn id="446" idx="3"/>
            <a:endCxn id="447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p16"/>
          <p:cNvCxnSpPr>
            <a:stCxn id="450" idx="0"/>
            <a:endCxn id="446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0" name="Google Shape;460;p16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2" name="Google Shape;4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613" y="2628900"/>
            <a:ext cx="3130550" cy="296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7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PROCESSING: COLOUR PROCESSING</a:t>
            </a:r>
            <a:endParaRPr b="0" i="0" sz="3200" u="none" cap="none" strike="noStrike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9" name="Google Shape;469;p17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2" name="Google Shape;472;p17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3" name="Google Shape;473;p17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5" name="Google Shape;475;p17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77" name="Google Shape;477;p17"/>
          <p:cNvCxnSpPr>
            <a:stCxn id="476" idx="0"/>
            <a:endCxn id="469" idx="2"/>
          </p:cNvCxnSpPr>
          <p:nvPr/>
        </p:nvCxnSpPr>
        <p:spPr>
          <a:xfrm rot="10800000">
            <a:off x="1398588" y="4846500"/>
            <a:ext cx="0" cy="525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8" name="Google Shape;478;p17"/>
          <p:cNvCxnSpPr>
            <a:stCxn id="469" idx="0"/>
            <a:endCxn id="474" idx="2"/>
          </p:cNvCxnSpPr>
          <p:nvPr/>
        </p:nvCxnSpPr>
        <p:spPr>
          <a:xfrm rot="10800000">
            <a:off x="1398588" y="3722675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17"/>
          <p:cNvCxnSpPr>
            <a:stCxn id="475" idx="2"/>
            <a:endCxn id="473" idx="0"/>
          </p:cNvCxnSpPr>
          <p:nvPr/>
        </p:nvCxnSpPr>
        <p:spPr>
          <a:xfrm>
            <a:off x="7724775" y="484663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17"/>
          <p:cNvCxnSpPr>
            <a:stCxn id="472" idx="2"/>
            <a:endCxn id="475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17"/>
          <p:cNvCxnSpPr>
            <a:stCxn id="471" idx="3"/>
            <a:endCxn id="472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17"/>
          <p:cNvCxnSpPr>
            <a:stCxn id="470" idx="3"/>
            <a:endCxn id="471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17"/>
          <p:cNvCxnSpPr>
            <a:stCxn id="474" idx="0"/>
            <a:endCxn id="470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4" name="Google Shape;484;p17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5" name="Google Shape;485;p17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86" name="Google Shape;486;p17"/>
          <p:cNvPicPr preferRelativeResize="0"/>
          <p:nvPr/>
        </p:nvPicPr>
        <p:blipFill rotWithShape="1">
          <a:blip r:embed="rId3">
            <a:alphaModFix/>
          </a:blip>
          <a:srcRect b="26690" l="0" r="0" t="0"/>
          <a:stretch/>
        </p:blipFill>
        <p:spPr>
          <a:xfrm>
            <a:off x="2316163" y="2801938"/>
            <a:ext cx="4491037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/>
          <p:nvPr/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8"/>
          <p:cNvSpPr txBox="1"/>
          <p:nvPr/>
        </p:nvSpPr>
        <p:spPr>
          <a:xfrm>
            <a:off x="457200" y="1295400"/>
            <a:ext cx="80010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Document Handling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Signature Verification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Biometric Verification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Target Recognition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Interpretation of aerial photography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Autonomous Vehicle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Traffic Monitoring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Face Recognition and Tracking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Medical Applications -&gt; Tumor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generations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styling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3666ec0d0_0_0"/>
          <p:cNvSpPr txBox="1"/>
          <p:nvPr/>
        </p:nvSpPr>
        <p:spPr>
          <a:xfrm>
            <a:off x="692700" y="2237550"/>
            <a:ext cx="77586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E" sz="22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images used in this presentation can be found here: </a:t>
            </a:r>
            <a:endParaRPr b="0" i="0" sz="22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E" sz="2200" u="sng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https://github.com/dphi-official/Deep_Learning_Bootcamp/tree/master/Digital%20Image%20Processing/images</a:t>
            </a:r>
            <a:endParaRPr b="0" i="0" sz="22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4645152" cy="6172200"/>
          </a:xfrm>
          <a:prstGeom prst="rect">
            <a:avLst/>
          </a:prstGeom>
          <a:noFill/>
          <a:ln cap="sq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1"/>
              </a:srgbClr>
            </a:outerShdw>
          </a:effectLst>
        </p:spPr>
      </p:pic>
      <p:sp>
        <p:nvSpPr>
          <p:cNvPr id="500" name="Google Shape;500;p19"/>
          <p:cNvSpPr txBox="1"/>
          <p:nvPr>
            <p:ph idx="1" type="body"/>
          </p:nvPr>
        </p:nvSpPr>
        <p:spPr>
          <a:xfrm>
            <a:off x="5257800" y="3048000"/>
            <a:ext cx="35052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Schoolbook"/>
              <a:buNone/>
            </a:pPr>
            <a:r>
              <a:rPr lang="en-IE" sz="3600"/>
              <a:t>THANK YOU</a:t>
            </a:r>
            <a:br>
              <a:rPr lang="en-IE" sz="3600"/>
            </a:br>
            <a:r>
              <a:rPr lang="en-IE" sz="3600"/>
              <a:t>Banu Prakash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/>
        </p:nvSpPr>
        <p:spPr>
          <a:xfrm>
            <a:off x="4572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Digital Image Processing?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457200" y="1143000"/>
            <a:ext cx="82296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Digital Image: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representation of a two-dimensional image as a finite set of digital values, called picture elements or pixels. </a:t>
            </a:r>
            <a:r>
              <a:rPr b="0" i="1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x, y are spatial coordinates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f(x, y) = i(x,y) * r(x,y)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f(x, y): Intensity at given point (x, y)</a:t>
            </a:r>
            <a:b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i(x, y): Illumination at (x, y)</a:t>
            </a:r>
            <a:b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r(x, y): Reflectance/ Transmissivity at (x, 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 XN representation of </a:t>
            </a:r>
            <a:r>
              <a:rPr b="0" i="1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01" name="Google Shape;201;p2"/>
          <p:cNvGraphicFramePr/>
          <p:nvPr/>
        </p:nvGraphicFramePr>
        <p:xfrm>
          <a:off x="1485900" y="5029200"/>
          <a:ext cx="6172200" cy="1592263"/>
        </p:xfrm>
        <a:graphic>
          <a:graphicData uri="http://schemas.openxmlformats.org/presentationml/2006/ole">
            <mc:AlternateContent>
              <mc:Choice Requires="v">
                <p:oleObj r:id="rId4" imgH="1592263" imgW="6172200" progId="" spid="_x0000_s1">
                  <p:embed/>
                </p:oleObj>
              </mc:Choice>
              <mc:Fallback>
                <p:oleObj r:id="rId5" imgH="1592263" imgW="6172200" progId="">
                  <p:embed/>
                  <p:pic>
                    <p:nvPicPr>
                      <p:cNvPr id="201" name="Google Shape;201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85900" y="5029200"/>
                        <a:ext cx="617220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.png"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066799"/>
            <a:ext cx="7813525" cy="51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Pixel &amp; Digitization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685800" y="1371600"/>
            <a:ext cx="7848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Pixels are the elements of a digital image that typically represent gray levels, colours, heights, opacities.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Digitization implies that a digital image is an approximation of a real scene in the numerical matrices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git.PNG" id="216" name="Google Shape;2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29000"/>
            <a:ext cx="3581400" cy="2276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2.PNG" id="217" name="Google Shape;2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429000"/>
            <a:ext cx="4525007" cy="229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Digital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685800" y="1371600"/>
            <a:ext cx="7848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Common digital image formats include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-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1 sample per point (B&amp;W / Grayscale)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-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3 samples per point ( Red, Green and Blue)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Char char="-"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4 samples per point (Red, Green, Blue and Alpha / opacity)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" id="225" name="Google Shape;2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2637" y="3581400"/>
            <a:ext cx="2416175" cy="208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fall" id="226" name="Google Shape;2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2" y="3581400"/>
            <a:ext cx="2416175" cy="2087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Google Shape;227;p5"/>
          <p:cNvGraphicFramePr/>
          <p:nvPr/>
        </p:nvGraphicFramePr>
        <p:xfrm>
          <a:off x="6096000" y="3581400"/>
          <a:ext cx="2416175" cy="2087562"/>
        </p:xfrm>
        <a:graphic>
          <a:graphicData uri="http://schemas.openxmlformats.org/presentationml/2006/ole">
            <mc:AlternateContent>
              <mc:Choice Requires="v">
                <p:oleObj r:id="rId5" imgH="2087562" imgW="2416175" progId="" spid="_x0000_s1">
                  <p:embed/>
                </p:oleObj>
              </mc:Choice>
              <mc:Fallback>
                <p:oleObj r:id="rId6" imgH="2087562" imgW="2416175" progId="">
                  <p:embed/>
                  <p:pic>
                    <p:nvPicPr>
                      <p:cNvPr id="227" name="Google Shape;227;p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0" y="3581400"/>
                        <a:ext cx="241617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/>
        </p:nvSpPr>
        <p:spPr>
          <a:xfrm>
            <a:off x="457200" y="3810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is Digital Image Processing?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457200" y="1143000"/>
            <a:ext cx="82296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Digital Image Processing: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Processing digital images by means of a computer.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 </a:t>
            </a:r>
            <a:r>
              <a:rPr b="1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processing</a:t>
            </a: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operation typically defines a new image </a:t>
            </a:r>
            <a:r>
              <a:rPr b="0" i="1" lang="en-IE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 terms of an existing image </a:t>
            </a:r>
            <a:r>
              <a:rPr b="0" i="1" lang="en-IE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can transform either the range of </a:t>
            </a:r>
            <a:r>
              <a:rPr b="0" i="1" lang="en-IE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 the domain of </a:t>
            </a:r>
            <a:r>
              <a:rPr b="0" i="1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txp_fig"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733800"/>
            <a:ext cx="317370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6" name="Google Shape;2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572000"/>
            <a:ext cx="4572000" cy="38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/>
        </p:nvSpPr>
        <p:spPr>
          <a:xfrm>
            <a:off x="457200" y="1524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Digital Image Processing?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457200" y="838200"/>
            <a:ext cx="82296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Improvement of pictorial information for human interpretation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Schoolbook"/>
              <a:buChar char="-"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Processing of image data for storage, transmission and representation for autonomous machine perception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image processing ends, fields such as image analysis and computer vision start.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continuum from image processing to computer vision is broken down into: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 – Level: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Inputs and outputs are images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Ex: Noise Removal, Image Sharpening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Mid – Level: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Outputs are the attributes extracted from input images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Ex: Object Recognition, Image Segmentation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High – Level: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 ensemble of recognition of individual objects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Ex: Scene Understanding, Autonomous Navigation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more details about each of the steps in the next set of slides refer this article:</a:t>
            </a:r>
            <a:b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IE" sz="1600" u="sng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https://medium.com/futframe-ai/fundamental-steps-of-digital-image-processing-d7518d6bb23c</a:t>
            </a:r>
            <a:r>
              <a:rPr b="0" i="0" lang="en-IE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457200" y="381000"/>
            <a:ext cx="7848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Stages in Digital Image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550863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Acquisition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2532063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Restoration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4910138" y="16795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Morphological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6877050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Segmentation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6877050" y="51403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&amp; Description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550863" y="289242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Enhancement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6877050" y="4016375"/>
            <a:ext cx="1695450" cy="8302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E" sz="1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Recognition</a:t>
            </a:r>
            <a:endParaRPr b="0" i="0" sz="17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Domain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58" name="Google Shape;258;p8"/>
          <p:cNvCxnSpPr>
            <a:stCxn id="253" idx="2"/>
            <a:endCxn id="256" idx="0"/>
          </p:cNvCxnSpPr>
          <p:nvPr/>
        </p:nvCxnSpPr>
        <p:spPr>
          <a:xfrm>
            <a:off x="7724775" y="3722688"/>
            <a:ext cx="0" cy="293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8"/>
          <p:cNvCxnSpPr>
            <a:stCxn id="252" idx="3"/>
            <a:endCxn id="253" idx="0"/>
          </p:cNvCxnSpPr>
          <p:nvPr/>
        </p:nvCxnSpPr>
        <p:spPr>
          <a:xfrm>
            <a:off x="6605588" y="2094706"/>
            <a:ext cx="1119300" cy="7977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8"/>
          <p:cNvCxnSpPr>
            <a:stCxn id="251" idx="3"/>
            <a:endCxn id="252" idx="1"/>
          </p:cNvCxnSpPr>
          <p:nvPr/>
        </p:nvCxnSpPr>
        <p:spPr>
          <a:xfrm>
            <a:off x="4227513" y="2094706"/>
            <a:ext cx="6825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8"/>
          <p:cNvCxnSpPr>
            <a:stCxn id="255" idx="0"/>
            <a:endCxn id="251" idx="1"/>
          </p:cNvCxnSpPr>
          <p:nvPr/>
        </p:nvCxnSpPr>
        <p:spPr>
          <a:xfrm rot="-5400000">
            <a:off x="1566438" y="1926875"/>
            <a:ext cx="797700" cy="11334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8"/>
          <p:cNvSpPr/>
          <p:nvPr/>
        </p:nvSpPr>
        <p:spPr>
          <a:xfrm>
            <a:off x="2565400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 Image Processing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4808538" y="5792788"/>
            <a:ext cx="1695450" cy="8302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Compression</a:t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4" name="Google Shape;264;p8"/>
          <p:cNvCxnSpPr/>
          <p:nvPr/>
        </p:nvCxnSpPr>
        <p:spPr>
          <a:xfrm rot="-5400000">
            <a:off x="1135857" y="5109369"/>
            <a:ext cx="525462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8"/>
          <p:cNvCxnSpPr/>
          <p:nvPr/>
        </p:nvCxnSpPr>
        <p:spPr>
          <a:xfrm rot="-5400000">
            <a:off x="1251744" y="3869532"/>
            <a:ext cx="29368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8"/>
          <p:cNvCxnSpPr/>
          <p:nvPr/>
        </p:nvCxnSpPr>
        <p:spPr>
          <a:xfrm rot="5400000">
            <a:off x="7577931" y="4993482"/>
            <a:ext cx="29368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ssicPhotoAlbum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2020-08-22T18:48:20Z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