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60" r:id="rId4"/>
    <p:sldId id="266" r:id="rId5"/>
    <p:sldId id="311" r:id="rId6"/>
    <p:sldId id="312" r:id="rId7"/>
    <p:sldId id="313" r:id="rId8"/>
    <p:sldId id="261" r:id="rId9"/>
    <p:sldId id="314" r:id="rId10"/>
    <p:sldId id="315" r:id="rId11"/>
    <p:sldId id="316" r:id="rId12"/>
    <p:sldId id="286" r:id="rId13"/>
    <p:sldId id="318" r:id="rId14"/>
    <p:sldId id="319" r:id="rId15"/>
    <p:sldId id="320" r:id="rId16"/>
    <p:sldId id="321" r:id="rId17"/>
    <p:sldId id="322" r:id="rId18"/>
    <p:sldId id="323" r:id="rId19"/>
    <p:sldId id="290" r:id="rId20"/>
  </p:sldIdLst>
  <p:sldSz cx="9144000" cy="5143500" type="screen16x9"/>
  <p:notesSz cx="6858000" cy="9144000"/>
  <p:embeddedFontLst>
    <p:embeddedFont>
      <p:font typeface="Albert Sans" panose="020B0604020202020204" charset="-18"/>
      <p:regular r:id="rId22"/>
      <p:bold r:id="rId23"/>
      <p:italic r:id="rId24"/>
      <p:boldItalic r:id="rId25"/>
    </p:embeddedFont>
    <p:embeddedFont>
      <p:font typeface="Alexandria Medium" panose="020B0604020202020204" charset="-78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652"/>
    <a:srgbClr val="323232"/>
    <a:srgbClr val="6A5546"/>
    <a:srgbClr val="151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05CBFA-85F8-4554-91CF-EA0564B957ED}">
  <a:tblStyle styleId="{B205CBFA-85F8-4554-91CF-EA0564B95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A39467-BA6D-4884-85CD-E4C8F461975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90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572bee519d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572bee519d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443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47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572bee519d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572bee519d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533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803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07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703cb3a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703cb3a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85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217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72bee519d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72bee519d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710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72bee519d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72bee519d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16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9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36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0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3" r:id="rId7"/>
    <p:sldLayoutId id="2147483664" r:id="rId8"/>
    <p:sldLayoutId id="2147483666" r:id="rId9"/>
    <p:sldLayoutId id="2147483672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34B4CAE5-08BF-4F9E-BEE9-DB0E895AA102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287749"/>
            <a:ext cx="4280100" cy="36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GALA</a:t>
            </a:r>
            <a:br>
              <a:rPr lang="hu-HU" dirty="0"/>
            </a:br>
            <a:r>
              <a:rPr lang="hu-HU" dirty="0">
                <a:solidFill>
                  <a:schemeClr val="tx1"/>
                </a:solidFill>
              </a:rPr>
              <a:t>Mozi</a:t>
            </a:r>
            <a:br>
              <a:rPr lang="hu-HU" dirty="0">
                <a:solidFill>
                  <a:srgbClr val="B8B652"/>
                </a:solidFill>
              </a:rPr>
            </a:br>
            <a:r>
              <a:rPr lang="hu-HU" sz="3600" dirty="0">
                <a:solidFill>
                  <a:srgbClr val="B8B652"/>
                </a:solidFill>
              </a:rPr>
              <a:t>Webalkalmazás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685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Szakdolgozat bemutatása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CAEC7F55-F4A6-41EE-85E1-63A359E5061B}"/>
              </a:ext>
            </a:extLst>
          </p:cNvPr>
          <p:cNvSpPr/>
          <p:nvPr/>
        </p:nvSpPr>
        <p:spPr>
          <a:xfrm>
            <a:off x="11664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9" name="Google Shape;479;p58"/>
          <p:cNvSpPr txBox="1">
            <a:spLocks noGrp="1"/>
          </p:cNvSpPr>
          <p:nvPr>
            <p:ph type="title"/>
          </p:nvPr>
        </p:nvSpPr>
        <p:spPr>
          <a:xfrm>
            <a:off x="4226072" y="281482"/>
            <a:ext cx="4045092" cy="7310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Filmválaszték</a:t>
            </a:r>
            <a:endParaRPr dirty="0"/>
          </a:p>
        </p:txBody>
      </p:sp>
      <p:sp>
        <p:nvSpPr>
          <p:cNvPr id="480" name="Google Shape;480;p58"/>
          <p:cNvSpPr txBox="1">
            <a:spLocks noGrp="1"/>
          </p:cNvSpPr>
          <p:nvPr>
            <p:ph type="body" idx="1"/>
          </p:nvPr>
        </p:nvSpPr>
        <p:spPr>
          <a:xfrm>
            <a:off x="4179464" y="2432059"/>
            <a:ext cx="3704400" cy="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hu-HU" sz="1600" dirty="0"/>
              <a:t>Adatlap megtekintése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5A9610D6-CB89-471F-AF2E-EF818BABF74D}"/>
              </a:ext>
            </a:extLst>
          </p:cNvPr>
          <p:cNvGrpSpPr/>
          <p:nvPr/>
        </p:nvGrpSpPr>
        <p:grpSpPr>
          <a:xfrm>
            <a:off x="645899" y="941108"/>
            <a:ext cx="2479134" cy="3375292"/>
            <a:chOff x="1291296" y="884104"/>
            <a:chExt cx="2479134" cy="3375292"/>
          </a:xfrm>
        </p:grpSpPr>
        <p:grpSp>
          <p:nvGrpSpPr>
            <p:cNvPr id="475" name="Google Shape;475;p58"/>
            <p:cNvGrpSpPr/>
            <p:nvPr/>
          </p:nvGrpSpPr>
          <p:grpSpPr>
            <a:xfrm>
              <a:off x="1291296" y="884104"/>
              <a:ext cx="2479134" cy="3375292"/>
              <a:chOff x="1655550" y="790900"/>
              <a:chExt cx="2510262" cy="3417671"/>
            </a:xfrm>
          </p:grpSpPr>
          <p:sp>
            <p:nvSpPr>
              <p:cNvPr id="476" name="Google Shape;476;p58"/>
              <p:cNvSpPr/>
              <p:nvPr/>
            </p:nvSpPr>
            <p:spPr>
              <a:xfrm>
                <a:off x="1655550" y="790900"/>
                <a:ext cx="2510262" cy="3417671"/>
              </a:xfrm>
              <a:custGeom>
                <a:avLst/>
                <a:gdLst/>
                <a:ahLst/>
                <a:cxnLst/>
                <a:rect l="l" t="t" r="r" b="b"/>
                <a:pathLst>
                  <a:path w="143096" h="190426" extrusionOk="0">
                    <a:moveTo>
                      <a:pt x="2914" y="0"/>
                    </a:moveTo>
                    <a:cubicBezTo>
                      <a:pt x="1280" y="0"/>
                      <a:pt x="0" y="1281"/>
                      <a:pt x="0" y="2914"/>
                    </a:cubicBezTo>
                    <a:lnTo>
                      <a:pt x="0" y="187512"/>
                    </a:lnTo>
                    <a:cubicBezTo>
                      <a:pt x="0" y="189101"/>
                      <a:pt x="1280" y="190426"/>
                      <a:pt x="2914" y="190426"/>
                    </a:cubicBezTo>
                    <a:lnTo>
                      <a:pt x="140182" y="190426"/>
                    </a:lnTo>
                    <a:cubicBezTo>
                      <a:pt x="141771" y="190426"/>
                      <a:pt x="143096" y="189101"/>
                      <a:pt x="143096" y="187512"/>
                    </a:cubicBezTo>
                    <a:lnTo>
                      <a:pt x="143096" y="2914"/>
                    </a:lnTo>
                    <a:cubicBezTo>
                      <a:pt x="143096" y="1281"/>
                      <a:pt x="141771" y="0"/>
                      <a:pt x="140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58"/>
              <p:cNvSpPr/>
              <p:nvPr/>
            </p:nvSpPr>
            <p:spPr>
              <a:xfrm>
                <a:off x="1735300" y="886765"/>
                <a:ext cx="2350730" cy="3115776"/>
              </a:xfrm>
              <a:custGeom>
                <a:avLst/>
                <a:gdLst/>
                <a:ahLst/>
                <a:cxnLst/>
                <a:rect l="l" t="t" r="r" b="b"/>
                <a:pathLst>
                  <a:path w="134002" h="173605" extrusionOk="0">
                    <a:moveTo>
                      <a:pt x="1" y="1"/>
                    </a:moveTo>
                    <a:lnTo>
                      <a:pt x="1" y="53821"/>
                    </a:lnTo>
                    <a:lnTo>
                      <a:pt x="1" y="127599"/>
                    </a:lnTo>
                    <a:lnTo>
                      <a:pt x="1" y="173605"/>
                    </a:lnTo>
                    <a:lnTo>
                      <a:pt x="134001" y="173605"/>
                    </a:lnTo>
                    <a:lnTo>
                      <a:pt x="134001" y="34615"/>
                    </a:lnTo>
                    <a:lnTo>
                      <a:pt x="134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" name="Kép 1">
              <a:extLst>
                <a:ext uri="{FF2B5EF4-FFF2-40B4-BE49-F238E27FC236}">
                  <a16:creationId xmlns:a16="http://schemas.microsoft.com/office/drawing/2014/main" id="{B9C265E2-55E4-4D83-9AD0-0CFB3D1BA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3131" y="947341"/>
              <a:ext cx="2332332" cy="3108579"/>
            </a:xfrm>
            <a:prstGeom prst="rect">
              <a:avLst/>
            </a:prstGeom>
          </p:spPr>
        </p:pic>
      </p:grpSp>
      <p:sp>
        <p:nvSpPr>
          <p:cNvPr id="11" name="Google Shape;480;p58">
            <a:extLst>
              <a:ext uri="{FF2B5EF4-FFF2-40B4-BE49-F238E27FC236}">
                <a16:creationId xmlns:a16="http://schemas.microsoft.com/office/drawing/2014/main" id="{DED062A0-08E7-4AD9-B622-7E27B7E023FF}"/>
              </a:ext>
            </a:extLst>
          </p:cNvPr>
          <p:cNvSpPr txBox="1">
            <a:spLocks/>
          </p:cNvSpPr>
          <p:nvPr/>
        </p:nvSpPr>
        <p:spPr>
          <a:xfrm>
            <a:off x="4179464" y="1578906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buNone/>
            </a:pPr>
            <a:r>
              <a:rPr lang="hu-HU" sz="1600" dirty="0"/>
              <a:t>Filmkínálat előzetes megtekintése</a:t>
            </a:r>
          </a:p>
        </p:txBody>
      </p:sp>
      <p:sp>
        <p:nvSpPr>
          <p:cNvPr id="12" name="Google Shape;480;p58">
            <a:extLst>
              <a:ext uri="{FF2B5EF4-FFF2-40B4-BE49-F238E27FC236}">
                <a16:creationId xmlns:a16="http://schemas.microsoft.com/office/drawing/2014/main" id="{C84ED37A-B83F-47F8-8FB4-0D10634B6B7C}"/>
              </a:ext>
            </a:extLst>
          </p:cNvPr>
          <p:cNvSpPr txBox="1">
            <a:spLocks/>
          </p:cNvSpPr>
          <p:nvPr/>
        </p:nvSpPr>
        <p:spPr>
          <a:xfrm>
            <a:off x="4179464" y="3285212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buNone/>
            </a:pPr>
            <a:r>
              <a:rPr lang="hu-HU" sz="1600" dirty="0"/>
              <a:t>Megfelelő film kiválasztása</a:t>
            </a:r>
          </a:p>
        </p:txBody>
      </p:sp>
      <p:sp>
        <p:nvSpPr>
          <p:cNvPr id="13" name="Google Shape;4874;p82">
            <a:extLst>
              <a:ext uri="{FF2B5EF4-FFF2-40B4-BE49-F238E27FC236}">
                <a16:creationId xmlns:a16="http://schemas.microsoft.com/office/drawing/2014/main" id="{EFADA0B5-12CA-4191-8405-B29091B06563}"/>
              </a:ext>
            </a:extLst>
          </p:cNvPr>
          <p:cNvSpPr/>
          <p:nvPr/>
        </p:nvSpPr>
        <p:spPr>
          <a:xfrm>
            <a:off x="3969366" y="1663152"/>
            <a:ext cx="262610" cy="243786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B8B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8B652"/>
              </a:solidFill>
            </a:endParaRPr>
          </a:p>
        </p:txBody>
      </p:sp>
      <p:sp>
        <p:nvSpPr>
          <p:cNvPr id="14" name="Google Shape;4874;p82">
            <a:extLst>
              <a:ext uri="{FF2B5EF4-FFF2-40B4-BE49-F238E27FC236}">
                <a16:creationId xmlns:a16="http://schemas.microsoft.com/office/drawing/2014/main" id="{61520158-D955-44D3-990A-DDA9C5CCEA85}"/>
              </a:ext>
            </a:extLst>
          </p:cNvPr>
          <p:cNvSpPr/>
          <p:nvPr/>
        </p:nvSpPr>
        <p:spPr>
          <a:xfrm>
            <a:off x="3969366" y="2506861"/>
            <a:ext cx="262610" cy="243786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B8B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8B652"/>
              </a:solidFill>
            </a:endParaRPr>
          </a:p>
        </p:txBody>
      </p:sp>
      <p:sp>
        <p:nvSpPr>
          <p:cNvPr id="15" name="Google Shape;4874;p82">
            <a:extLst>
              <a:ext uri="{FF2B5EF4-FFF2-40B4-BE49-F238E27FC236}">
                <a16:creationId xmlns:a16="http://schemas.microsoft.com/office/drawing/2014/main" id="{97E2D324-3172-4CB9-9B15-30C5064E4D71}"/>
              </a:ext>
            </a:extLst>
          </p:cNvPr>
          <p:cNvSpPr/>
          <p:nvPr/>
        </p:nvSpPr>
        <p:spPr>
          <a:xfrm>
            <a:off x="3969366" y="3364424"/>
            <a:ext cx="262610" cy="243786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B8B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8B6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0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24BC66-BA8A-10C9-E09F-146D0B8FDF49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Jegyfoglalás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8B652"/>
                </a:solidFill>
              </a:rPr>
              <a:t>0</a:t>
            </a:r>
            <a:r>
              <a:rPr lang="hu-HU" dirty="0">
                <a:solidFill>
                  <a:srgbClr val="B8B652"/>
                </a:solidFill>
              </a:rPr>
              <a:t>5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Filmek </a:t>
            </a:r>
            <a:r>
              <a:rPr lang="hu-HU" b="1" dirty="0"/>
              <a:t>böngészése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1593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2800" dirty="0"/>
              <a:t>Jegyfoglalás folyamata</a:t>
            </a:r>
            <a:endParaRPr dirty="0"/>
          </a:p>
        </p:txBody>
      </p:sp>
      <p:sp>
        <p:nvSpPr>
          <p:cNvPr id="571" name="Google Shape;571;p65"/>
          <p:cNvSpPr txBox="1"/>
          <p:nvPr/>
        </p:nvSpPr>
        <p:spPr>
          <a:xfrm>
            <a:off x="715100" y="1242800"/>
            <a:ext cx="257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</a:t>
            </a:r>
            <a:endParaRPr sz="1800">
              <a:solidFill>
                <a:schemeClr val="lt2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72" name="Google Shape;572;p65"/>
          <p:cNvSpPr txBox="1"/>
          <p:nvPr/>
        </p:nvSpPr>
        <p:spPr>
          <a:xfrm>
            <a:off x="715100" y="1623800"/>
            <a:ext cx="2571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Időpont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73" name="Google Shape;573;p65"/>
          <p:cNvSpPr txBox="1"/>
          <p:nvPr/>
        </p:nvSpPr>
        <p:spPr>
          <a:xfrm>
            <a:off x="3286400" y="1242800"/>
            <a:ext cx="257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02</a:t>
            </a:r>
            <a:endParaRPr sz="1800">
              <a:solidFill>
                <a:schemeClr val="lt2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74" name="Google Shape;574;p65"/>
          <p:cNvSpPr txBox="1"/>
          <p:nvPr/>
        </p:nvSpPr>
        <p:spPr>
          <a:xfrm>
            <a:off x="3286400" y="1623800"/>
            <a:ext cx="2571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Megfelelő film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75" name="Google Shape;575;p65"/>
          <p:cNvSpPr txBox="1"/>
          <p:nvPr/>
        </p:nvSpPr>
        <p:spPr>
          <a:xfrm>
            <a:off x="5857700" y="1242800"/>
            <a:ext cx="257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03</a:t>
            </a:r>
            <a:endParaRPr sz="1800">
              <a:solidFill>
                <a:schemeClr val="lt2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76" name="Google Shape;576;p65"/>
          <p:cNvSpPr txBox="1"/>
          <p:nvPr/>
        </p:nvSpPr>
        <p:spPr>
          <a:xfrm>
            <a:off x="5857700" y="1623800"/>
            <a:ext cx="2571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Mennyiség</a:t>
            </a:r>
            <a:br>
              <a:rPr lang="hu-HU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</a:br>
            <a:r>
              <a:rPr lang="hu-HU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és típus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77" name="Google Shape;577;p65"/>
          <p:cNvSpPr/>
          <p:nvPr/>
        </p:nvSpPr>
        <p:spPr>
          <a:xfrm>
            <a:off x="1940296" y="25123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65"/>
          <p:cNvSpPr txBox="1"/>
          <p:nvPr/>
        </p:nvSpPr>
        <p:spPr>
          <a:xfrm>
            <a:off x="715100" y="3052700"/>
            <a:ext cx="257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04</a:t>
            </a:r>
            <a:endParaRPr sz="1800">
              <a:solidFill>
                <a:schemeClr val="lt2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79" name="Google Shape;579;p65"/>
          <p:cNvSpPr txBox="1"/>
          <p:nvPr/>
        </p:nvSpPr>
        <p:spPr>
          <a:xfrm>
            <a:off x="715100" y="3433700"/>
            <a:ext cx="2571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Ülőhely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80" name="Google Shape;580;p65"/>
          <p:cNvSpPr txBox="1"/>
          <p:nvPr/>
        </p:nvSpPr>
        <p:spPr>
          <a:xfrm>
            <a:off x="3286400" y="3052700"/>
            <a:ext cx="257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05</a:t>
            </a:r>
            <a:endParaRPr sz="1800">
              <a:solidFill>
                <a:schemeClr val="lt2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81" name="Google Shape;581;p65"/>
          <p:cNvSpPr txBox="1"/>
          <p:nvPr/>
        </p:nvSpPr>
        <p:spPr>
          <a:xfrm>
            <a:off x="3286400" y="3433700"/>
            <a:ext cx="2571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Összesítés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82" name="Google Shape;582;p65"/>
          <p:cNvSpPr txBox="1"/>
          <p:nvPr/>
        </p:nvSpPr>
        <p:spPr>
          <a:xfrm>
            <a:off x="5857700" y="3052700"/>
            <a:ext cx="257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06</a:t>
            </a:r>
            <a:endParaRPr sz="1800">
              <a:solidFill>
                <a:schemeClr val="lt2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83" name="Google Shape;583;p65"/>
          <p:cNvSpPr txBox="1"/>
          <p:nvPr/>
        </p:nvSpPr>
        <p:spPr>
          <a:xfrm>
            <a:off x="5857700" y="3433700"/>
            <a:ext cx="2571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Visszajelzés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84" name="Google Shape;584;p65"/>
          <p:cNvSpPr/>
          <p:nvPr/>
        </p:nvSpPr>
        <p:spPr>
          <a:xfrm>
            <a:off x="1940296" y="43222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5"/>
          <p:cNvSpPr/>
          <p:nvPr/>
        </p:nvSpPr>
        <p:spPr>
          <a:xfrm>
            <a:off x="4511596" y="25123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5"/>
          <p:cNvSpPr/>
          <p:nvPr/>
        </p:nvSpPr>
        <p:spPr>
          <a:xfrm>
            <a:off x="4511596" y="43222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5"/>
          <p:cNvSpPr/>
          <p:nvPr/>
        </p:nvSpPr>
        <p:spPr>
          <a:xfrm>
            <a:off x="7082896" y="25123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5"/>
          <p:cNvSpPr/>
          <p:nvPr/>
        </p:nvSpPr>
        <p:spPr>
          <a:xfrm>
            <a:off x="7082896" y="4322290"/>
            <a:ext cx="120900" cy="12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9" name="Google Shape;589;p65"/>
          <p:cNvCxnSpPr>
            <a:stCxn id="577" idx="3"/>
            <a:endCxn id="585" idx="1"/>
          </p:cNvCxnSpPr>
          <p:nvPr/>
        </p:nvCxnSpPr>
        <p:spPr>
          <a:xfrm>
            <a:off x="2061196" y="2572840"/>
            <a:ext cx="245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65"/>
          <p:cNvCxnSpPr>
            <a:stCxn id="585" idx="3"/>
            <a:endCxn id="587" idx="1"/>
          </p:cNvCxnSpPr>
          <p:nvPr/>
        </p:nvCxnSpPr>
        <p:spPr>
          <a:xfrm>
            <a:off x="4632496" y="2572840"/>
            <a:ext cx="245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1" name="Google Shape;591;p65"/>
          <p:cNvCxnSpPr>
            <a:stCxn id="584" idx="3"/>
            <a:endCxn id="586" idx="1"/>
          </p:cNvCxnSpPr>
          <p:nvPr/>
        </p:nvCxnSpPr>
        <p:spPr>
          <a:xfrm>
            <a:off x="2061196" y="4382740"/>
            <a:ext cx="245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65"/>
          <p:cNvCxnSpPr>
            <a:stCxn id="586" idx="3"/>
            <a:endCxn id="588" idx="1"/>
          </p:cNvCxnSpPr>
          <p:nvPr/>
        </p:nvCxnSpPr>
        <p:spPr>
          <a:xfrm>
            <a:off x="4632496" y="4382740"/>
            <a:ext cx="245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65"/>
          <p:cNvCxnSpPr>
            <a:stCxn id="587" idx="3"/>
            <a:endCxn id="584" idx="1"/>
          </p:cNvCxnSpPr>
          <p:nvPr/>
        </p:nvCxnSpPr>
        <p:spPr>
          <a:xfrm flipH="1">
            <a:off x="1940296" y="2572840"/>
            <a:ext cx="5263500" cy="1809900"/>
          </a:xfrm>
          <a:prstGeom prst="bentConnector5">
            <a:avLst>
              <a:gd name="adj1" fmla="val -23330"/>
              <a:gd name="adj2" fmla="val 19096"/>
              <a:gd name="adj3" fmla="val 12331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24BC66-BA8A-10C9-E09F-146D0B8FDF49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Admin felület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8B652"/>
                </a:solidFill>
              </a:rPr>
              <a:t>0</a:t>
            </a:r>
            <a:r>
              <a:rPr lang="hu-HU" dirty="0">
                <a:solidFill>
                  <a:srgbClr val="B8B652"/>
                </a:solidFill>
              </a:rPr>
              <a:t>6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Admin</a:t>
            </a:r>
            <a:r>
              <a:rPr lang="hu-HU" dirty="0"/>
              <a:t> felhasználó funkciói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1807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Admin felület</a:t>
            </a:r>
            <a:endParaRPr sz="3200" dirty="0"/>
          </a:p>
        </p:txBody>
      </p:sp>
      <p:sp>
        <p:nvSpPr>
          <p:cNvPr id="273" name="Google Shape;273;p44"/>
          <p:cNvSpPr txBox="1"/>
          <p:nvPr/>
        </p:nvSpPr>
        <p:spPr>
          <a:xfrm>
            <a:off x="555772" y="1578309"/>
            <a:ext cx="24479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pc="-5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 </a:t>
            </a:r>
            <a:r>
              <a:rPr lang="hu-HU" sz="1800" spc="-5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Filmek kezelése</a:t>
            </a:r>
            <a:endParaRPr sz="1800" spc="-5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294967295"/>
          </p:nvPr>
        </p:nvSpPr>
        <p:spPr>
          <a:xfrm>
            <a:off x="555773" y="1959308"/>
            <a:ext cx="1928400" cy="1525109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400"/>
              </a:spcAft>
              <a:buClr>
                <a:schemeClr val="lt2"/>
              </a:buClr>
              <a:buSzPts val="1200"/>
              <a:buChar char="■"/>
            </a:pPr>
            <a:r>
              <a:rPr lang="hu-HU" sz="1400" dirty="0"/>
              <a:t>Módosítás</a:t>
            </a:r>
          </a:p>
          <a:p>
            <a:pPr marL="274320" lvl="0" indent="-213359" algn="l" rtl="0">
              <a:spcBef>
                <a:spcPts val="0"/>
              </a:spcBef>
              <a:spcAft>
                <a:spcPts val="400"/>
              </a:spcAft>
              <a:buClr>
                <a:schemeClr val="lt2"/>
              </a:buClr>
              <a:buSzPts val="1200"/>
              <a:buChar char="■"/>
            </a:pPr>
            <a:r>
              <a:rPr lang="hu-HU" sz="1400" dirty="0"/>
              <a:t>Törlés</a:t>
            </a:r>
          </a:p>
          <a:p>
            <a:pPr marL="274320" lvl="0" indent="-213359" algn="l" rtl="0">
              <a:spcBef>
                <a:spcPts val="0"/>
              </a:spcBef>
              <a:spcAft>
                <a:spcPts val="400"/>
              </a:spcAft>
              <a:buClr>
                <a:schemeClr val="lt2"/>
              </a:buClr>
              <a:buSzPts val="1200"/>
              <a:buChar char="■"/>
            </a:pPr>
            <a:r>
              <a:rPr lang="hu-HU" sz="1400" dirty="0"/>
              <a:t>Film hozzáadása</a:t>
            </a:r>
          </a:p>
          <a:p>
            <a:pPr marL="274320" lvl="0" indent="-213359" algn="l" rtl="0">
              <a:spcBef>
                <a:spcPts val="0"/>
              </a:spcBef>
              <a:spcAft>
                <a:spcPts val="400"/>
              </a:spcAft>
              <a:buClr>
                <a:schemeClr val="lt2"/>
              </a:buClr>
              <a:buSzPts val="1200"/>
              <a:buChar char="■"/>
            </a:pPr>
            <a:r>
              <a:rPr lang="hu-HU" sz="1400" dirty="0"/>
              <a:t>Rendező hozzáadása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sz="1400" dirty="0"/>
          </a:p>
        </p:txBody>
      </p:sp>
      <p:sp>
        <p:nvSpPr>
          <p:cNvPr id="275" name="Google Shape;275;p44"/>
          <p:cNvSpPr txBox="1"/>
          <p:nvPr/>
        </p:nvSpPr>
        <p:spPr>
          <a:xfrm>
            <a:off x="6026702" y="1601318"/>
            <a:ext cx="278478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pc="-5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hu-HU" sz="1800" spc="-5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3</a:t>
            </a:r>
            <a:r>
              <a:rPr lang="en" sz="1800" spc="-5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 </a:t>
            </a:r>
            <a:r>
              <a:rPr lang="hu-HU" sz="1800" spc="-5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Vetítések kezelése</a:t>
            </a:r>
            <a:endParaRPr sz="1800" spc="-5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ubTitle" idx="4294967295"/>
          </p:nvPr>
        </p:nvSpPr>
        <p:spPr>
          <a:xfrm>
            <a:off x="6026702" y="1982318"/>
            <a:ext cx="2447963" cy="10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400"/>
              </a:spcAft>
              <a:buClr>
                <a:schemeClr val="lt2"/>
              </a:buClr>
              <a:buSzPts val="1200"/>
              <a:buChar char="■"/>
            </a:pPr>
            <a:r>
              <a:rPr lang="hu-HU" sz="1400" dirty="0"/>
              <a:t>Módosítás</a:t>
            </a:r>
          </a:p>
          <a:p>
            <a:pPr marL="274320" lvl="0" indent="-213359" algn="l" rtl="0">
              <a:spcBef>
                <a:spcPts val="0"/>
              </a:spcBef>
              <a:spcAft>
                <a:spcPts val="400"/>
              </a:spcAft>
              <a:buClr>
                <a:schemeClr val="lt2"/>
              </a:buClr>
              <a:buSzPts val="1200"/>
              <a:buChar char="■"/>
            </a:pPr>
            <a:r>
              <a:rPr lang="hu-HU" sz="1400" dirty="0"/>
              <a:t>Törlés</a:t>
            </a:r>
            <a:endParaRPr sz="1400" dirty="0"/>
          </a:p>
          <a:p>
            <a:pPr marL="274320" lvl="0" indent="-213359" algn="l" rtl="0">
              <a:spcBef>
                <a:spcPts val="0"/>
              </a:spcBef>
              <a:spcAft>
                <a:spcPts val="400"/>
              </a:spcAft>
              <a:buClr>
                <a:schemeClr val="lt2"/>
              </a:buClr>
              <a:buSzPts val="1200"/>
              <a:buChar char="■"/>
            </a:pPr>
            <a:r>
              <a:rPr lang="hu-HU" sz="1400" dirty="0"/>
              <a:t>Hozzáadás</a:t>
            </a:r>
            <a:endParaRPr sz="1400"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sz="1400" dirty="0"/>
          </a:p>
        </p:txBody>
      </p:sp>
      <p:sp>
        <p:nvSpPr>
          <p:cNvPr id="277" name="Google Shape;277;p44"/>
          <p:cNvSpPr txBox="1"/>
          <p:nvPr/>
        </p:nvSpPr>
        <p:spPr>
          <a:xfrm>
            <a:off x="2923361" y="1601318"/>
            <a:ext cx="317964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pc="-5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</a:t>
            </a:r>
            <a:r>
              <a:rPr lang="hu-HU" sz="1800" spc="-5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2</a:t>
            </a:r>
            <a:r>
              <a:rPr lang="en" sz="1800" spc="-5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. </a:t>
            </a:r>
            <a:r>
              <a:rPr lang="hu-HU" sz="1800" spc="-5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Felhasználók kezelése</a:t>
            </a:r>
            <a:endParaRPr sz="1800" spc="-5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8" name="Google Shape;278;p44"/>
          <p:cNvSpPr txBox="1">
            <a:spLocks noGrp="1"/>
          </p:cNvSpPr>
          <p:nvPr>
            <p:ph type="subTitle" idx="4294967295"/>
          </p:nvPr>
        </p:nvSpPr>
        <p:spPr>
          <a:xfrm>
            <a:off x="2923361" y="1955840"/>
            <a:ext cx="1928400" cy="10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hu-HU" sz="1400" dirty="0"/>
              <a:t>Törlés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5036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24BC66-BA8A-10C9-E09F-146D0B8FDF4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Nehézségek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8B652"/>
                </a:solidFill>
              </a:rPr>
              <a:t>0</a:t>
            </a:r>
            <a:r>
              <a:rPr lang="hu-HU" dirty="0">
                <a:solidFill>
                  <a:srgbClr val="B8B652"/>
                </a:solidFill>
              </a:rPr>
              <a:t>7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Fejlesztés közben felmerült </a:t>
            </a:r>
            <a:r>
              <a:rPr lang="hu-HU" b="1" dirty="0"/>
              <a:t>problémák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9907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Nehézségek</a:t>
            </a:r>
            <a:endParaRPr sz="3200" dirty="0"/>
          </a:p>
        </p:txBody>
      </p:sp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715100" y="1636299"/>
            <a:ext cx="5325482" cy="223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600"/>
              </a:spcAft>
              <a:buNone/>
            </a:pPr>
            <a:r>
              <a:rPr lang="hu-HU" sz="1800" dirty="0">
                <a:solidFill>
                  <a:srgbClr val="B8B652"/>
                </a:solidFill>
                <a:latin typeface="Alexandria Medium" panose="020B0604020202020204" charset="-78"/>
                <a:cs typeface="Alexandria Medium" panose="020B0604020202020204" charset="-78"/>
              </a:rPr>
              <a:t>01. </a:t>
            </a:r>
            <a:r>
              <a:rPr lang="hu-HU" sz="1800" dirty="0">
                <a:latin typeface="Alexandria Medium" panose="020B0604020202020204" charset="-78"/>
                <a:cs typeface="Alexandria Medium" panose="020B0604020202020204" charset="-78"/>
              </a:rPr>
              <a:t>Felhasználói jogosultságok</a:t>
            </a:r>
          </a:p>
          <a:p>
            <a:pPr marL="0" lvl="0" indent="0" algn="l" rtl="0">
              <a:spcBef>
                <a:spcPts val="0"/>
              </a:spcBef>
              <a:spcAft>
                <a:spcPts val="3600"/>
              </a:spcAft>
              <a:buNone/>
            </a:pPr>
            <a:r>
              <a:rPr lang="hu-HU" sz="1800" dirty="0">
                <a:solidFill>
                  <a:srgbClr val="B8B652"/>
                </a:solidFill>
                <a:latin typeface="Alexandria Medium" panose="020B0604020202020204" charset="-78"/>
                <a:cs typeface="Alexandria Medium" panose="020B0604020202020204" charset="-78"/>
              </a:rPr>
              <a:t>02. </a:t>
            </a:r>
            <a:r>
              <a:rPr lang="hu-HU" sz="1800" dirty="0">
                <a:latin typeface="Alexandria Medium" panose="020B0604020202020204" charset="-78"/>
                <a:cs typeface="Alexandria Medium" panose="020B0604020202020204" charset="-78"/>
              </a:rPr>
              <a:t>Dátum típusú adatok aktualizálása</a:t>
            </a:r>
          </a:p>
          <a:p>
            <a:pPr marL="0" lvl="0" indent="0" algn="l" rtl="0">
              <a:spcBef>
                <a:spcPts val="0"/>
              </a:spcBef>
              <a:spcAft>
                <a:spcPts val="3600"/>
              </a:spcAft>
              <a:buNone/>
            </a:pPr>
            <a:r>
              <a:rPr lang="hu-HU" sz="1800" dirty="0">
                <a:solidFill>
                  <a:srgbClr val="B8B652"/>
                </a:solidFill>
                <a:latin typeface="Alexandria Medium" panose="020B0604020202020204" charset="-78"/>
                <a:cs typeface="Alexandria Medium" panose="020B0604020202020204" charset="-78"/>
              </a:rPr>
              <a:t>03. </a:t>
            </a:r>
            <a:r>
              <a:rPr lang="hu-HU" sz="1800" dirty="0">
                <a:latin typeface="Alexandria Medium" panose="020B0604020202020204" charset="-78"/>
                <a:cs typeface="Alexandria Medium" panose="020B0604020202020204" charset="-78"/>
              </a:rPr>
              <a:t>Design</a:t>
            </a:r>
            <a:endParaRPr sz="1800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62330002-2329-7CB3-B865-A4134B122F97}"/>
              </a:ext>
            </a:extLst>
          </p:cNvPr>
          <p:cNvGrpSpPr/>
          <p:nvPr/>
        </p:nvGrpSpPr>
        <p:grpSpPr>
          <a:xfrm>
            <a:off x="6342734" y="0"/>
            <a:ext cx="2801266" cy="5143500"/>
            <a:chOff x="3633979" y="2669141"/>
            <a:chExt cx="2801266" cy="5143500"/>
          </a:xfrm>
        </p:grpSpPr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1131F305-F256-4692-8814-4FA53095C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3979" y="2669141"/>
              <a:ext cx="2801266" cy="5143500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</p:pic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D006980C-860F-65D2-95AF-4585B6A0D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6234" y="3409178"/>
              <a:ext cx="28800" cy="67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16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24BC66-BA8A-10C9-E09F-146D0B8FDF4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099" y="2531413"/>
            <a:ext cx="8110245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Továbbfejlesztési lehetőségek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1277613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8B652"/>
                </a:solidFill>
              </a:rPr>
              <a:t>0</a:t>
            </a:r>
            <a:r>
              <a:rPr lang="hu-HU" dirty="0">
                <a:solidFill>
                  <a:srgbClr val="B8B652"/>
                </a:solidFill>
              </a:rPr>
              <a:t>8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alkalmazás további funkciókkal </a:t>
            </a:r>
            <a:r>
              <a:rPr lang="hu-HU" b="1" dirty="0"/>
              <a:t>bővítése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3196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F156B55-900B-4F90-BD1D-8EABB3F2239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9" name="Google Shape;489;p59"/>
          <p:cNvSpPr txBox="1">
            <a:spLocks noGrp="1"/>
          </p:cNvSpPr>
          <p:nvPr>
            <p:ph type="title"/>
          </p:nvPr>
        </p:nvSpPr>
        <p:spPr>
          <a:xfrm>
            <a:off x="2556164" y="274350"/>
            <a:ext cx="5817908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Továbbfejlesztési lehetőségek</a:t>
            </a:r>
            <a:endParaRPr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4510546B-9FB7-4290-AD2D-98EE347D8D4E}"/>
              </a:ext>
            </a:extLst>
          </p:cNvPr>
          <p:cNvGrpSpPr/>
          <p:nvPr/>
        </p:nvGrpSpPr>
        <p:grpSpPr>
          <a:xfrm>
            <a:off x="640612" y="800973"/>
            <a:ext cx="1915552" cy="3888238"/>
            <a:chOff x="5746012" y="433512"/>
            <a:chExt cx="1915552" cy="3888238"/>
          </a:xfrm>
        </p:grpSpPr>
        <p:grpSp>
          <p:nvGrpSpPr>
            <p:cNvPr id="485" name="Google Shape;485;p59"/>
            <p:cNvGrpSpPr/>
            <p:nvPr/>
          </p:nvGrpSpPr>
          <p:grpSpPr>
            <a:xfrm>
              <a:off x="5746012" y="433512"/>
              <a:ext cx="1915552" cy="3888238"/>
              <a:chOff x="5145281" y="563323"/>
              <a:chExt cx="1834973" cy="3724678"/>
            </a:xfrm>
          </p:grpSpPr>
          <p:sp>
            <p:nvSpPr>
              <p:cNvPr id="486" name="Google Shape;486;p59"/>
              <p:cNvSpPr/>
              <p:nvPr/>
            </p:nvSpPr>
            <p:spPr>
              <a:xfrm>
                <a:off x="5145281" y="563323"/>
                <a:ext cx="1834973" cy="3724678"/>
              </a:xfrm>
              <a:custGeom>
                <a:avLst/>
                <a:gdLst/>
                <a:ahLst/>
                <a:cxnLst/>
                <a:rect l="l" t="t" r="r" b="b"/>
                <a:pathLst>
                  <a:path w="93205" h="189190" extrusionOk="0">
                    <a:moveTo>
                      <a:pt x="2870" y="0"/>
                    </a:moveTo>
                    <a:cubicBezTo>
                      <a:pt x="1280" y="0"/>
                      <a:pt x="0" y="1280"/>
                      <a:pt x="0" y="2914"/>
                    </a:cubicBezTo>
                    <a:lnTo>
                      <a:pt x="0" y="186320"/>
                    </a:lnTo>
                    <a:cubicBezTo>
                      <a:pt x="0" y="187909"/>
                      <a:pt x="1280" y="189190"/>
                      <a:pt x="2870" y="189190"/>
                    </a:cubicBezTo>
                    <a:lnTo>
                      <a:pt x="90334" y="189190"/>
                    </a:lnTo>
                    <a:cubicBezTo>
                      <a:pt x="91924" y="189190"/>
                      <a:pt x="93204" y="187909"/>
                      <a:pt x="93204" y="186320"/>
                    </a:cubicBezTo>
                    <a:lnTo>
                      <a:pt x="93204" y="2914"/>
                    </a:lnTo>
                    <a:cubicBezTo>
                      <a:pt x="93204" y="1280"/>
                      <a:pt x="91924" y="0"/>
                      <a:pt x="90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59"/>
              <p:cNvSpPr/>
              <p:nvPr/>
            </p:nvSpPr>
            <p:spPr>
              <a:xfrm>
                <a:off x="5849335" y="4038475"/>
                <a:ext cx="458108" cy="154724"/>
              </a:xfrm>
              <a:custGeom>
                <a:avLst/>
                <a:gdLst/>
                <a:ahLst/>
                <a:cxnLst/>
                <a:rect l="l" t="t" r="r" b="b"/>
                <a:pathLst>
                  <a:path w="23269" h="7859" extrusionOk="0">
                    <a:moveTo>
                      <a:pt x="796" y="0"/>
                    </a:moveTo>
                    <a:cubicBezTo>
                      <a:pt x="354" y="0"/>
                      <a:pt x="1" y="353"/>
                      <a:pt x="1" y="751"/>
                    </a:cubicBezTo>
                    <a:lnTo>
                      <a:pt x="1" y="7064"/>
                    </a:lnTo>
                    <a:cubicBezTo>
                      <a:pt x="1" y="7506"/>
                      <a:pt x="354" y="7859"/>
                      <a:pt x="796" y="7859"/>
                    </a:cubicBezTo>
                    <a:lnTo>
                      <a:pt x="22474" y="7859"/>
                    </a:lnTo>
                    <a:cubicBezTo>
                      <a:pt x="22916" y="7859"/>
                      <a:pt x="23269" y="7506"/>
                      <a:pt x="23269" y="7064"/>
                    </a:cubicBezTo>
                    <a:lnTo>
                      <a:pt x="23269" y="751"/>
                    </a:lnTo>
                    <a:cubicBezTo>
                      <a:pt x="23269" y="353"/>
                      <a:pt x="22916" y="0"/>
                      <a:pt x="224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F010DF1B-3B52-4DD2-B608-50358FAF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2588" y="704861"/>
              <a:ext cx="1782400" cy="3085057"/>
            </a:xfrm>
            <a:prstGeom prst="rect">
              <a:avLst/>
            </a:prstGeom>
          </p:spPr>
        </p:pic>
      </p:grpSp>
      <p:sp>
        <p:nvSpPr>
          <p:cNvPr id="12" name="Google Shape;274;p44">
            <a:extLst>
              <a:ext uri="{FF2B5EF4-FFF2-40B4-BE49-F238E27FC236}">
                <a16:creationId xmlns:a16="http://schemas.microsoft.com/office/drawing/2014/main" id="{365B05C6-1110-4BF6-8A60-FD570826A6DD}"/>
              </a:ext>
            </a:extLst>
          </p:cNvPr>
          <p:cNvSpPr txBox="1">
            <a:spLocks/>
          </p:cNvSpPr>
          <p:nvPr/>
        </p:nvSpPr>
        <p:spPr>
          <a:xfrm>
            <a:off x="3679971" y="1483049"/>
            <a:ext cx="4923701" cy="281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1" indent="0">
              <a:buClr>
                <a:schemeClr val="lt2"/>
              </a:buClr>
              <a:buNone/>
            </a:pPr>
            <a:r>
              <a:rPr lang="hu-HU" sz="1600" dirty="0">
                <a:solidFill>
                  <a:srgbClr val="B8B652"/>
                </a:solidFill>
                <a:latin typeface="Alexandria Medium" panose="020B0604020202020204" charset="-78"/>
                <a:cs typeface="Alexandria Medium" panose="020B0604020202020204" charset="-78"/>
              </a:rPr>
              <a:t>01. </a:t>
            </a:r>
            <a:r>
              <a:rPr lang="hu-HU" sz="1600" dirty="0">
                <a:latin typeface="Alexandria Medium" panose="020B0604020202020204" charset="-78"/>
                <a:cs typeface="Alexandria Medium" panose="020B0604020202020204" charset="-78"/>
              </a:rPr>
              <a:t>Jegyfoglalás</a:t>
            </a:r>
          </a:p>
          <a:p>
            <a:pPr marL="731520" lvl="1" indent="-213359">
              <a:spcAft>
                <a:spcPts val="3000"/>
              </a:spcAft>
              <a:buClr>
                <a:schemeClr val="lt2"/>
              </a:buClr>
              <a:buFont typeface="Albert Sans"/>
              <a:buChar char="■"/>
            </a:pPr>
            <a:r>
              <a:rPr lang="hu-HU" sz="1400" dirty="0"/>
              <a:t>Választás, ülőhelyre kattintással</a:t>
            </a:r>
          </a:p>
          <a:p>
            <a:pPr marL="61200" lvl="1" indent="0">
              <a:buClr>
                <a:schemeClr val="lt2"/>
              </a:buClr>
              <a:buNone/>
            </a:pPr>
            <a:r>
              <a:rPr lang="hu-HU" sz="1600" dirty="0">
                <a:solidFill>
                  <a:srgbClr val="B8B652"/>
                </a:solidFill>
                <a:latin typeface="Alexandria Medium" panose="020B0604020202020204" charset="-78"/>
                <a:cs typeface="Alexandria Medium" panose="020B0604020202020204" charset="-78"/>
              </a:rPr>
              <a:t>02. </a:t>
            </a:r>
            <a:r>
              <a:rPr lang="hu-HU" sz="1600" dirty="0">
                <a:latin typeface="Alexandria Medium" panose="020B0604020202020204" charset="-78"/>
                <a:cs typeface="Alexandria Medium" panose="020B0604020202020204" charset="-78"/>
              </a:rPr>
              <a:t>Előzetes megjelenítése</a:t>
            </a:r>
            <a:endParaRPr lang="en-US" sz="1600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731520" lvl="1" indent="-213359">
              <a:spcAft>
                <a:spcPts val="3000"/>
              </a:spcAft>
              <a:buClr>
                <a:schemeClr val="lt2"/>
              </a:buClr>
              <a:buFont typeface="Albert Sans"/>
              <a:buChar char="■"/>
            </a:pPr>
            <a:r>
              <a:rPr lang="hu-HU" sz="1400" dirty="0"/>
              <a:t>Egérmozdulattal induló előzetesek a plakátokon</a:t>
            </a:r>
          </a:p>
          <a:p>
            <a:pPr marL="61200" lvl="1" indent="0">
              <a:buClr>
                <a:schemeClr val="lt2"/>
              </a:buClr>
              <a:buNone/>
            </a:pPr>
            <a:r>
              <a:rPr lang="hu-HU" sz="1600" dirty="0">
                <a:solidFill>
                  <a:srgbClr val="B8B652"/>
                </a:solidFill>
                <a:latin typeface="Alexandria Medium" panose="020B0604020202020204" charset="-78"/>
                <a:cs typeface="Alexandria Medium" panose="020B0604020202020204" charset="-78"/>
              </a:rPr>
              <a:t>03. </a:t>
            </a:r>
            <a:r>
              <a:rPr lang="hu-HU" sz="1600" dirty="0">
                <a:latin typeface="Alexandria Medium" panose="020B0604020202020204" charset="-78"/>
                <a:cs typeface="Alexandria Medium" panose="020B0604020202020204" charset="-78"/>
              </a:rPr>
              <a:t>Szűrés</a:t>
            </a:r>
            <a:endParaRPr lang="en-US" sz="1600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731520" lvl="1" indent="-213359">
              <a:buClr>
                <a:schemeClr val="lt2"/>
              </a:buClr>
              <a:buFont typeface="Albert Sans"/>
              <a:buChar char="■"/>
            </a:pPr>
            <a:r>
              <a:rPr lang="hu-HU" sz="1400" dirty="0"/>
              <a:t>Keresőmező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88414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8EEBC2AC-C918-4751-8EA2-2B12F71292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1" name="Google Shape;641;p69"/>
          <p:cNvSpPr txBox="1">
            <a:spLocks noGrp="1"/>
          </p:cNvSpPr>
          <p:nvPr>
            <p:ph type="ctrTitle"/>
          </p:nvPr>
        </p:nvSpPr>
        <p:spPr>
          <a:xfrm>
            <a:off x="416332" y="3352397"/>
            <a:ext cx="8311136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dirty="0"/>
              <a:t>Köszönöm a figyelmet</a:t>
            </a:r>
            <a:r>
              <a:rPr lang="en" sz="5400" dirty="0"/>
              <a:t>!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4D7D78E-4117-8638-9E97-6549FB925CA9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Bevezetés</a:t>
            </a:r>
            <a:endParaRPr sz="2000" dirty="0"/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</a:t>
            </a:r>
            <a:r>
              <a:rPr lang="hu-HU" sz="2800" dirty="0" err="1"/>
              <a:t>rtalom</a:t>
            </a:r>
            <a:endParaRPr sz="2800"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02</a:t>
            </a:r>
            <a:endParaRPr sz="200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75" y="2103533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Oldal felépítése</a:t>
            </a:r>
            <a:endParaRPr sz="2000"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03</a:t>
            </a:r>
            <a:endParaRPr sz="2000"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5" y="2839740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Felhasználói profil</a:t>
            </a:r>
            <a:endParaRPr sz="2000" dirty="0"/>
          </a:p>
        </p:txBody>
      </p:sp>
      <p:sp>
        <p:nvSpPr>
          <p:cNvPr id="213" name="Google Shape;213;p37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04</a:t>
            </a:r>
            <a:endParaRPr sz="2000"/>
          </a:p>
        </p:txBody>
      </p:sp>
      <p:sp>
        <p:nvSpPr>
          <p:cNvPr id="214" name="Google Shape;214;p37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Filmválaszték</a:t>
            </a:r>
            <a:endParaRPr sz="2000" dirty="0"/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05</a:t>
            </a:r>
            <a:endParaRPr sz="2000"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Jegyfoglalás</a:t>
            </a:r>
            <a:endParaRPr sz="2000"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14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06</a:t>
            </a:r>
            <a:endParaRPr sz="200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/>
              <a:t>Admin</a:t>
            </a:r>
            <a:r>
              <a:rPr lang="hu-HU" sz="2000" dirty="0"/>
              <a:t> felület</a:t>
            </a:r>
            <a:endParaRPr sz="2000"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16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07</a:t>
            </a:r>
            <a:endParaRPr sz="2000"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Nehézségek</a:t>
            </a:r>
            <a:endParaRPr sz="2000"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 idx="18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08</a:t>
            </a:r>
            <a:endParaRPr sz="200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/>
              <a:t>Továbbfejlesztési lehetőségek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24BC66-BA8A-10C9-E09F-146D0B8FDF49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8B652"/>
                </a:solidFill>
              </a:rPr>
              <a:t>01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Az online jegyfoglalás </a:t>
            </a:r>
            <a:r>
              <a:rPr lang="hu-HU" b="1" dirty="0"/>
              <a:t>előnyei</a:t>
            </a: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BC4A72AF-A99B-0357-D3E1-F5ECE9ABA184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3600" dirty="0"/>
              <a:t>Bevezetés</a:t>
            </a:r>
            <a:br>
              <a:rPr lang="hu-HU" sz="3600" dirty="0"/>
            </a:br>
            <a:br>
              <a:rPr lang="hu-HU" sz="3600" dirty="0"/>
            </a:br>
            <a:endParaRPr sz="3600" dirty="0"/>
          </a:p>
        </p:txBody>
      </p:sp>
      <p:sp>
        <p:nvSpPr>
          <p:cNvPr id="295" name="Google Shape;295;p45"/>
          <p:cNvSpPr txBox="1">
            <a:spLocks noGrp="1"/>
          </p:cNvSpPr>
          <p:nvPr>
            <p:ph type="subTitle" idx="2"/>
          </p:nvPr>
        </p:nvSpPr>
        <p:spPr>
          <a:xfrm>
            <a:off x="715100" y="2571746"/>
            <a:ext cx="2131800" cy="1051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latin typeface="Albert Sans" panose="020B0604020202020204" charset="-18"/>
              </a:rPr>
              <a:t>Mozinál tapasztalt </a:t>
            </a:r>
            <a:r>
              <a:rPr lang="hu-HU" sz="2000" b="1" dirty="0">
                <a:latin typeface="Albert Sans" panose="020B0604020202020204" charset="-18"/>
              </a:rPr>
              <a:t>hosszú sorok</a:t>
            </a:r>
            <a:endParaRPr sz="2000" b="1" dirty="0">
              <a:latin typeface="Albert Sans" panose="020B0604020202020204" charset="-18"/>
            </a:endParaRPr>
          </a:p>
        </p:txBody>
      </p:sp>
      <p:sp>
        <p:nvSpPr>
          <p:cNvPr id="297" name="Google Shape;297;p45"/>
          <p:cNvSpPr txBox="1">
            <a:spLocks noGrp="1"/>
          </p:cNvSpPr>
          <p:nvPr>
            <p:ph type="subTitle" idx="4"/>
          </p:nvPr>
        </p:nvSpPr>
        <p:spPr>
          <a:xfrm>
            <a:off x="3561999" y="2571746"/>
            <a:ext cx="2131800" cy="10512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latin typeface="Albert Sans" panose="020B0604020202020204" charset="-18"/>
              </a:rPr>
              <a:t>Filmkínálat </a:t>
            </a:r>
            <a:r>
              <a:rPr lang="hu-HU" sz="2000" b="1" dirty="0">
                <a:latin typeface="Albert Sans" panose="020B0604020202020204" charset="-18"/>
              </a:rPr>
              <a:t>otthoni megismerése</a:t>
            </a:r>
            <a:endParaRPr sz="2000" b="1" dirty="0">
              <a:latin typeface="Albert Sans" panose="020B0604020202020204" charset="-18"/>
            </a:endParaRPr>
          </a:p>
        </p:txBody>
      </p:sp>
      <p:sp>
        <p:nvSpPr>
          <p:cNvPr id="299" name="Google Shape;299;p45"/>
          <p:cNvSpPr txBox="1">
            <a:spLocks noGrp="1"/>
          </p:cNvSpPr>
          <p:nvPr>
            <p:ph type="subTitle" idx="6"/>
          </p:nvPr>
        </p:nvSpPr>
        <p:spPr>
          <a:xfrm>
            <a:off x="6408898" y="2571746"/>
            <a:ext cx="2131800" cy="873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000" dirty="0">
                <a:latin typeface="Albert Sans" panose="020B0604020202020204" charset="-18"/>
              </a:rPr>
              <a:t>Kényelmes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Albert Sans" panose="020B0604020202020204" charset="-18"/>
              </a:rPr>
              <a:t>foglalás</a:t>
            </a:r>
            <a:endParaRPr sz="2000" b="1" dirty="0">
              <a:latin typeface="Albert Sans" panose="020B0604020202020204" charset="-18"/>
            </a:endParaRPr>
          </a:p>
        </p:txBody>
      </p:sp>
      <p:sp>
        <p:nvSpPr>
          <p:cNvPr id="8" name="Google Shape;4874;p82">
            <a:extLst>
              <a:ext uri="{FF2B5EF4-FFF2-40B4-BE49-F238E27FC236}">
                <a16:creationId xmlns:a16="http://schemas.microsoft.com/office/drawing/2014/main" id="{D7218DF0-93E2-9EF8-5B12-1DAC9F55DDF0}"/>
              </a:ext>
            </a:extLst>
          </p:cNvPr>
          <p:cNvSpPr/>
          <p:nvPr/>
        </p:nvSpPr>
        <p:spPr>
          <a:xfrm>
            <a:off x="1608486" y="2074118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B8B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8B652"/>
              </a:solidFill>
            </a:endParaRPr>
          </a:p>
        </p:txBody>
      </p:sp>
      <p:sp>
        <p:nvSpPr>
          <p:cNvPr id="10" name="Google Shape;4874;p82">
            <a:extLst>
              <a:ext uri="{FF2B5EF4-FFF2-40B4-BE49-F238E27FC236}">
                <a16:creationId xmlns:a16="http://schemas.microsoft.com/office/drawing/2014/main" id="{7C37F97C-DBCC-88D8-A9BF-90B84FF5EC1B}"/>
              </a:ext>
            </a:extLst>
          </p:cNvPr>
          <p:cNvSpPr/>
          <p:nvPr/>
        </p:nvSpPr>
        <p:spPr>
          <a:xfrm>
            <a:off x="4455385" y="2074118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B8B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8B652"/>
              </a:solidFill>
            </a:endParaRPr>
          </a:p>
        </p:txBody>
      </p:sp>
      <p:sp>
        <p:nvSpPr>
          <p:cNvPr id="11" name="Google Shape;4874;p82">
            <a:extLst>
              <a:ext uri="{FF2B5EF4-FFF2-40B4-BE49-F238E27FC236}">
                <a16:creationId xmlns:a16="http://schemas.microsoft.com/office/drawing/2014/main" id="{8E0E489F-4258-9C3E-9092-0BAA3774D77F}"/>
              </a:ext>
            </a:extLst>
          </p:cNvPr>
          <p:cNvSpPr/>
          <p:nvPr/>
        </p:nvSpPr>
        <p:spPr>
          <a:xfrm>
            <a:off x="7302284" y="2074117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B8B6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8B65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24BC66-BA8A-10C9-E09F-146D0B8FDF49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Oldal felépítése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8B652"/>
                </a:solidFill>
              </a:rPr>
              <a:t>0</a:t>
            </a:r>
            <a:r>
              <a:rPr lang="hu-HU" dirty="0">
                <a:solidFill>
                  <a:srgbClr val="B8B652"/>
                </a:solidFill>
              </a:rPr>
              <a:t>2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Menüpontok </a:t>
            </a:r>
            <a:r>
              <a:rPr lang="hu-HU" b="1" dirty="0"/>
              <a:t>bemutatása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911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715100" y="445196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Oldal felépítése</a:t>
            </a:r>
            <a:endParaRPr sz="3200" dirty="0"/>
          </a:p>
        </p:txBody>
      </p:sp>
      <p:sp>
        <p:nvSpPr>
          <p:cNvPr id="273" name="Google Shape;273;p44"/>
          <p:cNvSpPr txBox="1"/>
          <p:nvPr/>
        </p:nvSpPr>
        <p:spPr>
          <a:xfrm>
            <a:off x="1037925" y="1321384"/>
            <a:ext cx="192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Alexandria Medium" panose="020B0604020202020204" charset="-78"/>
                <a:ea typeface="Alexandria Medium"/>
                <a:cs typeface="Alexandria Medium" panose="020B0604020202020204" charset="-78"/>
                <a:sym typeface="Alexandria Medium"/>
              </a:rPr>
              <a:t>01. </a:t>
            </a:r>
            <a:r>
              <a:rPr lang="hu-HU" sz="1800" dirty="0">
                <a:latin typeface="Alexandria Medium" panose="020B0604020202020204" charset="-78"/>
                <a:cs typeface="Alexandria Medium" panose="020B0604020202020204" charset="-78"/>
              </a:rPr>
              <a:t>Főoldal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1037925" y="1969068"/>
            <a:ext cx="192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Alexandria Medium" panose="020B0604020202020204" charset="-78"/>
                <a:ea typeface="Alexandria Medium"/>
                <a:cs typeface="Alexandria Medium" panose="020B0604020202020204" charset="-78"/>
                <a:sym typeface="Alexandria Medium"/>
              </a:rPr>
              <a:t>02. </a:t>
            </a:r>
            <a:r>
              <a:rPr lang="hu-HU" sz="1800" dirty="0">
                <a:latin typeface="Alexandria Medium" panose="020B0604020202020204" charset="-78"/>
                <a:cs typeface="Alexandria Medium" panose="020B0604020202020204" charset="-78"/>
              </a:rPr>
              <a:t>Műsoron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1037925" y="2616752"/>
            <a:ext cx="192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Alexandria Medium" panose="020B0604020202020204" charset="-78"/>
                <a:ea typeface="Alexandria Medium"/>
                <a:cs typeface="Alexandria Medium" panose="020B0604020202020204" charset="-78"/>
                <a:sym typeface="Alexandria Medium"/>
              </a:rPr>
              <a:t>03. </a:t>
            </a:r>
            <a:r>
              <a:rPr lang="hu-HU" sz="1800" dirty="0">
                <a:latin typeface="Alexandria Medium" panose="020B0604020202020204" charset="-78"/>
                <a:cs typeface="Alexandria Medium" panose="020B0604020202020204" charset="-78"/>
              </a:rPr>
              <a:t>Vetítések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1037925" y="3264436"/>
            <a:ext cx="192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Alexandria Medium" panose="020B0604020202020204" charset="-78"/>
                <a:ea typeface="Alexandria Medium"/>
                <a:cs typeface="Alexandria Medium" panose="020B0604020202020204" charset="-78"/>
                <a:sym typeface="Alexandria Medium"/>
              </a:rPr>
              <a:t>04. </a:t>
            </a:r>
            <a:r>
              <a:rPr lang="hu-HU" sz="1800" dirty="0">
                <a:latin typeface="Alexandria Medium" panose="020B0604020202020204" charset="-78"/>
                <a:cs typeface="Alexandria Medium" panose="020B0604020202020204" charset="-78"/>
              </a:rPr>
              <a:t>Jegyárak</a:t>
            </a:r>
          </a:p>
        </p:txBody>
      </p:sp>
      <p:sp>
        <p:nvSpPr>
          <p:cNvPr id="4" name="Google Shape;279;p44">
            <a:extLst>
              <a:ext uri="{FF2B5EF4-FFF2-40B4-BE49-F238E27FC236}">
                <a16:creationId xmlns:a16="http://schemas.microsoft.com/office/drawing/2014/main" id="{25C231DF-2A48-A0F7-363F-793C65554B7A}"/>
              </a:ext>
            </a:extLst>
          </p:cNvPr>
          <p:cNvSpPr txBox="1"/>
          <p:nvPr/>
        </p:nvSpPr>
        <p:spPr>
          <a:xfrm>
            <a:off x="1037924" y="3912120"/>
            <a:ext cx="31302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Alexandria Medium" panose="020B0604020202020204" charset="-78"/>
                <a:ea typeface="Alexandria Medium"/>
                <a:cs typeface="Alexandria Medium" panose="020B0604020202020204" charset="-78"/>
                <a:sym typeface="Alexandria Medium"/>
              </a:rPr>
              <a:t>0</a:t>
            </a:r>
            <a:r>
              <a:rPr lang="hu-HU" sz="1800" dirty="0">
                <a:solidFill>
                  <a:schemeClr val="lt2"/>
                </a:solidFill>
                <a:latin typeface="Alexandria Medium" panose="020B0604020202020204" charset="-78"/>
                <a:ea typeface="Alexandria Medium"/>
                <a:cs typeface="Alexandria Medium" panose="020B0604020202020204" charset="-78"/>
                <a:sym typeface="Alexandria Medium"/>
              </a:rPr>
              <a:t>5</a:t>
            </a:r>
            <a:r>
              <a:rPr lang="en" sz="1800" dirty="0">
                <a:solidFill>
                  <a:schemeClr val="lt2"/>
                </a:solidFill>
                <a:latin typeface="Alexandria Medium" panose="020B0604020202020204" charset="-78"/>
                <a:ea typeface="Alexandria Medium"/>
                <a:cs typeface="Alexandria Medium" panose="020B0604020202020204" charset="-78"/>
                <a:sym typeface="Alexandria Medium"/>
              </a:rPr>
              <a:t>. </a:t>
            </a:r>
            <a:r>
              <a:rPr lang="hu-HU" sz="1800" dirty="0">
                <a:latin typeface="Alexandria Medium" panose="020B0604020202020204" charset="-78"/>
                <a:cs typeface="Alexandria Medium" panose="020B0604020202020204" charset="-78"/>
              </a:rPr>
              <a:t>Bejelentkezés/Profil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692BE8E2-525A-95A4-404F-DFD15664BD8D}"/>
              </a:ext>
            </a:extLst>
          </p:cNvPr>
          <p:cNvGrpSpPr/>
          <p:nvPr/>
        </p:nvGrpSpPr>
        <p:grpSpPr>
          <a:xfrm>
            <a:off x="4480124" y="1321999"/>
            <a:ext cx="4214840" cy="3314861"/>
            <a:chOff x="3886200" y="1228621"/>
            <a:chExt cx="4914900" cy="3865440"/>
          </a:xfrm>
        </p:grpSpPr>
        <p:grpSp>
          <p:nvGrpSpPr>
            <p:cNvPr id="5" name="Google Shape;463;p57">
              <a:extLst>
                <a:ext uri="{FF2B5EF4-FFF2-40B4-BE49-F238E27FC236}">
                  <a16:creationId xmlns:a16="http://schemas.microsoft.com/office/drawing/2014/main" id="{54D2C41C-3D55-E78F-1337-D8088B0A2EC9}"/>
                </a:ext>
              </a:extLst>
            </p:cNvPr>
            <p:cNvGrpSpPr/>
            <p:nvPr/>
          </p:nvGrpSpPr>
          <p:grpSpPr>
            <a:xfrm>
              <a:off x="3886200" y="1228621"/>
              <a:ext cx="4914900" cy="3865440"/>
              <a:chOff x="331763" y="414153"/>
              <a:chExt cx="6903246" cy="5019697"/>
            </a:xfrm>
          </p:grpSpPr>
          <p:sp>
            <p:nvSpPr>
              <p:cNvPr id="6" name="Google Shape;464;p57">
                <a:extLst>
                  <a:ext uri="{FF2B5EF4-FFF2-40B4-BE49-F238E27FC236}">
                    <a16:creationId xmlns:a16="http://schemas.microsoft.com/office/drawing/2014/main" id="{73A96B56-9D53-1F25-E166-C745BADB66BB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65;p57">
                <a:extLst>
                  <a:ext uri="{FF2B5EF4-FFF2-40B4-BE49-F238E27FC236}">
                    <a16:creationId xmlns:a16="http://schemas.microsoft.com/office/drawing/2014/main" id="{2855400E-A1E9-189B-F4D8-AB7DB6FD1CA2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67;p57">
                <a:extLst>
                  <a:ext uri="{FF2B5EF4-FFF2-40B4-BE49-F238E27FC236}">
                    <a16:creationId xmlns:a16="http://schemas.microsoft.com/office/drawing/2014/main" id="{E693D994-CC2F-656C-5A6F-6D8AAB26024E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" name="Kép 2">
              <a:extLst>
                <a:ext uri="{FF2B5EF4-FFF2-40B4-BE49-F238E27FC236}">
                  <a16:creationId xmlns:a16="http://schemas.microsoft.com/office/drawing/2014/main" id="{8A814B45-04AE-49A6-D699-A8CDB3FC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0314" y="1368081"/>
              <a:ext cx="4664954" cy="3073804"/>
            </a:xfrm>
            <a:prstGeom prst="rect">
              <a:avLst/>
            </a:prstGeom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7149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24BC66-BA8A-10C9-E09F-146D0B8FDF49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1769" y="2571749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/>
              <a:t>Felhasználói profil</a:t>
            </a:r>
            <a:endParaRPr sz="6600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20000" y="1318049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8B652"/>
                </a:solidFill>
              </a:rPr>
              <a:t>0</a:t>
            </a:r>
            <a:r>
              <a:rPr lang="hu-HU" dirty="0">
                <a:solidFill>
                  <a:srgbClr val="B8B652"/>
                </a:solidFill>
              </a:rPr>
              <a:t>3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Regisztrált</a:t>
            </a:r>
            <a:r>
              <a:rPr lang="hu-HU" dirty="0"/>
              <a:t> </a:t>
            </a:r>
            <a:r>
              <a:rPr lang="hu-HU" b="1" dirty="0"/>
              <a:t>tagok</a:t>
            </a:r>
            <a:r>
              <a:rPr lang="hu-HU" dirty="0"/>
              <a:t> felhasználói funkciói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8791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FF0750C8-65C8-486E-B74E-CD73D6E78595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Bejelentkezés</a:t>
            </a:r>
          </a:p>
        </p:txBody>
      </p:sp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595310" y="393028"/>
            <a:ext cx="8077636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800" dirty="0">
                <a:solidFill>
                  <a:srgbClr val="15110E"/>
                </a:solidFill>
              </a:rPr>
              <a:t>Felhasználói</a:t>
            </a:r>
            <a:r>
              <a:rPr lang="hu-HU" sz="4800" dirty="0"/>
              <a:t> profil</a:t>
            </a:r>
            <a:endParaRPr sz="4800" dirty="0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107A8EF0-E637-41A7-8425-03364141C865}"/>
              </a:ext>
            </a:extLst>
          </p:cNvPr>
          <p:cNvSpPr/>
          <p:nvPr/>
        </p:nvSpPr>
        <p:spPr>
          <a:xfrm>
            <a:off x="895403" y="1553228"/>
            <a:ext cx="2110920" cy="153434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rgbClr val="6A5546"/>
                </a:solidFill>
                <a:latin typeface="Albert Sans" panose="020B0604020202020204" charset="-18"/>
              </a:rPr>
              <a:t>Regisztráció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6088AF1E-C385-4D19-9E93-B6720A485ECB}"/>
              </a:ext>
            </a:extLst>
          </p:cNvPr>
          <p:cNvSpPr/>
          <p:nvPr/>
        </p:nvSpPr>
        <p:spPr>
          <a:xfrm>
            <a:off x="4232345" y="1555064"/>
            <a:ext cx="2202872" cy="1534345"/>
          </a:xfrm>
          <a:prstGeom prst="ellipse">
            <a:avLst/>
          </a:prstGeom>
          <a:solidFill>
            <a:srgbClr val="B8B65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700" dirty="0">
                <a:latin typeface="Albert Sans" panose="020B0604020202020204" charset="-18"/>
              </a:rPr>
              <a:t>Bejelentkezés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140A9927-3CC3-4778-ACFA-FC0BBF93A8EE}"/>
              </a:ext>
            </a:extLst>
          </p:cNvPr>
          <p:cNvSpPr/>
          <p:nvPr/>
        </p:nvSpPr>
        <p:spPr>
          <a:xfrm>
            <a:off x="6324381" y="3181246"/>
            <a:ext cx="2145747" cy="149748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rgbClr val="6A5546"/>
                </a:solidFill>
                <a:latin typeface="Albert Sans" panose="020B0604020202020204" charset="-18"/>
              </a:rPr>
              <a:t>Jegyfoglalás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7B0E3360-C7F0-4CB1-BBCE-7D2AE2E50919}"/>
              </a:ext>
            </a:extLst>
          </p:cNvPr>
          <p:cNvSpPr/>
          <p:nvPr/>
        </p:nvSpPr>
        <p:spPr>
          <a:xfrm>
            <a:off x="2712026" y="3181246"/>
            <a:ext cx="1854143" cy="1427254"/>
          </a:xfrm>
          <a:prstGeom prst="ellipse">
            <a:avLst/>
          </a:prstGeom>
          <a:solidFill>
            <a:srgbClr val="B8B65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latin typeface="Albert Sans" panose="020B0604020202020204" charset="-18"/>
              </a:rPr>
              <a:t>Foglalások törlése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824BC66-BA8A-10C9-E09F-146D0B8FDF49}"/>
              </a:ext>
            </a:extLst>
          </p:cNvPr>
          <p:cNvSpPr/>
          <p:nvPr/>
        </p:nvSpPr>
        <p:spPr>
          <a:xfrm>
            <a:off x="1" y="-1"/>
            <a:ext cx="9132336" cy="5143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Filmválaszték</a:t>
            </a:r>
            <a:endParaRPr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8B652"/>
                </a:solidFill>
              </a:rPr>
              <a:t>0</a:t>
            </a:r>
            <a:r>
              <a:rPr lang="hu-HU" dirty="0">
                <a:solidFill>
                  <a:srgbClr val="B8B652"/>
                </a:solidFill>
              </a:rPr>
              <a:t>4</a:t>
            </a:r>
            <a:endParaRPr dirty="0">
              <a:solidFill>
                <a:srgbClr val="B8B652"/>
              </a:solidFill>
            </a:endParaRPr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Filmek </a:t>
            </a:r>
            <a:r>
              <a:rPr lang="hu-HU" b="1" dirty="0"/>
              <a:t>böngészése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68677440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DF6"/>
      </a:lt1>
      <a:dk2>
        <a:srgbClr val="F5F0C2"/>
      </a:dk2>
      <a:lt2>
        <a:srgbClr val="B8B652"/>
      </a:lt2>
      <a:accent1>
        <a:srgbClr val="69641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215</Words>
  <Application>Microsoft Office PowerPoint</Application>
  <PresentationFormat>Diavetítés a képernyőre (16:9 oldalarány)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Albert Sans</vt:lpstr>
      <vt:lpstr>Alexandria Medium</vt:lpstr>
      <vt:lpstr>Arial</vt:lpstr>
      <vt:lpstr>Lead Funnel by Slidesgo</vt:lpstr>
      <vt:lpstr>GALA Mozi Webalkalmazás</vt:lpstr>
      <vt:lpstr>01</vt:lpstr>
      <vt:lpstr>Bevezetés</vt:lpstr>
      <vt:lpstr>Bevezetés  </vt:lpstr>
      <vt:lpstr>Oldal felépítése</vt:lpstr>
      <vt:lpstr>Oldal felépítése</vt:lpstr>
      <vt:lpstr>Felhasználói profil</vt:lpstr>
      <vt:lpstr>Felhasználói profil</vt:lpstr>
      <vt:lpstr>Filmválaszték</vt:lpstr>
      <vt:lpstr>Filmválaszték</vt:lpstr>
      <vt:lpstr>Jegyfoglalás</vt:lpstr>
      <vt:lpstr>Jegyfoglalás folyamata</vt:lpstr>
      <vt:lpstr>Admin felület</vt:lpstr>
      <vt:lpstr>Admin felület</vt:lpstr>
      <vt:lpstr>Nehézségek</vt:lpstr>
      <vt:lpstr>Nehézségek</vt:lpstr>
      <vt:lpstr>Továbbfejlesztési lehetőségek</vt:lpstr>
      <vt:lpstr>Továbbfejlesztési lehetőségek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 Mozi Webalkalmazás</dc:title>
  <dc:creator>Papp Edina</dc:creator>
  <cp:lastModifiedBy>p.edina@sulid.hu</cp:lastModifiedBy>
  <cp:revision>32</cp:revision>
  <dcterms:modified xsi:type="dcterms:W3CDTF">2025-05-04T09:31:52Z</dcterms:modified>
</cp:coreProperties>
</file>