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5" r:id="rId11"/>
    <p:sldId id="267" r:id="rId12"/>
    <p:sldId id="273" r:id="rId13"/>
    <p:sldId id="268" r:id="rId14"/>
    <p:sldId id="275" r:id="rId15"/>
    <p:sldId id="274" r:id="rId16"/>
    <p:sldId id="276" r:id="rId17"/>
    <p:sldId id="269" r:id="rId18"/>
    <p:sldId id="277" r:id="rId19"/>
    <p:sldId id="278" r:id="rId20"/>
    <p:sldId id="270" r:id="rId21"/>
    <p:sldId id="27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00A2-A2DA-48E2-9C59-DD6B9B177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3200"/>
              <a:t>Diplomski rad</a:t>
            </a:r>
            <a:br>
              <a:rPr lang="sr-Latn-RS" sz="3200"/>
            </a:br>
            <a:br>
              <a:rPr lang="sr-Latn-RS" sz="4800" b="1"/>
            </a:br>
            <a:r>
              <a:rPr lang="sr-Latn-RS" sz="4200" b="1"/>
              <a:t>Inteligentna vizuelna simulacija virtuelnog igrača šaha</a:t>
            </a:r>
            <a:br>
              <a:rPr lang="sr-Latn-RS" sz="4000" b="1"/>
            </a:br>
            <a:endParaRPr lang="en-US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E6B57-6DB8-41CC-8FB3-F4D6C4215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941045" cy="861420"/>
          </a:xfrm>
        </p:spPr>
        <p:txBody>
          <a:bodyPr/>
          <a:lstStyle/>
          <a:p>
            <a:r>
              <a:rPr lang="sr-Latn-RS"/>
              <a:t>MENTor</a:t>
            </a:r>
          </a:p>
          <a:p>
            <a:r>
              <a:rPr lang="sr-Latn-RS"/>
              <a:t>Prof. Dr boško nikolić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A327E6-B50D-448A-9C5F-FB2E46405F93}"/>
              </a:ext>
            </a:extLst>
          </p:cNvPr>
          <p:cNvSpPr txBox="1">
            <a:spLocks/>
          </p:cNvSpPr>
          <p:nvPr/>
        </p:nvSpPr>
        <p:spPr>
          <a:xfrm>
            <a:off x="5569269" y="4772201"/>
            <a:ext cx="4411344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sr-Latn-RS"/>
              <a:t>student</a:t>
            </a:r>
          </a:p>
          <a:p>
            <a:pPr algn="r"/>
            <a:r>
              <a:rPr lang="sr-Latn-RS"/>
              <a:t>Predrag mitrović 2015/0608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EC4E-0699-4CD3-9865-7EF82F6BEC29}"/>
              </a:ext>
            </a:extLst>
          </p:cNvPr>
          <p:cNvSpPr txBox="1">
            <a:spLocks/>
          </p:cNvSpPr>
          <p:nvPr/>
        </p:nvSpPr>
        <p:spPr>
          <a:xfrm>
            <a:off x="1154955" y="5699464"/>
            <a:ext cx="8825658" cy="612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1600"/>
              <a:t>Elektrotehnički fakultet, septembar 2019.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0688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EDDD-2B4B-47C8-9B80-A60FC54A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Forsajt-Edvards notacija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369-C860-41B3-B488-D34FBA44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Koristi se za opis konkretne šahovske pozicije</a:t>
            </a:r>
          </a:p>
          <a:p>
            <a:r>
              <a:rPr lang="sr-Latn-RS"/>
              <a:t>Omogućava početak partije iz nestandardne pozicije</a:t>
            </a:r>
          </a:p>
          <a:p>
            <a:r>
              <a:rPr lang="sr-Latn-RS"/>
              <a:t>FEN string početne pozicije: </a:t>
            </a:r>
            <a:r>
              <a:rPr lang="en-US"/>
              <a:t>rnbqkbnr/pppppppp/8/8/8/8/PPPPPPPP/RNBQKBNR w KQkq -</a:t>
            </a:r>
            <a:r>
              <a:rPr lang="sr-Latn-RS"/>
              <a:t> </a:t>
            </a:r>
            <a:r>
              <a:rPr lang="en-US"/>
              <a:t>0 1</a:t>
            </a:r>
            <a:endParaRPr lang="sr-Latn-RS"/>
          </a:p>
          <a:p>
            <a:r>
              <a:rPr lang="sr-Latn-RS"/>
              <a:t>U budućnosti može biti veoma korisna za nadogradnju rešenja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4A5D-67FA-4ABE-8B1E-0D17E9AC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Generacija poteza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EB22A2-0284-4867-A198-7D3421B4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664" y="1387094"/>
            <a:ext cx="5929225" cy="29518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4F9C0-3F40-4BC0-AF51-702B24F1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31" y="4338928"/>
            <a:ext cx="5449889" cy="1733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F32B92-973D-47C6-B658-247324C654CC}"/>
              </a:ext>
            </a:extLst>
          </p:cNvPr>
          <p:cNvSpPr txBox="1">
            <a:spLocks/>
          </p:cNvSpPr>
          <p:nvPr/>
        </p:nvSpPr>
        <p:spPr>
          <a:xfrm>
            <a:off x="1104293" y="2052919"/>
            <a:ext cx="4240063" cy="2629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/>
              <a:t>Legalnost poteza</a:t>
            </a:r>
          </a:p>
          <a:p>
            <a:r>
              <a:rPr lang="sr-Latn-RS"/>
              <a:t>Pešaci se posebno tretiraju</a:t>
            </a:r>
          </a:p>
          <a:p>
            <a:r>
              <a:rPr lang="sr-Latn-RS"/>
              <a:t>4 različita načina promocije</a:t>
            </a:r>
          </a:p>
          <a:p>
            <a:r>
              <a:rPr lang="sr-Latn-RS"/>
              <a:t>Ispituju se dozvole rokade</a:t>
            </a:r>
          </a:p>
          <a:p>
            <a:r>
              <a:rPr lang="sr-Latn-RS"/>
              <a:t>Podela na klizajuće i neklizajuće figure</a:t>
            </a:r>
          </a:p>
          <a:p>
            <a:pPr marL="0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2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3A-AA3D-49E1-92A8-CC8438C2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Perft testiranje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8CAF4-2F3D-4F20-BCAB-5A2215C3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271560"/>
            <a:ext cx="9404723" cy="5011142"/>
          </a:xfrm>
        </p:spPr>
      </p:pic>
    </p:spTree>
    <p:extLst>
      <p:ext uri="{BB962C8B-B14F-4D97-AF65-F5344CB8AC3E}">
        <p14:creationId xmlns:p14="http://schemas.microsoft.com/office/powerpoint/2010/main" val="111703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4D92-BB60-45F1-90A9-E800811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Evaluacija poteza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10AE-7D95-450D-A715-A809B232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Vrednosti figura (pešak – 100p, skakač – 325p...)</a:t>
            </a:r>
          </a:p>
          <a:p>
            <a:r>
              <a:rPr lang="sr-Latn-RS"/>
              <a:t>Piece-Square tabele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29D31-F145-47C0-BA31-117D0402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59" y="3033245"/>
            <a:ext cx="8287245" cy="35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7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4D92-BB60-45F1-90A9-E800811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Pretraga poteza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10AE-7D95-450D-A715-A809B232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Negamax algoritam sa alfa-beta odsecanjem</a:t>
            </a:r>
          </a:p>
          <a:p>
            <a:r>
              <a:rPr lang="sr-Latn-RS"/>
              <a:t>U stablu sa x čvorova, alfa-beta odsecanje može smanjiti broj pretraženih čvorova na približno sqrt(x)</a:t>
            </a:r>
          </a:p>
          <a:p>
            <a:r>
              <a:rPr lang="sr-Latn-RS"/>
              <a:t>Zavisnost od poretka čvorova!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F7BB1-917C-4DB5-8B54-1403AE16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3699932"/>
            <a:ext cx="7239752" cy="27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0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D72-B355-4661-9365-214FF8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22356" cy="1400530"/>
          </a:xfrm>
        </p:spPr>
        <p:txBody>
          <a:bodyPr/>
          <a:lstStyle/>
          <a:p>
            <a:r>
              <a:rPr lang="sr-Latn-RS"/>
              <a:t>Negamax sa alfa-beta odsecanjem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31556-CADE-447E-BC40-A9B1C7C94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90689" y="1908598"/>
            <a:ext cx="10049844" cy="4021985"/>
          </a:xfrm>
        </p:spPr>
      </p:pic>
    </p:spTree>
    <p:extLst>
      <p:ext uri="{BB962C8B-B14F-4D97-AF65-F5344CB8AC3E}">
        <p14:creationId xmlns:p14="http://schemas.microsoft.com/office/powerpoint/2010/main" val="202346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D72-B355-4661-9365-214FF8D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Principal Variation linija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31556-CADE-447E-BC40-A9B1C7C94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89" y="1913467"/>
            <a:ext cx="10049844" cy="4038600"/>
          </a:xfrm>
        </p:spPr>
      </p:pic>
    </p:spTree>
    <p:extLst>
      <p:ext uri="{BB962C8B-B14F-4D97-AF65-F5344CB8AC3E}">
        <p14:creationId xmlns:p14="http://schemas.microsoft.com/office/powerpoint/2010/main" val="365672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D72-B355-4661-9365-214FF8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sr-Latn-RS"/>
              <a:t>PV tabela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2E3C81-986E-4392-AB92-5B51D64F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543" y="3097489"/>
            <a:ext cx="9404724" cy="252917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3D566D-0385-4B86-9075-FD73A2A972B4}"/>
              </a:ext>
            </a:extLst>
          </p:cNvPr>
          <p:cNvSpPr txBox="1">
            <a:spLocks/>
          </p:cNvSpPr>
          <p:nvPr/>
        </p:nvSpPr>
        <p:spPr>
          <a:xfrm>
            <a:off x="1104293" y="2052919"/>
            <a:ext cx="8946541" cy="27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/>
              <a:t>Heš tabela sa predefinisanim kapacitetom</a:t>
            </a:r>
          </a:p>
          <a:p>
            <a:r>
              <a:rPr lang="sr-Latn-RS"/>
              <a:t>Ključ je heš stanja table, vrednost je objekat tipa PvTableValue</a:t>
            </a:r>
          </a:p>
        </p:txBody>
      </p:sp>
    </p:spTree>
    <p:extLst>
      <p:ext uri="{BB962C8B-B14F-4D97-AF65-F5344CB8AC3E}">
        <p14:creationId xmlns:p14="http://schemas.microsoft.com/office/powerpoint/2010/main" val="316954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D72-B355-4661-9365-214FF8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sr-Latn-RS"/>
              <a:t>MVV-LVA heuristika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2E3C81-986E-4392-AB92-5B51D64F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366" y="3089023"/>
            <a:ext cx="8099157" cy="288844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3D566D-0385-4B86-9075-FD73A2A972B4}"/>
              </a:ext>
            </a:extLst>
          </p:cNvPr>
          <p:cNvSpPr txBox="1">
            <a:spLocks/>
          </p:cNvSpPr>
          <p:nvPr/>
        </p:nvSpPr>
        <p:spPr>
          <a:xfrm>
            <a:off x="1104293" y="2052919"/>
            <a:ext cx="8946541" cy="27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/>
              <a:t>Ciklus žrtve i napadača</a:t>
            </a:r>
          </a:p>
          <a:p>
            <a:r>
              <a:rPr lang="sr-Latn-RS"/>
              <a:t>PxQ pre QxP</a:t>
            </a:r>
          </a:p>
        </p:txBody>
      </p:sp>
    </p:spTree>
    <p:extLst>
      <p:ext uri="{BB962C8B-B14F-4D97-AF65-F5344CB8AC3E}">
        <p14:creationId xmlns:p14="http://schemas.microsoft.com/office/powerpoint/2010/main" val="11740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4D92-BB60-45F1-90A9-E800811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Iterativno produbljivanje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10AE-7D95-450D-A715-A809B232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Popularna strategija pri pretrazi po dubini</a:t>
            </a:r>
          </a:p>
          <a:p>
            <a:r>
              <a:rPr lang="sr-Latn-RS"/>
              <a:t>Pogodna kada postoji vremenski limit</a:t>
            </a:r>
          </a:p>
          <a:p>
            <a:r>
              <a:rPr lang="sr-Latn-RS"/>
              <a:t>Pretraživanjem prvo PV poteza, a zatim po MVV-LVA heuristici, stablo igre se smanjuje i do 50%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F7BB1-917C-4DB5-8B54-1403AE16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3867" y="4105468"/>
            <a:ext cx="8661400" cy="18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260A-90AC-48FE-BE09-8BE2772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3E72-2007-4039-9532-0F2D87E4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Grafička simulacija igre šah koja omogućava igru protiv računara</a:t>
            </a:r>
          </a:p>
          <a:p>
            <a:r>
              <a:rPr lang="sr-Latn-RS"/>
              <a:t>Kratka istorija razvoja virtuelnih igrača za šah</a:t>
            </a:r>
          </a:p>
          <a:p>
            <a:r>
              <a:rPr lang="sr-Latn-RS"/>
              <a:t>Najbitniji implementacioni detalji rešenja</a:t>
            </a:r>
          </a:p>
          <a:p>
            <a:r>
              <a:rPr lang="sr-Latn-RS"/>
              <a:t>Postignuća, nedostaci i načini za njihovo otklanjanje</a:t>
            </a:r>
          </a:p>
          <a:p>
            <a:r>
              <a:rPr lang="sr-Latn-RS"/>
              <a:t>Prikaz jedne simulacije partije između dva virtuelna igrača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188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00A-89AA-4C21-ABFE-5BE50F84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3D video igra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D25A9-FBA3-4CE9-AF0A-3204AAA71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241" y="1710266"/>
            <a:ext cx="5932647" cy="46950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56E197-DCFA-4530-966D-A2FAC08B8FBA}"/>
              </a:ext>
            </a:extLst>
          </p:cNvPr>
          <p:cNvSpPr txBox="1">
            <a:spLocks/>
          </p:cNvSpPr>
          <p:nvPr/>
        </p:nvSpPr>
        <p:spPr>
          <a:xfrm>
            <a:off x="1104293" y="2052919"/>
            <a:ext cx="4240063" cy="2629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/>
              <a:t>Niz od dva igrača tipa IPlayer</a:t>
            </a:r>
          </a:p>
          <a:p>
            <a:r>
              <a:rPr lang="sr-Latn-RS"/>
              <a:t>EventManager</a:t>
            </a:r>
          </a:p>
          <a:p>
            <a:r>
              <a:rPr lang="sr-Latn-RS"/>
              <a:t>GameController</a:t>
            </a:r>
          </a:p>
          <a:p>
            <a:r>
              <a:rPr lang="sr-Latn-RS"/>
              <a:t>GameUiController</a:t>
            </a:r>
          </a:p>
          <a:p>
            <a:r>
              <a:rPr lang="sr-Latn-RS"/>
              <a:t>Spawner</a:t>
            </a:r>
          </a:p>
          <a:p>
            <a:r>
              <a:rPr lang="sr-Latn-RS"/>
              <a:t>Visualizer</a:t>
            </a:r>
          </a:p>
          <a:p>
            <a:pPr marL="0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1240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2EA1-34E3-4739-ADC1-D652020B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Nedostaci i prostor za nadogradnju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057B-A026-4F5D-8C24-607919D7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Efekat horizonta, rešenje pomoću Quiescence pretrage</a:t>
            </a:r>
            <a:endParaRPr lang="en-US"/>
          </a:p>
          <a:p>
            <a:r>
              <a:rPr lang="en-US"/>
              <a:t>Knjige otvaranja</a:t>
            </a:r>
            <a:endParaRPr lang="sr-Latn-RS"/>
          </a:p>
          <a:p>
            <a:r>
              <a:rPr lang="sr-Latn-RS"/>
              <a:t>Pravilo Threefold repetition nije implementirano</a:t>
            </a:r>
          </a:p>
          <a:p>
            <a:r>
              <a:rPr lang="sr-Latn-RS"/>
              <a:t>Nedostatak vizuelnih efekata</a:t>
            </a:r>
          </a:p>
          <a:p>
            <a:r>
              <a:rPr lang="sr-Latn-RS"/>
              <a:t>Promocija figure</a:t>
            </a:r>
          </a:p>
          <a:p>
            <a:r>
              <a:rPr lang="sr-Latn-RS"/>
              <a:t>Omogućiti rad na više platformi</a:t>
            </a:r>
          </a:p>
          <a:p>
            <a:r>
              <a:rPr lang="sr-Latn-RS"/>
              <a:t>Online igra sa takmičarskim mečevima</a:t>
            </a:r>
            <a:endParaRPr lang="en-US"/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2329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2EA1-34E3-4739-ADC1-D652020B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Zaključak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057B-A026-4F5D-8C24-607919D7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Bot evaluira približno 400 hiljada poteza u sekundi</a:t>
            </a:r>
          </a:p>
          <a:p>
            <a:r>
              <a:rPr lang="sr-Latn-RS"/>
              <a:t>Potrebno je utvrditi tačan ELO rejting virtuelnog igrača</a:t>
            </a:r>
          </a:p>
          <a:p>
            <a:r>
              <a:rPr lang="sr-Latn-RS"/>
              <a:t>Dostojan protivnik igračima šaha koji su amateri</a:t>
            </a:r>
          </a:p>
          <a:p>
            <a:r>
              <a:rPr lang="sr-Latn-RS"/>
              <a:t>Potpuno funkcionalne celine razdvojene odgovornosti: bot i igra</a:t>
            </a:r>
          </a:p>
          <a:p>
            <a:r>
              <a:rPr lang="sr-Latn-RS"/>
              <a:t>Sistem se može koristiti kako u edukativne svrhe, tako i za zabavu</a:t>
            </a:r>
          </a:p>
          <a:p>
            <a:r>
              <a:rPr lang="sr-Latn-RS"/>
              <a:t>Dobra osnova za buduće istraživanje i nadogradnju</a:t>
            </a:r>
          </a:p>
        </p:txBody>
      </p:sp>
    </p:spTree>
    <p:extLst>
      <p:ext uri="{BB962C8B-B14F-4D97-AF65-F5344CB8AC3E}">
        <p14:creationId xmlns:p14="http://schemas.microsoft.com/office/powerpoint/2010/main" val="362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38E8-CBB4-49FB-AF4E-AD9B3A56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Naučna era (1950-1980)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7EF-C69E-4334-A064-5F992F58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9"/>
            <a:ext cx="8946541" cy="2714390"/>
          </a:xfrm>
        </p:spPr>
        <p:txBody>
          <a:bodyPr>
            <a:normAutofit/>
          </a:bodyPr>
          <a:lstStyle/>
          <a:p>
            <a:r>
              <a:rPr lang="sr-Latn-RS"/>
              <a:t>Programi uglavnom razvijani od strane naučnika na univerzitetima</a:t>
            </a:r>
          </a:p>
          <a:p>
            <a:r>
              <a:rPr lang="sr-Latn-RS"/>
              <a:t>Rivalitet između američkih i ruskih naučnika</a:t>
            </a:r>
          </a:p>
          <a:p>
            <a:r>
              <a:rPr lang="sr-Latn-RS"/>
              <a:t>Rezultati istraživanja javno objavljivani</a:t>
            </a:r>
          </a:p>
        </p:txBody>
      </p:sp>
    </p:spTree>
    <p:extLst>
      <p:ext uri="{BB962C8B-B14F-4D97-AF65-F5344CB8AC3E}">
        <p14:creationId xmlns:p14="http://schemas.microsoft.com/office/powerpoint/2010/main" val="66234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38E8-CBB4-49FB-AF4E-AD9B3A56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Komercijalna era (1980-2000)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7EF-C69E-4334-A064-5F992F58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732494" cy="3184907"/>
          </a:xfrm>
        </p:spPr>
        <p:txBody>
          <a:bodyPr>
            <a:normAutofit/>
          </a:bodyPr>
          <a:lstStyle/>
          <a:p>
            <a:r>
              <a:rPr lang="sr-Latn-RS"/>
              <a:t>Akademski programi počinju da zaostaju, mikroprocesori sve jeftiniji i brži</a:t>
            </a:r>
          </a:p>
          <a:p>
            <a:r>
              <a:rPr lang="sr-Latn-RS"/>
              <a:t>Prodaja računara specijalizovanih za igru šaha</a:t>
            </a:r>
          </a:p>
          <a:p>
            <a:r>
              <a:rPr lang="sr-Latn-RS"/>
              <a:t>Algoritmi sakrivani od očiju javnosti kako bi se održala prednost nad konkurencijom</a:t>
            </a:r>
          </a:p>
          <a:p>
            <a:r>
              <a:rPr lang="sr-Latn-RS"/>
              <a:t>Chess challenger dizajniran za Altair 8800 mikroračunar sa Intel 8080 procesorom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F6CC9-929A-4B17-BC9E-FB5519E3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34" y="2052918"/>
            <a:ext cx="4692276" cy="29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38E8-CBB4-49FB-AF4E-AD9B3A56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26" y="477167"/>
            <a:ext cx="9404723" cy="1400530"/>
          </a:xfrm>
        </p:spPr>
        <p:txBody>
          <a:bodyPr/>
          <a:lstStyle/>
          <a:p>
            <a:r>
              <a:rPr lang="sr-Latn-RS"/>
              <a:t>Deep Blue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25B9C-D767-469A-8191-5BA7D515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58" y="1877697"/>
            <a:ext cx="3531916" cy="45031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A5E2B9-A7A3-4C11-BC7A-51B3CC5E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52919"/>
            <a:ext cx="6725812" cy="2714390"/>
          </a:xfrm>
        </p:spPr>
        <p:txBody>
          <a:bodyPr>
            <a:normAutofit/>
          </a:bodyPr>
          <a:lstStyle/>
          <a:p>
            <a:r>
              <a:rPr lang="sr-Latn-RS"/>
              <a:t>Prvi računar koji je pobedio svetskog šampiona u šahu</a:t>
            </a:r>
          </a:p>
          <a:p>
            <a:r>
              <a:rPr lang="sr-Latn-RS"/>
              <a:t>Deep Blue, razvijen na institutu Karnegi Melon pobedio Garija Kasparova, velemajstora šaha 3,5 – 2,5 nakon poboljšanja</a:t>
            </a:r>
          </a:p>
          <a:p>
            <a:r>
              <a:rPr lang="sr-Latn-RS"/>
              <a:t>Projekat finansiran od strane kompanije </a:t>
            </a:r>
            <a:r>
              <a:rPr lang="sr-Latn-RS" i="1"/>
              <a:t>IBM</a:t>
            </a:r>
            <a:endParaRPr lang="en-US" i="1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5178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38E8-CBB4-49FB-AF4E-AD9B3A56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Open source era (2000-danas)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7EF-C69E-4334-A064-5F992F58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72169"/>
          </a:xfrm>
        </p:spPr>
        <p:txBody>
          <a:bodyPr>
            <a:normAutofit/>
          </a:bodyPr>
          <a:lstStyle/>
          <a:p>
            <a:r>
              <a:rPr lang="sr-Latn-RS"/>
              <a:t>Personalni računari sve popularniji i sve brži</a:t>
            </a:r>
          </a:p>
          <a:p>
            <a:r>
              <a:rPr lang="sr-Latn-RS"/>
              <a:t>Rivalitet je polako nestajao i programeri amateri su počeli da dele kod i ideje na internetu</a:t>
            </a:r>
          </a:p>
          <a:p>
            <a:r>
              <a:rPr lang="sr-Latn-RS"/>
              <a:t>Pojavila su se dva open source programa (Fruit i Stockfish) koji su prevazišli komercijalne programe</a:t>
            </a:r>
          </a:p>
          <a:p>
            <a:r>
              <a:rPr lang="sr-Latn-RS"/>
              <a:t>Open source dozvoljava većoj grupi ljudi da doprinese projektu, bilo da je u pitanju kod, ideje ili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36461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A861-DFFB-4554-83D8-64B01104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Detalji implementacije rešenja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9B19-8A80-45BF-A81C-F30B1185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Rešenje je implementirano u programskom jeziku C# uz korišćenje Unity engine-a</a:t>
            </a:r>
          </a:p>
          <a:p>
            <a:r>
              <a:rPr lang="sr-Latn-RS"/>
              <a:t>Reprezentacija šahovske table</a:t>
            </a:r>
          </a:p>
          <a:p>
            <a:r>
              <a:rPr lang="sr-Latn-RS"/>
              <a:t>Generacija poteza</a:t>
            </a:r>
          </a:p>
          <a:p>
            <a:r>
              <a:rPr lang="sr-Latn-RS"/>
              <a:t>Evaluacija i odabir poteza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E9BC-E2BE-4E98-8AF1-0A3B2BF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Figure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85D2E-9091-47A5-9BA0-E7EB3DF18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66897"/>
            <a:ext cx="9404722" cy="5118609"/>
          </a:xfrm>
        </p:spPr>
      </p:pic>
    </p:spTree>
    <p:extLst>
      <p:ext uri="{BB962C8B-B14F-4D97-AF65-F5344CB8AC3E}">
        <p14:creationId xmlns:p14="http://schemas.microsoft.com/office/powerpoint/2010/main" val="30279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4A5D-67FA-4ABE-8B1E-0D17E9AC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Reprezentacija šahovske table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EB22A2-0284-4867-A198-7D3421B4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664" y="1387094"/>
            <a:ext cx="5929225" cy="29518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4F9C0-3F40-4BC0-AF51-702B24F1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31" y="4338928"/>
            <a:ext cx="5449889" cy="1733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F32B92-973D-47C6-B658-247324C654CC}"/>
              </a:ext>
            </a:extLst>
          </p:cNvPr>
          <p:cNvSpPr txBox="1">
            <a:spLocks/>
          </p:cNvSpPr>
          <p:nvPr/>
        </p:nvSpPr>
        <p:spPr>
          <a:xfrm>
            <a:off x="1104293" y="2052919"/>
            <a:ext cx="4240063" cy="27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10x12 jednodimenzioni niz</a:t>
            </a:r>
          </a:p>
          <a:p>
            <a:r>
              <a:rPr lang="en-US"/>
              <a:t>Indeksiranje </a:t>
            </a:r>
            <a:r>
              <a:rPr lang="sr-Latn-RS"/>
              <a:t>niza </a:t>
            </a:r>
            <a:r>
              <a:rPr lang="en-US"/>
              <a:t>daje rezultat koji je uvek izm</a:t>
            </a:r>
            <a:r>
              <a:rPr lang="sr-Latn-RS"/>
              <a:t>eđu 0 i 119</a:t>
            </a:r>
          </a:p>
          <a:p>
            <a:r>
              <a:rPr lang="sr-Latn-RS"/>
              <a:t>Dva reda na vrhu i dnu graničnih vrednosti neophodna zbog skakača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574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559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Diplomski rad  Inteligentna vizuelna simulacija virtuelnog igrača šaha </vt:lpstr>
      <vt:lpstr>Uvod</vt:lpstr>
      <vt:lpstr>Naučna era (1950-1980)</vt:lpstr>
      <vt:lpstr>Komercijalna era (1980-2000)</vt:lpstr>
      <vt:lpstr>Deep Blue</vt:lpstr>
      <vt:lpstr>Open source era (2000-danas)</vt:lpstr>
      <vt:lpstr>Detalji implementacije rešenja</vt:lpstr>
      <vt:lpstr>Figure</vt:lpstr>
      <vt:lpstr>Reprezentacija šahovske table</vt:lpstr>
      <vt:lpstr>Forsajt-Edvards notacija</vt:lpstr>
      <vt:lpstr>Generacija poteza</vt:lpstr>
      <vt:lpstr>Perft testiranje</vt:lpstr>
      <vt:lpstr>Evaluacija poteza</vt:lpstr>
      <vt:lpstr>Pretraga poteza</vt:lpstr>
      <vt:lpstr>Negamax sa alfa-beta odsecanjem</vt:lpstr>
      <vt:lpstr>Principal Variation linija</vt:lpstr>
      <vt:lpstr>PV tabela</vt:lpstr>
      <vt:lpstr>MVV-LVA heuristika</vt:lpstr>
      <vt:lpstr>Iterativno produbljivanje</vt:lpstr>
      <vt:lpstr>3D video igra</vt:lpstr>
      <vt:lpstr>Nedostaci i prostor za nadogradnju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  Inteligentna vizuelna simulacija virtuelnog igrača šaha</dc:title>
  <dc:creator>Pedja</dc:creator>
  <cp:lastModifiedBy>Pedja</cp:lastModifiedBy>
  <cp:revision>32</cp:revision>
  <dcterms:created xsi:type="dcterms:W3CDTF">2019-09-29T12:23:25Z</dcterms:created>
  <dcterms:modified xsi:type="dcterms:W3CDTF">2019-09-29T20:12:17Z</dcterms:modified>
</cp:coreProperties>
</file>