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DC"/>
    <a:srgbClr val="FFFC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7559640" cy="10691640"/>
          </a:xfrm>
          <a:custGeom>
            <a:avLst/>
            <a:gdLst/>
            <a:ahLst/>
            <a:cxnLst/>
            <a:rect l="0" t="0" r="r" b="b"/>
            <a:pathLst>
              <a:path w="21001" h="29701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lnTo>
                  <a:pt x="0" y="29696"/>
                </a:lnTo>
                <a:cubicBezTo>
                  <a:pt x="0" y="29698"/>
                  <a:pt x="1" y="29700"/>
                  <a:pt x="3" y="29700"/>
                </a:cubicBezTo>
                <a:lnTo>
                  <a:pt x="20996" y="29700"/>
                </a:lnTo>
                <a:cubicBezTo>
                  <a:pt x="20998" y="29700"/>
                  <a:pt x="21000" y="29698"/>
                  <a:pt x="21000" y="29696"/>
                </a:cubicBezTo>
                <a:lnTo>
                  <a:pt x="21000" y="3"/>
                </a:lnTo>
                <a:cubicBezTo>
                  <a:pt x="21000" y="1"/>
                  <a:pt x="20998" y="0"/>
                  <a:pt x="20996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0" y="0"/>
            <a:ext cx="7559640" cy="10691640"/>
          </a:xfrm>
          <a:custGeom>
            <a:avLst/>
            <a:gdLst/>
            <a:ahLst/>
            <a:cxnLst/>
            <a:rect l="0" t="0" r="r" b="b"/>
            <a:pathLst>
              <a:path w="21001" h="29701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lnTo>
                  <a:pt x="0" y="29696"/>
                </a:lnTo>
                <a:cubicBezTo>
                  <a:pt x="0" y="29698"/>
                  <a:pt x="1" y="29700"/>
                  <a:pt x="3" y="29700"/>
                </a:cubicBezTo>
                <a:lnTo>
                  <a:pt x="20996" y="29700"/>
                </a:lnTo>
                <a:cubicBezTo>
                  <a:pt x="20998" y="29700"/>
                  <a:pt x="21000" y="29698"/>
                  <a:pt x="21000" y="29696"/>
                </a:cubicBezTo>
                <a:lnTo>
                  <a:pt x="21000" y="3"/>
                </a:lnTo>
                <a:cubicBezTo>
                  <a:pt x="21000" y="1"/>
                  <a:pt x="20998" y="0"/>
                  <a:pt x="20996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0" y="0"/>
            <a:ext cx="7559640" cy="10691640"/>
          </a:xfrm>
          <a:custGeom>
            <a:avLst/>
            <a:gdLst/>
            <a:ahLst/>
            <a:cxnLst/>
            <a:rect l="0" t="0" r="r" b="b"/>
            <a:pathLst>
              <a:path w="21001" h="29701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lnTo>
                  <a:pt x="0" y="29696"/>
                </a:lnTo>
                <a:cubicBezTo>
                  <a:pt x="0" y="29698"/>
                  <a:pt x="1" y="29700"/>
                  <a:pt x="3" y="29700"/>
                </a:cubicBezTo>
                <a:lnTo>
                  <a:pt x="20996" y="29700"/>
                </a:lnTo>
                <a:cubicBezTo>
                  <a:pt x="20998" y="29700"/>
                  <a:pt x="21000" y="29698"/>
                  <a:pt x="21000" y="29696"/>
                </a:cubicBezTo>
                <a:lnTo>
                  <a:pt x="21000" y="3"/>
                </a:lnTo>
                <a:cubicBezTo>
                  <a:pt x="21000" y="1"/>
                  <a:pt x="20998" y="0"/>
                  <a:pt x="20996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0" y="0"/>
            <a:ext cx="7559640" cy="10691640"/>
          </a:xfrm>
          <a:custGeom>
            <a:avLst/>
            <a:gdLst/>
            <a:ahLst/>
            <a:cxnLst/>
            <a:rect l="0" t="0" r="r" b="b"/>
            <a:pathLst>
              <a:path w="21001" h="29701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lnTo>
                  <a:pt x="0" y="29696"/>
                </a:lnTo>
                <a:cubicBezTo>
                  <a:pt x="0" y="29698"/>
                  <a:pt x="1" y="29700"/>
                  <a:pt x="3" y="29700"/>
                </a:cubicBezTo>
                <a:lnTo>
                  <a:pt x="20996" y="29700"/>
                </a:lnTo>
                <a:cubicBezTo>
                  <a:pt x="20998" y="29700"/>
                  <a:pt x="21000" y="29698"/>
                  <a:pt x="21000" y="29696"/>
                </a:cubicBezTo>
                <a:lnTo>
                  <a:pt x="21000" y="3"/>
                </a:lnTo>
                <a:cubicBezTo>
                  <a:pt x="21000" y="1"/>
                  <a:pt x="20998" y="0"/>
                  <a:pt x="20996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0440" cy="48038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C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Pulse para editar el formato de las notas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hdr"/>
          </p:nvPr>
        </p:nvSpPr>
        <p:spPr>
          <a:xfrm>
            <a:off x="-360" y="0"/>
            <a:ext cx="3273480" cy="5270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2000"/>
              </a:lnSpc>
            </a:pPr>
            <a:r>
              <a:rPr lang="es-C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egoe UI"/>
              </a:rPr>
              <a:t>&lt;cabecera&gt;</a:t>
            </a:r>
            <a:endParaRPr lang="es-C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dt"/>
          </p:nvPr>
        </p:nvSpPr>
        <p:spPr>
          <a:xfrm>
            <a:off x="4277880" y="0"/>
            <a:ext cx="3273480" cy="52704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2000"/>
              </a:lnSpc>
            </a:pPr>
            <a:r>
              <a:rPr lang="es-C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egoe UI"/>
              </a:rPr>
              <a:t>&lt;fecha/hora&gt;</a:t>
            </a:r>
            <a:endParaRPr lang="es-C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9"/>
          <p:cNvSpPr>
            <a:spLocks noGrp="1"/>
          </p:cNvSpPr>
          <p:nvPr>
            <p:ph type="ftr"/>
          </p:nvPr>
        </p:nvSpPr>
        <p:spPr>
          <a:xfrm>
            <a:off x="-360" y="10156680"/>
            <a:ext cx="3273480" cy="52704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92000"/>
              </a:lnSpc>
            </a:pPr>
            <a:r>
              <a:rPr lang="es-C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egoe UI"/>
              </a:rPr>
              <a:t>&lt;pie de página&gt;</a:t>
            </a:r>
            <a:endParaRPr lang="es-C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10"/>
          <p:cNvSpPr>
            <a:spLocks noGrp="1"/>
          </p:cNvSpPr>
          <p:nvPr>
            <p:ph type="sldNum"/>
          </p:nvPr>
        </p:nvSpPr>
        <p:spPr>
          <a:xfrm>
            <a:off x="4277880" y="10156680"/>
            <a:ext cx="3273480" cy="5270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2000"/>
              </a:lnSpc>
            </a:pPr>
            <a:fld id="{551473F8-94A6-4DE9-8DFC-37D0AC9FA875}" type="slidenum">
              <a:rPr lang="es-C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egoe UI"/>
              </a:rPr>
              <a:t>‹Nº›</a:t>
            </a:fld>
            <a:endParaRPr lang="es-C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125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55640" y="5078520"/>
            <a:ext cx="6048360" cy="481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44332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55640" y="5078520"/>
            <a:ext cx="6048360" cy="481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4035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30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2920" y="4054680"/>
            <a:ext cx="90630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6920" y="176832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46920" y="405468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2920" y="405468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291816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67240" y="1768320"/>
            <a:ext cx="291816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1920" y="1768320"/>
            <a:ext cx="291816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1920" y="4054680"/>
            <a:ext cx="291816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67240" y="4054680"/>
            <a:ext cx="291816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2920" y="4054680"/>
            <a:ext cx="291816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63000" cy="437688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720" indent="-342720" algn="ctr"/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3000" cy="437688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2600" cy="437688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6920" y="1768320"/>
            <a:ext cx="4422600" cy="437688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2920" y="301680"/>
            <a:ext cx="9063000" cy="581508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720" indent="-342720" algn="ctr"/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2920" y="405468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46920" y="1768320"/>
            <a:ext cx="4422600" cy="437688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2600" cy="437688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6920" y="176832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6920" y="405468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6920" y="176832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2920" y="4054680"/>
            <a:ext cx="90630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C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3000" cy="437688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pPr marL="342720" indent="-342720">
              <a:spcBef>
                <a:spcPts val="1423"/>
              </a:spcBef>
            </a:pPr>
            <a:r>
              <a:rPr lang="es-C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342720" lvl="1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lang="es-C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342720" lvl="2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lang="es-C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342720" lvl="3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lang="es-C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342720" lvl="4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lang="es-C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342720" lvl="5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lang="es-C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42720" lvl="6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lang="es-C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280" y="6886080"/>
            <a:ext cx="2340000" cy="5130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2000"/>
              </a:lnSpc>
            </a:pPr>
            <a:r>
              <a:rPr lang="es-C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egoe UI"/>
              </a:rPr>
              <a:t>&lt;fecha/hora&gt;</a:t>
            </a:r>
            <a:endParaRPr lang="es-C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720" y="6886080"/>
            <a:ext cx="3187800" cy="51300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2000"/>
              </a:lnSpc>
            </a:pPr>
            <a:r>
              <a:rPr lang="es-C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egoe UI"/>
              </a:rPr>
              <a:t>&lt;pie de página&gt;</a:t>
            </a:r>
            <a:endParaRPr lang="es-C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720" y="6886080"/>
            <a:ext cx="2340000" cy="5130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2000"/>
              </a:lnSpc>
            </a:pPr>
            <a:fld id="{389DCF6D-367F-4641-8BC8-A37F1EDE5484}" type="slidenum">
              <a:rPr lang="es-C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egoe UI"/>
              </a:rPr>
              <a:t>‹Nº›</a:t>
            </a:fld>
            <a:endParaRPr lang="es-C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2920" y="301680"/>
            <a:ext cx="9070920" cy="1262160"/>
          </a:xfrm>
          <a:prstGeom prst="rect">
            <a:avLst/>
          </a:prstGeom>
          <a:noFill/>
          <a:ln>
            <a:noFill/>
          </a:ln>
        </p:spPr>
        <p:txBody>
          <a:bodyPr lIns="0" tIns="39240" rIns="0" bIns="0" anchor="ctr"/>
          <a:lstStyle/>
          <a:p>
            <a:pPr algn="ctr">
              <a:lnSpc>
                <a:spcPct val="93000"/>
              </a:lnSpc>
            </a:pPr>
            <a:r>
              <a:rPr lang="es-C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Arquitectura de CQWtClient</a:t>
            </a:r>
          </a:p>
        </p:txBody>
      </p:sp>
      <p:sp>
        <p:nvSpPr>
          <p:cNvPr id="52" name="TextShape 2"/>
          <p:cNvSpPr txBox="1"/>
          <p:nvPr/>
        </p:nvSpPr>
        <p:spPr>
          <a:xfrm>
            <a:off x="502920" y="1768320"/>
            <a:ext cx="9070920" cy="4384800"/>
          </a:xfrm>
          <a:prstGeom prst="rect">
            <a:avLst/>
          </a:prstGeom>
          <a:noFill/>
          <a:ln>
            <a:noFill/>
          </a:ln>
        </p:spPr>
        <p:txBody>
          <a:bodyPr lIns="0" tIns="28440" rIns="0" bIns="0" anchor="ctr"/>
          <a:lstStyle/>
          <a:p>
            <a:pPr algn="ctr">
              <a:lnSpc>
                <a:spcPct val="93000"/>
              </a:lnSpc>
            </a:pPr>
            <a:r>
              <a:rPr lang="es-C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Versión 0.1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6708736" y="2715749"/>
            <a:ext cx="1057320" cy="35388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2"/>
          <p:cNvSpPr/>
          <p:nvPr/>
        </p:nvSpPr>
        <p:spPr>
          <a:xfrm>
            <a:off x="6708736" y="2715749"/>
            <a:ext cx="1130400" cy="21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C93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40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ResultSet2View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4046400" y="71280"/>
            <a:ext cx="990720" cy="284400"/>
            <a:chOff x="4046400" y="71280"/>
            <a:chExt cx="990720" cy="284400"/>
          </a:xfrm>
        </p:grpSpPr>
        <p:sp>
          <p:nvSpPr>
            <p:cNvPr id="57" name="CustomShape 5"/>
            <p:cNvSpPr/>
            <p:nvPr/>
          </p:nvSpPr>
          <p:spPr>
            <a:xfrm>
              <a:off x="4046400" y="71280"/>
              <a:ext cx="933480" cy="284400"/>
            </a:xfrm>
            <a:prstGeom prst="rect">
              <a:avLst/>
            </a:prstGeom>
            <a:noFill/>
            <a:ln w="9360">
              <a:solidFill>
                <a:srgbClr val="3465A4">
                  <a:alpha val="34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6"/>
            <p:cNvSpPr/>
            <p:nvPr/>
          </p:nvSpPr>
          <p:spPr>
            <a:xfrm>
              <a:off x="4046400" y="71280"/>
              <a:ext cx="990720" cy="200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>
                <a:alpha val="32000"/>
              </a:srgbClr>
            </a:solidFill>
            <a:ln w="9360">
              <a:solidFill>
                <a:srgbClr val="3465A4">
                  <a:alpha val="34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>
                      <a:alpha val="38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ObserverGoF</a:t>
              </a:r>
            </a:p>
          </p:txBody>
        </p:sp>
      </p:grpSp>
      <p:sp>
        <p:nvSpPr>
          <p:cNvPr id="59" name="CustomShape 7"/>
          <p:cNvSpPr/>
          <p:nvPr/>
        </p:nvSpPr>
        <p:spPr>
          <a:xfrm>
            <a:off x="4721400" y="576360"/>
            <a:ext cx="892080" cy="860400"/>
          </a:xfrm>
          <a:prstGeom prst="rect">
            <a:avLst/>
          </a:prstGeom>
          <a:solidFill>
            <a:srgbClr val="FFFC93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8"/>
          <p:cNvSpPr/>
          <p:nvPr/>
        </p:nvSpPr>
        <p:spPr>
          <a:xfrm>
            <a:off x="4721400" y="590400"/>
            <a:ext cx="892080" cy="19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40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CQWtApp</a:t>
            </a:r>
          </a:p>
        </p:txBody>
      </p:sp>
      <p:sp>
        <p:nvSpPr>
          <p:cNvPr id="61" name="CustomShape 9"/>
          <p:cNvSpPr/>
          <p:nvPr/>
        </p:nvSpPr>
        <p:spPr>
          <a:xfrm>
            <a:off x="5256360" y="71280"/>
            <a:ext cx="1108080" cy="284400"/>
          </a:xfrm>
          <a:prstGeom prst="rect">
            <a:avLst/>
          </a:prstGeom>
          <a:noFill/>
          <a:ln w="9360">
            <a:solidFill>
              <a:srgbClr val="000000">
                <a:alpha val="58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10"/>
          <p:cNvSpPr/>
          <p:nvPr/>
        </p:nvSpPr>
        <p:spPr>
          <a:xfrm>
            <a:off x="5256360" y="69300"/>
            <a:ext cx="1179360" cy="198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C93"/>
          </a:solidFill>
          <a:ln w="9360">
            <a:solidFill>
              <a:srgbClr val="000000">
                <a:alpha val="58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WApp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8029440" y="672360"/>
            <a:ext cx="1182960" cy="384120"/>
            <a:chOff x="8029440" y="672360"/>
            <a:chExt cx="1182960" cy="384120"/>
          </a:xfrm>
        </p:grpSpPr>
        <p:sp>
          <p:nvSpPr>
            <p:cNvPr id="63" name="CustomShape 11"/>
            <p:cNvSpPr/>
            <p:nvPr/>
          </p:nvSpPr>
          <p:spPr>
            <a:xfrm>
              <a:off x="8029440" y="676800"/>
              <a:ext cx="1182960" cy="274680"/>
            </a:xfrm>
            <a:prstGeom prst="rect">
              <a:avLst/>
            </a:prstGeom>
            <a:solidFill>
              <a:srgbClr val="FFFC93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12"/>
            <p:cNvSpPr/>
            <p:nvPr/>
          </p:nvSpPr>
          <p:spPr>
            <a:xfrm>
              <a:off x="8029440" y="672360"/>
              <a:ext cx="1182960" cy="384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CQWtAppView</a:t>
              </a:r>
            </a:p>
            <a:p>
              <a:pPr>
                <a:lnSpc>
                  <a:spcPct val="93000"/>
                </a:lnSpc>
              </a:pP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65" name="Line 13"/>
          <p:cNvSpPr/>
          <p:nvPr/>
        </p:nvSpPr>
        <p:spPr>
          <a:xfrm flipH="1" flipV="1">
            <a:off x="4747680" y="355320"/>
            <a:ext cx="150840" cy="237960"/>
          </a:xfrm>
          <a:prstGeom prst="line">
            <a:avLst/>
          </a:prstGeom>
          <a:ln w="12600">
            <a:solidFill>
              <a:srgbClr val="3465A4">
                <a:alpha val="34000"/>
              </a:srgbClr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Line 15"/>
          <p:cNvSpPr/>
          <p:nvPr/>
        </p:nvSpPr>
        <p:spPr>
          <a:xfrm flipV="1">
            <a:off x="5616720" y="861480"/>
            <a:ext cx="2414520" cy="78120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Line 16"/>
          <p:cNvSpPr/>
          <p:nvPr/>
        </p:nvSpPr>
        <p:spPr>
          <a:xfrm>
            <a:off x="5616720" y="1152360"/>
            <a:ext cx="431640" cy="590760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Line 17"/>
          <p:cNvSpPr/>
          <p:nvPr/>
        </p:nvSpPr>
        <p:spPr>
          <a:xfrm flipV="1">
            <a:off x="6408720" y="1431720"/>
            <a:ext cx="1440" cy="299880"/>
          </a:xfrm>
          <a:prstGeom prst="line">
            <a:avLst/>
          </a:prstGeom>
          <a:ln w="9360">
            <a:solidFill>
              <a:srgbClr val="000000">
                <a:alpha val="34000"/>
              </a:srgbClr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18"/>
          <p:cNvSpPr/>
          <p:nvPr/>
        </p:nvSpPr>
        <p:spPr>
          <a:xfrm>
            <a:off x="2952720" y="1306440"/>
            <a:ext cx="1368360" cy="212760"/>
          </a:xfrm>
          <a:prstGeom prst="rect">
            <a:avLst/>
          </a:prstGeom>
          <a:solidFill>
            <a:srgbClr val="FFFC93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19"/>
          <p:cNvSpPr/>
          <p:nvPr/>
        </p:nvSpPr>
        <p:spPr>
          <a:xfrm>
            <a:off x="2952720" y="1317600"/>
            <a:ext cx="1368360" cy="41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40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WorkspaceController</a:t>
            </a:r>
          </a:p>
          <a:p>
            <a:pPr>
              <a:lnSpc>
                <a:spcPct val="93000"/>
              </a:lnSpc>
            </a:pPr>
            <a:endParaRPr lang="es-CU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Line 20"/>
          <p:cNvSpPr/>
          <p:nvPr/>
        </p:nvSpPr>
        <p:spPr>
          <a:xfrm flipH="1" flipV="1">
            <a:off x="1484280" y="1871640"/>
            <a:ext cx="814320" cy="13032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21"/>
          <p:cNvSpPr/>
          <p:nvPr/>
        </p:nvSpPr>
        <p:spPr>
          <a:xfrm>
            <a:off x="1595520" y="4530600"/>
            <a:ext cx="1493640" cy="633600"/>
          </a:xfrm>
          <a:prstGeom prst="rect">
            <a:avLst/>
          </a:prstGeom>
          <a:solidFill>
            <a:srgbClr val="FFFC93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22"/>
          <p:cNvSpPr/>
          <p:nvPr/>
        </p:nvSpPr>
        <p:spPr>
          <a:xfrm>
            <a:off x="1595520" y="4546440"/>
            <a:ext cx="1493640" cy="23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40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WorkSpaceModel</a:t>
            </a:r>
          </a:p>
        </p:txBody>
      </p:sp>
      <p:sp>
        <p:nvSpPr>
          <p:cNvPr id="75" name="CustomShape 23"/>
          <p:cNvSpPr/>
          <p:nvPr/>
        </p:nvSpPr>
        <p:spPr>
          <a:xfrm>
            <a:off x="575640" y="3484440"/>
            <a:ext cx="789120" cy="268920"/>
          </a:xfrm>
          <a:prstGeom prst="rect">
            <a:avLst/>
          </a:prstGeom>
          <a:solidFill>
            <a:srgbClr val="FFFC93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4"/>
          <p:cNvSpPr/>
          <p:nvPr/>
        </p:nvSpPr>
        <p:spPr>
          <a:xfrm>
            <a:off x="575640" y="3498840"/>
            <a:ext cx="789120" cy="63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40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CQJSON</a:t>
            </a:r>
          </a:p>
          <a:p>
            <a:pPr>
              <a:lnSpc>
                <a:spcPct val="93000"/>
              </a:lnSpc>
            </a:pPr>
            <a:endParaRPr lang="es-CU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Line 25"/>
          <p:cNvSpPr/>
          <p:nvPr/>
        </p:nvSpPr>
        <p:spPr>
          <a:xfrm flipH="1" flipV="1">
            <a:off x="145800" y="3475080"/>
            <a:ext cx="429480" cy="2361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Line 26"/>
          <p:cNvSpPr/>
          <p:nvPr/>
        </p:nvSpPr>
        <p:spPr>
          <a:xfrm>
            <a:off x="153720" y="3484440"/>
            <a:ext cx="0" cy="352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Line 27"/>
          <p:cNvSpPr/>
          <p:nvPr/>
        </p:nvSpPr>
        <p:spPr>
          <a:xfrm flipV="1">
            <a:off x="153720" y="3788280"/>
            <a:ext cx="435960" cy="55080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Line 28"/>
          <p:cNvSpPr/>
          <p:nvPr/>
        </p:nvSpPr>
        <p:spPr>
          <a:xfrm flipH="1">
            <a:off x="2680920" y="2376360"/>
            <a:ext cx="422280" cy="2156040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Line 29"/>
          <p:cNvSpPr/>
          <p:nvPr/>
        </p:nvSpPr>
        <p:spPr>
          <a:xfrm flipH="1" flipV="1">
            <a:off x="1182600" y="4133520"/>
            <a:ext cx="480960" cy="428760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30"/>
          <p:cNvSpPr/>
          <p:nvPr/>
        </p:nvSpPr>
        <p:spPr>
          <a:xfrm>
            <a:off x="1554120" y="3292560"/>
            <a:ext cx="1114560" cy="264960"/>
          </a:xfrm>
          <a:prstGeom prst="rect">
            <a:avLst/>
          </a:prstGeom>
          <a:solidFill>
            <a:srgbClr val="FFFC93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1"/>
          <p:cNvSpPr/>
          <p:nvPr/>
        </p:nvSpPr>
        <p:spPr>
          <a:xfrm>
            <a:off x="1554120" y="3292560"/>
            <a:ext cx="1114560" cy="46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40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WorkspaceView</a:t>
            </a:r>
          </a:p>
          <a:p>
            <a:pPr>
              <a:lnSpc>
                <a:spcPct val="93000"/>
              </a:lnSpc>
            </a:pPr>
            <a:endParaRPr lang="es-CU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Line 32"/>
          <p:cNvSpPr/>
          <p:nvPr/>
        </p:nvSpPr>
        <p:spPr>
          <a:xfrm flipH="1">
            <a:off x="2279520" y="2376360"/>
            <a:ext cx="247680" cy="916200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33"/>
          <p:cNvSpPr/>
          <p:nvPr/>
        </p:nvSpPr>
        <p:spPr>
          <a:xfrm>
            <a:off x="1246320" y="2355840"/>
            <a:ext cx="850680" cy="625320"/>
          </a:xfrm>
          <a:prstGeom prst="rect">
            <a:avLst/>
          </a:prstGeom>
          <a:solidFill>
            <a:srgbClr val="FFFC93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4"/>
          <p:cNvSpPr/>
          <p:nvPr/>
        </p:nvSpPr>
        <p:spPr>
          <a:xfrm>
            <a:off x="1246320" y="2371680"/>
            <a:ext cx="850680" cy="222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40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WTreeView</a:t>
            </a:r>
          </a:p>
        </p:txBody>
      </p:sp>
      <p:sp>
        <p:nvSpPr>
          <p:cNvPr id="87" name="Line 35"/>
          <p:cNvSpPr/>
          <p:nvPr/>
        </p:nvSpPr>
        <p:spPr>
          <a:xfrm flipH="1" flipV="1">
            <a:off x="1731960" y="2981160"/>
            <a:ext cx="195120" cy="317520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36"/>
          <p:cNvSpPr/>
          <p:nvPr/>
        </p:nvSpPr>
        <p:spPr>
          <a:xfrm>
            <a:off x="3089160" y="2970360"/>
            <a:ext cx="1511280" cy="625320"/>
          </a:xfrm>
          <a:prstGeom prst="rect">
            <a:avLst/>
          </a:prstGeom>
          <a:solidFill>
            <a:srgbClr val="FFFC93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37"/>
          <p:cNvSpPr/>
          <p:nvPr/>
        </p:nvSpPr>
        <p:spPr>
          <a:xfrm>
            <a:off x="3089160" y="2970360"/>
            <a:ext cx="1511280" cy="222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40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WStandardItemModel</a:t>
            </a:r>
          </a:p>
        </p:txBody>
      </p:sp>
      <p:sp>
        <p:nvSpPr>
          <p:cNvPr id="90" name="Line 38"/>
          <p:cNvSpPr/>
          <p:nvPr/>
        </p:nvSpPr>
        <p:spPr>
          <a:xfrm flipV="1">
            <a:off x="2971800" y="3564000"/>
            <a:ext cx="517680" cy="99864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Line 41"/>
          <p:cNvSpPr/>
          <p:nvPr/>
        </p:nvSpPr>
        <p:spPr>
          <a:xfrm flipH="1" flipV="1">
            <a:off x="4138200" y="3586320"/>
            <a:ext cx="133560" cy="47304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46"/>
          <p:cNvSpPr/>
          <p:nvPr/>
        </p:nvSpPr>
        <p:spPr>
          <a:xfrm>
            <a:off x="6628500" y="2292606"/>
            <a:ext cx="328050" cy="438354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53"/>
          <p:cNvSpPr/>
          <p:nvPr/>
        </p:nvSpPr>
        <p:spPr>
          <a:xfrm>
            <a:off x="7128000" y="576360"/>
            <a:ext cx="758880" cy="21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view</a:t>
            </a:r>
          </a:p>
        </p:txBody>
      </p:sp>
      <p:sp>
        <p:nvSpPr>
          <p:cNvPr id="106" name="CustomShape 54"/>
          <p:cNvSpPr/>
          <p:nvPr/>
        </p:nvSpPr>
        <p:spPr>
          <a:xfrm>
            <a:off x="598320" y="5583240"/>
            <a:ext cx="8977320" cy="1473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150000"/>
              </a:lnSpc>
            </a:pPr>
            <a:r>
              <a:rPr lang="es-C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 </a:t>
            </a:r>
            <a:r>
              <a:rPr lang="es-C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1: </a:t>
            </a:r>
            <a:r>
              <a:rPr lang="es-C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WtableView y WitemView  implementan los patrones Composite, Iterator (polimórfico) y </a:t>
            </a:r>
            <a:r>
              <a:rPr lang="es-C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Decorator</a:t>
            </a:r>
          </a:p>
          <a:p>
            <a:pPr>
              <a:lnSpc>
                <a:spcPct val="150000"/>
              </a:lnSpc>
            </a:pPr>
            <a:r>
              <a:rPr lang="es-C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 2: No hacen falta SubjectGoF ni ObserverGoF, porque la clase W</a:t>
            </a:r>
            <a:r>
              <a:rPr lang="es-E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lang="es-C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bject contiene la interfaz Wt::Core::Observable, que es precisamente para implementar el patrón Observer.</a:t>
            </a:r>
          </a:p>
          <a:p>
            <a:pPr>
              <a:lnSpc>
                <a:spcPct val="150000"/>
              </a:lnSpc>
            </a:pPr>
            <a:endParaRPr lang="es-CU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lang="es-CU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7507441" y="3394005"/>
            <a:ext cx="1413250" cy="412650"/>
            <a:chOff x="6872400" y="3925260"/>
            <a:chExt cx="1581120" cy="412650"/>
          </a:xfrm>
        </p:grpSpPr>
        <p:sp>
          <p:nvSpPr>
            <p:cNvPr id="99" name="CustomShape 47"/>
            <p:cNvSpPr/>
            <p:nvPr/>
          </p:nvSpPr>
          <p:spPr>
            <a:xfrm>
              <a:off x="6873840" y="3936959"/>
              <a:ext cx="1389240" cy="400951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48"/>
            <p:cNvSpPr/>
            <p:nvPr/>
          </p:nvSpPr>
          <p:spPr>
            <a:xfrm>
              <a:off x="6872400" y="3925260"/>
              <a:ext cx="1479600" cy="226425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58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WTableView</a:t>
              </a:r>
            </a:p>
          </p:txBody>
        </p:sp>
        <p:sp>
          <p:nvSpPr>
            <p:cNvPr id="107" name="CustomShape 55"/>
            <p:cNvSpPr/>
            <p:nvPr/>
          </p:nvSpPr>
          <p:spPr>
            <a:xfrm>
              <a:off x="6888225" y="4118602"/>
              <a:ext cx="1565295" cy="199786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createIterator( )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3069882" y="674640"/>
            <a:ext cx="961920" cy="368757"/>
            <a:chOff x="3069882" y="674640"/>
            <a:chExt cx="961920" cy="368757"/>
          </a:xfrm>
        </p:grpSpPr>
        <p:sp>
          <p:nvSpPr>
            <p:cNvPr id="108" name="CustomShape 56"/>
            <p:cNvSpPr/>
            <p:nvPr/>
          </p:nvSpPr>
          <p:spPr>
            <a:xfrm>
              <a:off x="3069882" y="686277"/>
              <a:ext cx="961920" cy="357120"/>
            </a:xfrm>
            <a:prstGeom prst="rect">
              <a:avLst/>
            </a:prstGeom>
            <a:noFill/>
            <a:ln w="9360">
              <a:solidFill>
                <a:srgbClr val="3465A4">
                  <a:alpha val="28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57"/>
            <p:cNvSpPr/>
            <p:nvPr/>
          </p:nvSpPr>
          <p:spPr>
            <a:xfrm>
              <a:off x="3069882" y="674640"/>
              <a:ext cx="961920" cy="212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DC">
                <a:alpha val="34000"/>
              </a:srgbClr>
            </a:solidFill>
            <a:ln w="9360">
              <a:solidFill>
                <a:srgbClr val="3465A4">
                  <a:alpha val="26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>
                      <a:alpha val="3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SujectGoF</a:t>
              </a:r>
            </a:p>
          </p:txBody>
        </p:sp>
      </p:grpSp>
      <p:sp>
        <p:nvSpPr>
          <p:cNvPr id="110" name="Line 58"/>
          <p:cNvSpPr/>
          <p:nvPr/>
        </p:nvSpPr>
        <p:spPr>
          <a:xfrm flipH="1" flipV="1">
            <a:off x="3428640" y="1043396"/>
            <a:ext cx="171720" cy="255123"/>
          </a:xfrm>
          <a:prstGeom prst="line">
            <a:avLst/>
          </a:prstGeom>
          <a:ln w="9360">
            <a:solidFill>
              <a:srgbClr val="3465A4">
                <a:alpha val="52000"/>
              </a:srgbClr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Line 59"/>
          <p:cNvSpPr/>
          <p:nvPr/>
        </p:nvSpPr>
        <p:spPr>
          <a:xfrm flipH="1">
            <a:off x="4321080" y="1163520"/>
            <a:ext cx="403200" cy="276480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Line 62"/>
          <p:cNvSpPr/>
          <p:nvPr/>
        </p:nvSpPr>
        <p:spPr>
          <a:xfrm>
            <a:off x="6857100" y="2178781"/>
            <a:ext cx="1622365" cy="422231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" name="Grupo 7"/>
          <p:cNvGrpSpPr/>
          <p:nvPr/>
        </p:nvGrpSpPr>
        <p:grpSpPr>
          <a:xfrm>
            <a:off x="8252190" y="1606150"/>
            <a:ext cx="1663290" cy="508368"/>
            <a:chOff x="8512200" y="1542960"/>
            <a:chExt cx="1403280" cy="470160"/>
          </a:xfrm>
        </p:grpSpPr>
        <p:sp>
          <p:nvSpPr>
            <p:cNvPr id="115" name="CustomShape 63"/>
            <p:cNvSpPr/>
            <p:nvPr/>
          </p:nvSpPr>
          <p:spPr>
            <a:xfrm>
              <a:off x="8512200" y="1542960"/>
              <a:ext cx="1319040" cy="470160"/>
            </a:xfrm>
            <a:prstGeom prst="rect">
              <a:avLst/>
            </a:prstGeom>
            <a:noFill/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64"/>
            <p:cNvSpPr/>
            <p:nvPr/>
          </p:nvSpPr>
          <p:spPr>
            <a:xfrm>
              <a:off x="8512200" y="1542960"/>
              <a:ext cx="1403280" cy="235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WStandardItemModel</a:t>
              </a:r>
              <a:endParaRPr lang="es-CU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</p:grpSp>
      <p:sp>
        <p:nvSpPr>
          <p:cNvPr id="117" name="Line 65"/>
          <p:cNvSpPr/>
          <p:nvPr/>
        </p:nvSpPr>
        <p:spPr>
          <a:xfrm flipV="1">
            <a:off x="8479465" y="2984380"/>
            <a:ext cx="269100" cy="426966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Line 66"/>
          <p:cNvSpPr/>
          <p:nvPr/>
        </p:nvSpPr>
        <p:spPr>
          <a:xfrm flipH="1">
            <a:off x="3741480" y="276120"/>
            <a:ext cx="307800" cy="371520"/>
          </a:xfrm>
          <a:prstGeom prst="line">
            <a:avLst/>
          </a:prstGeom>
          <a:ln w="9360">
            <a:solidFill>
              <a:srgbClr val="000000">
                <a:alpha val="32000"/>
              </a:srgbClr>
            </a:solidFill>
            <a:prstDash val="dash"/>
            <a:round/>
            <a:headEnd type="none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" name="Grupo 5"/>
          <p:cNvGrpSpPr/>
          <p:nvPr/>
        </p:nvGrpSpPr>
        <p:grpSpPr>
          <a:xfrm>
            <a:off x="5502780" y="1735200"/>
            <a:ext cx="1354320" cy="344520"/>
            <a:chOff x="5483160" y="1812960"/>
            <a:chExt cx="1354320" cy="344520"/>
          </a:xfrm>
        </p:grpSpPr>
        <p:sp>
          <p:nvSpPr>
            <p:cNvPr id="119" name="CustomShape 67"/>
            <p:cNvSpPr/>
            <p:nvPr/>
          </p:nvSpPr>
          <p:spPr>
            <a:xfrm>
              <a:off x="5483160" y="1812960"/>
              <a:ext cx="1282680" cy="34452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68"/>
            <p:cNvSpPr/>
            <p:nvPr/>
          </p:nvSpPr>
          <p:spPr>
            <a:xfrm>
              <a:off x="5483160" y="1812960"/>
              <a:ext cx="1354320" cy="200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ResultSet2Controller</a:t>
              </a:r>
            </a:p>
            <a:p>
              <a:pPr>
                <a:lnSpc>
                  <a:spcPct val="93000"/>
                </a:lnSpc>
              </a:pP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121" name="CustomShape 69"/>
          <p:cNvSpPr/>
          <p:nvPr/>
        </p:nvSpPr>
        <p:spPr>
          <a:xfrm>
            <a:off x="6781816" y="2791709"/>
            <a:ext cx="1057320" cy="354240"/>
          </a:xfrm>
          <a:prstGeom prst="rec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70"/>
          <p:cNvSpPr/>
          <p:nvPr/>
        </p:nvSpPr>
        <p:spPr>
          <a:xfrm>
            <a:off x="6781816" y="2791709"/>
            <a:ext cx="1130400" cy="21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C93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40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ResultSet2View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8479465" y="2523256"/>
            <a:ext cx="1149480" cy="371523"/>
            <a:chOff x="8547652" y="3155937"/>
            <a:chExt cx="1149480" cy="371523"/>
          </a:xfrm>
        </p:grpSpPr>
        <p:sp>
          <p:nvSpPr>
            <p:cNvPr id="123" name="CustomShape 71"/>
            <p:cNvSpPr/>
            <p:nvPr/>
          </p:nvSpPr>
          <p:spPr>
            <a:xfrm>
              <a:off x="8547652" y="3168900"/>
              <a:ext cx="1077840" cy="35856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72"/>
            <p:cNvSpPr/>
            <p:nvPr/>
          </p:nvSpPr>
          <p:spPr>
            <a:xfrm>
              <a:off x="8547652" y="3155937"/>
              <a:ext cx="1149480" cy="234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ResultSet2Model</a:t>
              </a:r>
            </a:p>
          </p:txBody>
        </p:sp>
      </p:grpSp>
      <p:cxnSp>
        <p:nvCxnSpPr>
          <p:cNvPr id="3" name="Conector recto de flecha 2"/>
          <p:cNvCxnSpPr/>
          <p:nvPr/>
        </p:nvCxnSpPr>
        <p:spPr>
          <a:xfrm flipV="1">
            <a:off x="5322780" y="354600"/>
            <a:ext cx="150840" cy="2392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Line 62"/>
          <p:cNvSpPr/>
          <p:nvPr/>
        </p:nvSpPr>
        <p:spPr>
          <a:xfrm>
            <a:off x="7682726" y="3145588"/>
            <a:ext cx="209109" cy="247487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6" name="Grupo 125"/>
          <p:cNvGrpSpPr/>
          <p:nvPr/>
        </p:nvGrpSpPr>
        <p:grpSpPr>
          <a:xfrm>
            <a:off x="5602230" y="1802520"/>
            <a:ext cx="1354320" cy="490086"/>
            <a:chOff x="5483160" y="1812960"/>
            <a:chExt cx="1354320" cy="344520"/>
          </a:xfrm>
        </p:grpSpPr>
        <p:sp>
          <p:nvSpPr>
            <p:cNvPr id="127" name="CustomShape 67"/>
            <p:cNvSpPr/>
            <p:nvPr/>
          </p:nvSpPr>
          <p:spPr>
            <a:xfrm>
              <a:off x="5483160" y="1812960"/>
              <a:ext cx="1282680" cy="34452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68"/>
            <p:cNvSpPr/>
            <p:nvPr/>
          </p:nvSpPr>
          <p:spPr>
            <a:xfrm>
              <a:off x="5483160" y="1812960"/>
              <a:ext cx="1354320" cy="200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ResultSet2Controller</a:t>
              </a:r>
            </a:p>
            <a:p>
              <a:pPr>
                <a:lnSpc>
                  <a:spcPct val="93000"/>
                </a:lnSpc>
              </a:pP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7584481" y="3457426"/>
            <a:ext cx="1349067" cy="502811"/>
            <a:chOff x="6872400" y="3925260"/>
            <a:chExt cx="1479600" cy="412650"/>
          </a:xfrm>
        </p:grpSpPr>
        <p:sp>
          <p:nvSpPr>
            <p:cNvPr id="130" name="CustomShape 47"/>
            <p:cNvSpPr/>
            <p:nvPr/>
          </p:nvSpPr>
          <p:spPr>
            <a:xfrm>
              <a:off x="6873840" y="3936959"/>
              <a:ext cx="1389240" cy="400951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48"/>
            <p:cNvSpPr/>
            <p:nvPr/>
          </p:nvSpPr>
          <p:spPr>
            <a:xfrm>
              <a:off x="6872400" y="3925260"/>
              <a:ext cx="1479600" cy="226425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58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WTableView</a:t>
              </a:r>
            </a:p>
          </p:txBody>
        </p:sp>
      </p:grpSp>
      <p:grpSp>
        <p:nvGrpSpPr>
          <p:cNvPr id="133" name="Grupo 132"/>
          <p:cNvGrpSpPr/>
          <p:nvPr/>
        </p:nvGrpSpPr>
        <p:grpSpPr>
          <a:xfrm>
            <a:off x="6052442" y="1059246"/>
            <a:ext cx="961920" cy="368757"/>
            <a:chOff x="3069882" y="674640"/>
            <a:chExt cx="961920" cy="368757"/>
          </a:xfrm>
        </p:grpSpPr>
        <p:sp>
          <p:nvSpPr>
            <p:cNvPr id="134" name="CustomShape 56"/>
            <p:cNvSpPr/>
            <p:nvPr/>
          </p:nvSpPr>
          <p:spPr>
            <a:xfrm>
              <a:off x="3069882" y="686277"/>
              <a:ext cx="961920" cy="357120"/>
            </a:xfrm>
            <a:prstGeom prst="rect">
              <a:avLst/>
            </a:prstGeom>
            <a:noFill/>
            <a:ln w="9360">
              <a:solidFill>
                <a:srgbClr val="3465A4">
                  <a:alpha val="28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57"/>
            <p:cNvSpPr/>
            <p:nvPr/>
          </p:nvSpPr>
          <p:spPr>
            <a:xfrm>
              <a:off x="3069882" y="674640"/>
              <a:ext cx="961920" cy="212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DC">
                <a:alpha val="34000"/>
              </a:srgbClr>
            </a:solidFill>
            <a:ln w="9360">
              <a:solidFill>
                <a:srgbClr val="3465A4">
                  <a:alpha val="26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>
                      <a:alpha val="3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SujectGoF</a:t>
              </a:r>
            </a:p>
          </p:txBody>
        </p:sp>
      </p:grpSp>
      <p:grpSp>
        <p:nvGrpSpPr>
          <p:cNvPr id="142" name="Grupo 141"/>
          <p:cNvGrpSpPr/>
          <p:nvPr/>
        </p:nvGrpSpPr>
        <p:grpSpPr>
          <a:xfrm>
            <a:off x="8557495" y="2601012"/>
            <a:ext cx="1149480" cy="371523"/>
            <a:chOff x="8547652" y="3155937"/>
            <a:chExt cx="1149480" cy="371523"/>
          </a:xfrm>
        </p:grpSpPr>
        <p:sp>
          <p:nvSpPr>
            <p:cNvPr id="143" name="CustomShape 71"/>
            <p:cNvSpPr/>
            <p:nvPr/>
          </p:nvSpPr>
          <p:spPr>
            <a:xfrm>
              <a:off x="8547652" y="3168900"/>
              <a:ext cx="1077840" cy="35856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72"/>
            <p:cNvSpPr/>
            <p:nvPr/>
          </p:nvSpPr>
          <p:spPr>
            <a:xfrm>
              <a:off x="8547652" y="3155937"/>
              <a:ext cx="1149480" cy="234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ResultSet2Model</a:t>
              </a:r>
            </a:p>
          </p:txBody>
        </p:sp>
      </p:grpSp>
      <p:sp>
        <p:nvSpPr>
          <p:cNvPr id="145" name="Line 62"/>
          <p:cNvSpPr/>
          <p:nvPr/>
        </p:nvSpPr>
        <p:spPr>
          <a:xfrm flipH="1" flipV="1">
            <a:off x="8912181" y="2101026"/>
            <a:ext cx="8510" cy="409491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82</Words>
  <Application>Microsoft Office PowerPoint</Application>
  <PresentationFormat>Personalizado</PresentationFormat>
  <Paragraphs>27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DejaVu Sans</vt:lpstr>
      <vt:lpstr>Segoe UI</vt:lpstr>
      <vt:lpstr>Times New Roman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Alegna</dc:creator>
  <dc:description/>
  <cp:lastModifiedBy>Alegna Muro Manguela</cp:lastModifiedBy>
  <cp:revision>43</cp:revision>
  <dcterms:created xsi:type="dcterms:W3CDTF">2018-03-15T13:07:50Z</dcterms:created>
  <dcterms:modified xsi:type="dcterms:W3CDTF">2018-03-19T23:29:52Z</dcterms:modified>
  <dc:language>es-CU</dc:language>
</cp:coreProperties>
</file>