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dro Sánchez" userId="41291a4e6da63335" providerId="LiveId" clId="{3ED0C291-7D32-44BD-821E-EEABF2784BA8}"/>
    <pc:docChg chg="custSel modSld">
      <pc:chgData name="Pedro Sánchez" userId="41291a4e6da63335" providerId="LiveId" clId="{3ED0C291-7D32-44BD-821E-EEABF2784BA8}" dt="2025-09-16T14:46:23.053" v="57" actId="20577"/>
      <pc:docMkLst>
        <pc:docMk/>
      </pc:docMkLst>
      <pc:sldChg chg="modSp mod">
        <pc:chgData name="Pedro Sánchez" userId="41291a4e6da63335" providerId="LiveId" clId="{3ED0C291-7D32-44BD-821E-EEABF2784BA8}" dt="2025-09-16T14:46:23.053" v="57" actId="20577"/>
        <pc:sldMkLst>
          <pc:docMk/>
          <pc:sldMk cId="2079003264" sldId="256"/>
        </pc:sldMkLst>
        <pc:spChg chg="mod">
          <ac:chgData name="Pedro Sánchez" userId="41291a4e6da63335" providerId="LiveId" clId="{3ED0C291-7D32-44BD-821E-EEABF2784BA8}" dt="2025-09-16T14:46:23.053" v="57" actId="20577"/>
          <ac:spMkLst>
            <pc:docMk/>
            <pc:sldMk cId="2079003264" sldId="256"/>
            <ac:spMk id="3" creationId="{30C10488-ABCD-709F-10D8-81AC907E5ED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7922BD-B0F4-7D5B-2B09-265090C3511E}"/>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CAACCE36-7881-326A-03FE-193B4E60D3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D9D1DBF7-69D6-CAD0-260D-673BBB8E439E}"/>
              </a:ext>
            </a:extLst>
          </p:cNvPr>
          <p:cNvSpPr>
            <a:spLocks noGrp="1"/>
          </p:cNvSpPr>
          <p:nvPr>
            <p:ph type="dt" sz="half" idx="10"/>
          </p:nvPr>
        </p:nvSpPr>
        <p:spPr/>
        <p:txBody>
          <a:bodyPr/>
          <a:lstStyle/>
          <a:p>
            <a:fld id="{25A05EA2-0A53-4C12-BE14-DA45449A4726}" type="datetimeFigureOut">
              <a:rPr lang="es-CO" smtClean="0"/>
              <a:t>16/09/2025</a:t>
            </a:fld>
            <a:endParaRPr lang="es-CO"/>
          </a:p>
        </p:txBody>
      </p:sp>
      <p:sp>
        <p:nvSpPr>
          <p:cNvPr id="5" name="Marcador de pie de página 4">
            <a:extLst>
              <a:ext uri="{FF2B5EF4-FFF2-40B4-BE49-F238E27FC236}">
                <a16:creationId xmlns:a16="http://schemas.microsoft.com/office/drawing/2014/main" id="{B3212D40-40CE-788A-FFEC-CDFA2F55162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E633D88-390E-AC8A-B209-8379D2B37630}"/>
              </a:ext>
            </a:extLst>
          </p:cNvPr>
          <p:cNvSpPr>
            <a:spLocks noGrp="1"/>
          </p:cNvSpPr>
          <p:nvPr>
            <p:ph type="sldNum" sz="quarter" idx="12"/>
          </p:nvPr>
        </p:nvSpPr>
        <p:spPr/>
        <p:txBody>
          <a:bodyPr/>
          <a:lstStyle/>
          <a:p>
            <a:fld id="{71F51622-809D-4EC1-80ED-99C1273755D8}" type="slidenum">
              <a:rPr lang="es-CO" smtClean="0"/>
              <a:t>‹Nº›</a:t>
            </a:fld>
            <a:endParaRPr lang="es-CO"/>
          </a:p>
        </p:txBody>
      </p:sp>
    </p:spTree>
    <p:extLst>
      <p:ext uri="{BB962C8B-B14F-4D97-AF65-F5344CB8AC3E}">
        <p14:creationId xmlns:p14="http://schemas.microsoft.com/office/powerpoint/2010/main" val="186240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5ADC44-2721-6D34-1E72-1D8B5F07A54D}"/>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5CE77167-5A0A-3DCA-9810-52498AE176D2}"/>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FE669C6-FE2D-61B4-954D-822A81A4D220}"/>
              </a:ext>
            </a:extLst>
          </p:cNvPr>
          <p:cNvSpPr>
            <a:spLocks noGrp="1"/>
          </p:cNvSpPr>
          <p:nvPr>
            <p:ph type="dt" sz="half" idx="10"/>
          </p:nvPr>
        </p:nvSpPr>
        <p:spPr/>
        <p:txBody>
          <a:bodyPr/>
          <a:lstStyle/>
          <a:p>
            <a:fld id="{25A05EA2-0A53-4C12-BE14-DA45449A4726}" type="datetimeFigureOut">
              <a:rPr lang="es-CO" smtClean="0"/>
              <a:t>16/09/2025</a:t>
            </a:fld>
            <a:endParaRPr lang="es-CO"/>
          </a:p>
        </p:txBody>
      </p:sp>
      <p:sp>
        <p:nvSpPr>
          <p:cNvPr id="5" name="Marcador de pie de página 4">
            <a:extLst>
              <a:ext uri="{FF2B5EF4-FFF2-40B4-BE49-F238E27FC236}">
                <a16:creationId xmlns:a16="http://schemas.microsoft.com/office/drawing/2014/main" id="{3C9B74CB-436D-8E7A-23DE-6DFC827B8A0C}"/>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45DBB27-816E-0027-518C-44FDB213EE1D}"/>
              </a:ext>
            </a:extLst>
          </p:cNvPr>
          <p:cNvSpPr>
            <a:spLocks noGrp="1"/>
          </p:cNvSpPr>
          <p:nvPr>
            <p:ph type="sldNum" sz="quarter" idx="12"/>
          </p:nvPr>
        </p:nvSpPr>
        <p:spPr/>
        <p:txBody>
          <a:bodyPr/>
          <a:lstStyle/>
          <a:p>
            <a:fld id="{71F51622-809D-4EC1-80ED-99C1273755D8}" type="slidenum">
              <a:rPr lang="es-CO" smtClean="0"/>
              <a:t>‹Nº›</a:t>
            </a:fld>
            <a:endParaRPr lang="es-CO"/>
          </a:p>
        </p:txBody>
      </p:sp>
    </p:spTree>
    <p:extLst>
      <p:ext uri="{BB962C8B-B14F-4D97-AF65-F5344CB8AC3E}">
        <p14:creationId xmlns:p14="http://schemas.microsoft.com/office/powerpoint/2010/main" val="433329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2D6545F-4067-1FBF-31D7-4296CF916CCA}"/>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7C603F24-2FAC-872B-DF14-2E1E636FD8C9}"/>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65E2069-657A-2AFB-D9B4-F627A4773045}"/>
              </a:ext>
            </a:extLst>
          </p:cNvPr>
          <p:cNvSpPr>
            <a:spLocks noGrp="1"/>
          </p:cNvSpPr>
          <p:nvPr>
            <p:ph type="dt" sz="half" idx="10"/>
          </p:nvPr>
        </p:nvSpPr>
        <p:spPr/>
        <p:txBody>
          <a:bodyPr/>
          <a:lstStyle/>
          <a:p>
            <a:fld id="{25A05EA2-0A53-4C12-BE14-DA45449A4726}" type="datetimeFigureOut">
              <a:rPr lang="es-CO" smtClean="0"/>
              <a:t>16/09/2025</a:t>
            </a:fld>
            <a:endParaRPr lang="es-CO"/>
          </a:p>
        </p:txBody>
      </p:sp>
      <p:sp>
        <p:nvSpPr>
          <p:cNvPr id="5" name="Marcador de pie de página 4">
            <a:extLst>
              <a:ext uri="{FF2B5EF4-FFF2-40B4-BE49-F238E27FC236}">
                <a16:creationId xmlns:a16="http://schemas.microsoft.com/office/drawing/2014/main" id="{D7E0CBCA-7CC8-24C3-C492-15F3CBC977A4}"/>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6070D573-3012-0201-50BF-4DE42DE925B3}"/>
              </a:ext>
            </a:extLst>
          </p:cNvPr>
          <p:cNvSpPr>
            <a:spLocks noGrp="1"/>
          </p:cNvSpPr>
          <p:nvPr>
            <p:ph type="sldNum" sz="quarter" idx="12"/>
          </p:nvPr>
        </p:nvSpPr>
        <p:spPr/>
        <p:txBody>
          <a:bodyPr/>
          <a:lstStyle/>
          <a:p>
            <a:fld id="{71F51622-809D-4EC1-80ED-99C1273755D8}" type="slidenum">
              <a:rPr lang="es-CO" smtClean="0"/>
              <a:t>‹Nº›</a:t>
            </a:fld>
            <a:endParaRPr lang="es-CO"/>
          </a:p>
        </p:txBody>
      </p:sp>
    </p:spTree>
    <p:extLst>
      <p:ext uri="{BB962C8B-B14F-4D97-AF65-F5344CB8AC3E}">
        <p14:creationId xmlns:p14="http://schemas.microsoft.com/office/powerpoint/2010/main" val="202205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7AAC57-73A1-5BB7-5248-7CA78DB88A3D}"/>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0E13766F-9F00-2AD7-988D-8C97EF99B7AE}"/>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118DD1D8-4442-B731-7BCE-F065823DE97C}"/>
              </a:ext>
            </a:extLst>
          </p:cNvPr>
          <p:cNvSpPr>
            <a:spLocks noGrp="1"/>
          </p:cNvSpPr>
          <p:nvPr>
            <p:ph type="dt" sz="half" idx="10"/>
          </p:nvPr>
        </p:nvSpPr>
        <p:spPr/>
        <p:txBody>
          <a:bodyPr/>
          <a:lstStyle/>
          <a:p>
            <a:fld id="{25A05EA2-0A53-4C12-BE14-DA45449A4726}" type="datetimeFigureOut">
              <a:rPr lang="es-CO" smtClean="0"/>
              <a:t>16/09/2025</a:t>
            </a:fld>
            <a:endParaRPr lang="es-CO"/>
          </a:p>
        </p:txBody>
      </p:sp>
      <p:sp>
        <p:nvSpPr>
          <p:cNvPr id="5" name="Marcador de pie de página 4">
            <a:extLst>
              <a:ext uri="{FF2B5EF4-FFF2-40B4-BE49-F238E27FC236}">
                <a16:creationId xmlns:a16="http://schemas.microsoft.com/office/drawing/2014/main" id="{6CA2EC58-03D0-E0CC-3979-FE49D98945B7}"/>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EB685F2E-5160-67DD-48B2-C583D755F49B}"/>
              </a:ext>
            </a:extLst>
          </p:cNvPr>
          <p:cNvSpPr>
            <a:spLocks noGrp="1"/>
          </p:cNvSpPr>
          <p:nvPr>
            <p:ph type="sldNum" sz="quarter" idx="12"/>
          </p:nvPr>
        </p:nvSpPr>
        <p:spPr/>
        <p:txBody>
          <a:bodyPr/>
          <a:lstStyle/>
          <a:p>
            <a:fld id="{71F51622-809D-4EC1-80ED-99C1273755D8}" type="slidenum">
              <a:rPr lang="es-CO" smtClean="0"/>
              <a:t>‹Nº›</a:t>
            </a:fld>
            <a:endParaRPr lang="es-CO"/>
          </a:p>
        </p:txBody>
      </p:sp>
    </p:spTree>
    <p:extLst>
      <p:ext uri="{BB962C8B-B14F-4D97-AF65-F5344CB8AC3E}">
        <p14:creationId xmlns:p14="http://schemas.microsoft.com/office/powerpoint/2010/main" val="2621720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05B15E-8D7F-F1BC-1B65-8AA2B5EB9CD2}"/>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B30157B6-1CFA-55EE-5E4B-C2E0324467D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3E7AD605-9BD0-1202-2976-D3B532CD14FC}"/>
              </a:ext>
            </a:extLst>
          </p:cNvPr>
          <p:cNvSpPr>
            <a:spLocks noGrp="1"/>
          </p:cNvSpPr>
          <p:nvPr>
            <p:ph type="dt" sz="half" idx="10"/>
          </p:nvPr>
        </p:nvSpPr>
        <p:spPr/>
        <p:txBody>
          <a:bodyPr/>
          <a:lstStyle/>
          <a:p>
            <a:fld id="{25A05EA2-0A53-4C12-BE14-DA45449A4726}" type="datetimeFigureOut">
              <a:rPr lang="es-CO" smtClean="0"/>
              <a:t>16/09/2025</a:t>
            </a:fld>
            <a:endParaRPr lang="es-CO"/>
          </a:p>
        </p:txBody>
      </p:sp>
      <p:sp>
        <p:nvSpPr>
          <p:cNvPr id="5" name="Marcador de pie de página 4">
            <a:extLst>
              <a:ext uri="{FF2B5EF4-FFF2-40B4-BE49-F238E27FC236}">
                <a16:creationId xmlns:a16="http://schemas.microsoft.com/office/drawing/2014/main" id="{F1F88A91-FD82-0B55-E1D8-29D5E5E6B759}"/>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85E9FB98-F08C-F07C-6DF4-5262A93EB18B}"/>
              </a:ext>
            </a:extLst>
          </p:cNvPr>
          <p:cNvSpPr>
            <a:spLocks noGrp="1"/>
          </p:cNvSpPr>
          <p:nvPr>
            <p:ph type="sldNum" sz="quarter" idx="12"/>
          </p:nvPr>
        </p:nvSpPr>
        <p:spPr/>
        <p:txBody>
          <a:bodyPr/>
          <a:lstStyle/>
          <a:p>
            <a:fld id="{71F51622-809D-4EC1-80ED-99C1273755D8}" type="slidenum">
              <a:rPr lang="es-CO" smtClean="0"/>
              <a:t>‹Nº›</a:t>
            </a:fld>
            <a:endParaRPr lang="es-CO"/>
          </a:p>
        </p:txBody>
      </p:sp>
    </p:spTree>
    <p:extLst>
      <p:ext uri="{BB962C8B-B14F-4D97-AF65-F5344CB8AC3E}">
        <p14:creationId xmlns:p14="http://schemas.microsoft.com/office/powerpoint/2010/main" val="1423451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B5CD97-192E-A57B-235D-97586A183A30}"/>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59A7EAEF-96CE-8025-E502-FE7A6D9D6671}"/>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1D91B4C5-7914-2CDD-7CC8-569A976B19A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C83A0A8F-18AE-4AE0-9836-2941AB6F445A}"/>
              </a:ext>
            </a:extLst>
          </p:cNvPr>
          <p:cNvSpPr>
            <a:spLocks noGrp="1"/>
          </p:cNvSpPr>
          <p:nvPr>
            <p:ph type="dt" sz="half" idx="10"/>
          </p:nvPr>
        </p:nvSpPr>
        <p:spPr/>
        <p:txBody>
          <a:bodyPr/>
          <a:lstStyle/>
          <a:p>
            <a:fld id="{25A05EA2-0A53-4C12-BE14-DA45449A4726}" type="datetimeFigureOut">
              <a:rPr lang="es-CO" smtClean="0"/>
              <a:t>16/09/2025</a:t>
            </a:fld>
            <a:endParaRPr lang="es-CO"/>
          </a:p>
        </p:txBody>
      </p:sp>
      <p:sp>
        <p:nvSpPr>
          <p:cNvPr id="6" name="Marcador de pie de página 5">
            <a:extLst>
              <a:ext uri="{FF2B5EF4-FFF2-40B4-BE49-F238E27FC236}">
                <a16:creationId xmlns:a16="http://schemas.microsoft.com/office/drawing/2014/main" id="{6EC52AB4-B0DA-EE17-D0F3-8233E55E6F35}"/>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36D5DE74-3F12-68AF-ED4E-8FDAE424581A}"/>
              </a:ext>
            </a:extLst>
          </p:cNvPr>
          <p:cNvSpPr>
            <a:spLocks noGrp="1"/>
          </p:cNvSpPr>
          <p:nvPr>
            <p:ph type="sldNum" sz="quarter" idx="12"/>
          </p:nvPr>
        </p:nvSpPr>
        <p:spPr/>
        <p:txBody>
          <a:bodyPr/>
          <a:lstStyle/>
          <a:p>
            <a:fld id="{71F51622-809D-4EC1-80ED-99C1273755D8}" type="slidenum">
              <a:rPr lang="es-CO" smtClean="0"/>
              <a:t>‹Nº›</a:t>
            </a:fld>
            <a:endParaRPr lang="es-CO"/>
          </a:p>
        </p:txBody>
      </p:sp>
    </p:spTree>
    <p:extLst>
      <p:ext uri="{BB962C8B-B14F-4D97-AF65-F5344CB8AC3E}">
        <p14:creationId xmlns:p14="http://schemas.microsoft.com/office/powerpoint/2010/main" val="3148511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937931-F035-5C49-5A63-01B135DA039C}"/>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8DF54707-5FB5-324E-F433-95E8B8B668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79F86E6F-7CFD-B7E2-0A8D-21605C0803CD}"/>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90DBC20C-F2C6-7D32-3138-5871E342EF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EF105C42-69B9-60AD-E6A8-4D7A77E20C86}"/>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E285D289-8F14-AC52-1C3E-38A5B6D757F2}"/>
              </a:ext>
            </a:extLst>
          </p:cNvPr>
          <p:cNvSpPr>
            <a:spLocks noGrp="1"/>
          </p:cNvSpPr>
          <p:nvPr>
            <p:ph type="dt" sz="half" idx="10"/>
          </p:nvPr>
        </p:nvSpPr>
        <p:spPr/>
        <p:txBody>
          <a:bodyPr/>
          <a:lstStyle/>
          <a:p>
            <a:fld id="{25A05EA2-0A53-4C12-BE14-DA45449A4726}" type="datetimeFigureOut">
              <a:rPr lang="es-CO" smtClean="0"/>
              <a:t>16/09/2025</a:t>
            </a:fld>
            <a:endParaRPr lang="es-CO"/>
          </a:p>
        </p:txBody>
      </p:sp>
      <p:sp>
        <p:nvSpPr>
          <p:cNvPr id="8" name="Marcador de pie de página 7">
            <a:extLst>
              <a:ext uri="{FF2B5EF4-FFF2-40B4-BE49-F238E27FC236}">
                <a16:creationId xmlns:a16="http://schemas.microsoft.com/office/drawing/2014/main" id="{F63A497D-9805-8CA6-F003-F49B74CCE377}"/>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10CB89B7-2829-53AB-693F-A33CEBE7BE55}"/>
              </a:ext>
            </a:extLst>
          </p:cNvPr>
          <p:cNvSpPr>
            <a:spLocks noGrp="1"/>
          </p:cNvSpPr>
          <p:nvPr>
            <p:ph type="sldNum" sz="quarter" idx="12"/>
          </p:nvPr>
        </p:nvSpPr>
        <p:spPr/>
        <p:txBody>
          <a:bodyPr/>
          <a:lstStyle/>
          <a:p>
            <a:fld id="{71F51622-809D-4EC1-80ED-99C1273755D8}" type="slidenum">
              <a:rPr lang="es-CO" smtClean="0"/>
              <a:t>‹Nº›</a:t>
            </a:fld>
            <a:endParaRPr lang="es-CO"/>
          </a:p>
        </p:txBody>
      </p:sp>
    </p:spTree>
    <p:extLst>
      <p:ext uri="{BB962C8B-B14F-4D97-AF65-F5344CB8AC3E}">
        <p14:creationId xmlns:p14="http://schemas.microsoft.com/office/powerpoint/2010/main" val="1201464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A09DFA-21BA-9890-5AE4-CA404ACC40C1}"/>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88C9733C-4ED4-8875-B5B4-6E0457793637}"/>
              </a:ext>
            </a:extLst>
          </p:cNvPr>
          <p:cNvSpPr>
            <a:spLocks noGrp="1"/>
          </p:cNvSpPr>
          <p:nvPr>
            <p:ph type="dt" sz="half" idx="10"/>
          </p:nvPr>
        </p:nvSpPr>
        <p:spPr/>
        <p:txBody>
          <a:bodyPr/>
          <a:lstStyle/>
          <a:p>
            <a:fld id="{25A05EA2-0A53-4C12-BE14-DA45449A4726}" type="datetimeFigureOut">
              <a:rPr lang="es-CO" smtClean="0"/>
              <a:t>16/09/2025</a:t>
            </a:fld>
            <a:endParaRPr lang="es-CO"/>
          </a:p>
        </p:txBody>
      </p:sp>
      <p:sp>
        <p:nvSpPr>
          <p:cNvPr id="4" name="Marcador de pie de página 3">
            <a:extLst>
              <a:ext uri="{FF2B5EF4-FFF2-40B4-BE49-F238E27FC236}">
                <a16:creationId xmlns:a16="http://schemas.microsoft.com/office/drawing/2014/main" id="{0AB80934-1F6A-AFE3-8DFF-8BFB1A25F7B0}"/>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D0BD5B21-C547-D089-1BC1-AD49355B8370}"/>
              </a:ext>
            </a:extLst>
          </p:cNvPr>
          <p:cNvSpPr>
            <a:spLocks noGrp="1"/>
          </p:cNvSpPr>
          <p:nvPr>
            <p:ph type="sldNum" sz="quarter" idx="12"/>
          </p:nvPr>
        </p:nvSpPr>
        <p:spPr/>
        <p:txBody>
          <a:bodyPr/>
          <a:lstStyle/>
          <a:p>
            <a:fld id="{71F51622-809D-4EC1-80ED-99C1273755D8}" type="slidenum">
              <a:rPr lang="es-CO" smtClean="0"/>
              <a:t>‹Nº›</a:t>
            </a:fld>
            <a:endParaRPr lang="es-CO"/>
          </a:p>
        </p:txBody>
      </p:sp>
    </p:spTree>
    <p:extLst>
      <p:ext uri="{BB962C8B-B14F-4D97-AF65-F5344CB8AC3E}">
        <p14:creationId xmlns:p14="http://schemas.microsoft.com/office/powerpoint/2010/main" val="2016051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F69B591-2919-C3C0-E75B-00C1B95258B4}"/>
              </a:ext>
            </a:extLst>
          </p:cNvPr>
          <p:cNvSpPr>
            <a:spLocks noGrp="1"/>
          </p:cNvSpPr>
          <p:nvPr>
            <p:ph type="dt" sz="half" idx="10"/>
          </p:nvPr>
        </p:nvSpPr>
        <p:spPr/>
        <p:txBody>
          <a:bodyPr/>
          <a:lstStyle/>
          <a:p>
            <a:fld id="{25A05EA2-0A53-4C12-BE14-DA45449A4726}" type="datetimeFigureOut">
              <a:rPr lang="es-CO" smtClean="0"/>
              <a:t>16/09/2025</a:t>
            </a:fld>
            <a:endParaRPr lang="es-CO"/>
          </a:p>
        </p:txBody>
      </p:sp>
      <p:sp>
        <p:nvSpPr>
          <p:cNvPr id="3" name="Marcador de pie de página 2">
            <a:extLst>
              <a:ext uri="{FF2B5EF4-FFF2-40B4-BE49-F238E27FC236}">
                <a16:creationId xmlns:a16="http://schemas.microsoft.com/office/drawing/2014/main" id="{93A07B00-E37B-7FA4-805F-FB6D0AA0C6BD}"/>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00DA8721-06A5-BE5F-FE47-BC919C48A0DC}"/>
              </a:ext>
            </a:extLst>
          </p:cNvPr>
          <p:cNvSpPr>
            <a:spLocks noGrp="1"/>
          </p:cNvSpPr>
          <p:nvPr>
            <p:ph type="sldNum" sz="quarter" idx="12"/>
          </p:nvPr>
        </p:nvSpPr>
        <p:spPr/>
        <p:txBody>
          <a:bodyPr/>
          <a:lstStyle/>
          <a:p>
            <a:fld id="{71F51622-809D-4EC1-80ED-99C1273755D8}" type="slidenum">
              <a:rPr lang="es-CO" smtClean="0"/>
              <a:t>‹Nº›</a:t>
            </a:fld>
            <a:endParaRPr lang="es-CO"/>
          </a:p>
        </p:txBody>
      </p:sp>
    </p:spTree>
    <p:extLst>
      <p:ext uri="{BB962C8B-B14F-4D97-AF65-F5344CB8AC3E}">
        <p14:creationId xmlns:p14="http://schemas.microsoft.com/office/powerpoint/2010/main" val="3227994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DA902A-CE87-6497-2D1A-AAFCE51047E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9890DDB4-CC57-A89F-E5D7-F1BC2E8778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153A2666-C9BD-9A85-77B9-C83F87753A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F7E8D18-CB58-EB19-3911-66B1CD4D279F}"/>
              </a:ext>
            </a:extLst>
          </p:cNvPr>
          <p:cNvSpPr>
            <a:spLocks noGrp="1"/>
          </p:cNvSpPr>
          <p:nvPr>
            <p:ph type="dt" sz="half" idx="10"/>
          </p:nvPr>
        </p:nvSpPr>
        <p:spPr/>
        <p:txBody>
          <a:bodyPr/>
          <a:lstStyle/>
          <a:p>
            <a:fld id="{25A05EA2-0A53-4C12-BE14-DA45449A4726}" type="datetimeFigureOut">
              <a:rPr lang="es-CO" smtClean="0"/>
              <a:t>16/09/2025</a:t>
            </a:fld>
            <a:endParaRPr lang="es-CO"/>
          </a:p>
        </p:txBody>
      </p:sp>
      <p:sp>
        <p:nvSpPr>
          <p:cNvPr id="6" name="Marcador de pie de página 5">
            <a:extLst>
              <a:ext uri="{FF2B5EF4-FFF2-40B4-BE49-F238E27FC236}">
                <a16:creationId xmlns:a16="http://schemas.microsoft.com/office/drawing/2014/main" id="{45A16B63-EB64-3DF9-34C4-AE46080D777C}"/>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34C5B13B-B9AF-5483-31DE-7A501777A416}"/>
              </a:ext>
            </a:extLst>
          </p:cNvPr>
          <p:cNvSpPr>
            <a:spLocks noGrp="1"/>
          </p:cNvSpPr>
          <p:nvPr>
            <p:ph type="sldNum" sz="quarter" idx="12"/>
          </p:nvPr>
        </p:nvSpPr>
        <p:spPr/>
        <p:txBody>
          <a:bodyPr/>
          <a:lstStyle/>
          <a:p>
            <a:fld id="{71F51622-809D-4EC1-80ED-99C1273755D8}" type="slidenum">
              <a:rPr lang="es-CO" smtClean="0"/>
              <a:t>‹Nº›</a:t>
            </a:fld>
            <a:endParaRPr lang="es-CO"/>
          </a:p>
        </p:txBody>
      </p:sp>
    </p:spTree>
    <p:extLst>
      <p:ext uri="{BB962C8B-B14F-4D97-AF65-F5344CB8AC3E}">
        <p14:creationId xmlns:p14="http://schemas.microsoft.com/office/powerpoint/2010/main" val="3322060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3C2EAD-DE02-6D01-09A6-87E0061A483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B802F57A-79DC-6B4E-6C07-288E3542ED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1742E304-1105-E81F-5C59-F911FB9854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69A726F-228F-2E6B-00C5-A1CB12B9866F}"/>
              </a:ext>
            </a:extLst>
          </p:cNvPr>
          <p:cNvSpPr>
            <a:spLocks noGrp="1"/>
          </p:cNvSpPr>
          <p:nvPr>
            <p:ph type="dt" sz="half" idx="10"/>
          </p:nvPr>
        </p:nvSpPr>
        <p:spPr/>
        <p:txBody>
          <a:bodyPr/>
          <a:lstStyle/>
          <a:p>
            <a:fld id="{25A05EA2-0A53-4C12-BE14-DA45449A4726}" type="datetimeFigureOut">
              <a:rPr lang="es-CO" smtClean="0"/>
              <a:t>16/09/2025</a:t>
            </a:fld>
            <a:endParaRPr lang="es-CO"/>
          </a:p>
        </p:txBody>
      </p:sp>
      <p:sp>
        <p:nvSpPr>
          <p:cNvPr id="6" name="Marcador de pie de página 5">
            <a:extLst>
              <a:ext uri="{FF2B5EF4-FFF2-40B4-BE49-F238E27FC236}">
                <a16:creationId xmlns:a16="http://schemas.microsoft.com/office/drawing/2014/main" id="{1ED284A1-187D-735C-7B74-EED4FF220D85}"/>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57D45153-A032-4572-79BC-20FE277EF1EF}"/>
              </a:ext>
            </a:extLst>
          </p:cNvPr>
          <p:cNvSpPr>
            <a:spLocks noGrp="1"/>
          </p:cNvSpPr>
          <p:nvPr>
            <p:ph type="sldNum" sz="quarter" idx="12"/>
          </p:nvPr>
        </p:nvSpPr>
        <p:spPr/>
        <p:txBody>
          <a:bodyPr/>
          <a:lstStyle/>
          <a:p>
            <a:fld id="{71F51622-809D-4EC1-80ED-99C1273755D8}" type="slidenum">
              <a:rPr lang="es-CO" smtClean="0"/>
              <a:t>‹Nº›</a:t>
            </a:fld>
            <a:endParaRPr lang="es-CO"/>
          </a:p>
        </p:txBody>
      </p:sp>
    </p:spTree>
    <p:extLst>
      <p:ext uri="{BB962C8B-B14F-4D97-AF65-F5344CB8AC3E}">
        <p14:creationId xmlns:p14="http://schemas.microsoft.com/office/powerpoint/2010/main" val="3270569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BDEFD18-0978-EFA5-195D-466A75A5D1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B8ADB5D1-8878-2AAD-4D2A-E509F5E3BD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1976E9B4-B119-BEF6-6C81-4195749D60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5A05EA2-0A53-4C12-BE14-DA45449A4726}" type="datetimeFigureOut">
              <a:rPr lang="es-CO" smtClean="0"/>
              <a:t>16/09/2025</a:t>
            </a:fld>
            <a:endParaRPr lang="es-CO"/>
          </a:p>
        </p:txBody>
      </p:sp>
      <p:sp>
        <p:nvSpPr>
          <p:cNvPr id="5" name="Marcador de pie de página 4">
            <a:extLst>
              <a:ext uri="{FF2B5EF4-FFF2-40B4-BE49-F238E27FC236}">
                <a16:creationId xmlns:a16="http://schemas.microsoft.com/office/drawing/2014/main" id="{C3B386EE-C462-92AA-7DD7-9206D7984D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CO"/>
          </a:p>
        </p:txBody>
      </p:sp>
      <p:sp>
        <p:nvSpPr>
          <p:cNvPr id="6" name="Marcador de número de diapositiva 5">
            <a:extLst>
              <a:ext uri="{FF2B5EF4-FFF2-40B4-BE49-F238E27FC236}">
                <a16:creationId xmlns:a16="http://schemas.microsoft.com/office/drawing/2014/main" id="{4C0FCBBF-26E4-F06D-6D93-0F71D4989C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1F51622-809D-4EC1-80ED-99C1273755D8}" type="slidenum">
              <a:rPr lang="es-CO" smtClean="0"/>
              <a:t>‹Nº›</a:t>
            </a:fld>
            <a:endParaRPr lang="es-CO"/>
          </a:p>
        </p:txBody>
      </p:sp>
    </p:spTree>
    <p:extLst>
      <p:ext uri="{BB962C8B-B14F-4D97-AF65-F5344CB8AC3E}">
        <p14:creationId xmlns:p14="http://schemas.microsoft.com/office/powerpoint/2010/main" val="20345642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27F87A-94B4-7DDB-F6BB-D85261F9038D}"/>
              </a:ext>
            </a:extLst>
          </p:cNvPr>
          <p:cNvSpPr>
            <a:spLocks noGrp="1"/>
          </p:cNvSpPr>
          <p:nvPr>
            <p:ph type="ctrTitle"/>
          </p:nvPr>
        </p:nvSpPr>
        <p:spPr/>
        <p:txBody>
          <a:bodyPr>
            <a:normAutofit fontScale="90000"/>
          </a:bodyPr>
          <a:lstStyle/>
          <a:p>
            <a:r>
              <a:rPr lang="es-CO" dirty="0"/>
              <a:t>Modelo de predicción del precio del cacao en Colombia</a:t>
            </a:r>
          </a:p>
        </p:txBody>
      </p:sp>
      <p:sp>
        <p:nvSpPr>
          <p:cNvPr id="3" name="Subtítulo 2">
            <a:extLst>
              <a:ext uri="{FF2B5EF4-FFF2-40B4-BE49-F238E27FC236}">
                <a16:creationId xmlns:a16="http://schemas.microsoft.com/office/drawing/2014/main" id="{30C10488-ABCD-709F-10D8-81AC907E5ED9}"/>
              </a:ext>
            </a:extLst>
          </p:cNvPr>
          <p:cNvSpPr>
            <a:spLocks noGrp="1"/>
          </p:cNvSpPr>
          <p:nvPr>
            <p:ph type="subTitle" idx="1"/>
          </p:nvPr>
        </p:nvSpPr>
        <p:spPr>
          <a:xfrm>
            <a:off x="1524000" y="3823944"/>
            <a:ext cx="9144000" cy="1655762"/>
          </a:xfrm>
        </p:spPr>
        <p:txBody>
          <a:bodyPr>
            <a:normAutofit lnSpcReduction="10000"/>
          </a:bodyPr>
          <a:lstStyle/>
          <a:p>
            <a:r>
              <a:rPr lang="es-CO" dirty="0"/>
              <a:t>Presentación de avances – Semana 7</a:t>
            </a:r>
          </a:p>
          <a:p>
            <a:endParaRPr lang="es-CO" dirty="0"/>
          </a:p>
          <a:p>
            <a:r>
              <a:rPr lang="es-CO" dirty="0"/>
              <a:t>Pedro Jose Sanchez Martinez </a:t>
            </a:r>
          </a:p>
          <a:p>
            <a:r>
              <a:rPr lang="es-CO" dirty="0"/>
              <a:t>Septiembre, 2025</a:t>
            </a:r>
          </a:p>
        </p:txBody>
      </p:sp>
      <p:sp>
        <p:nvSpPr>
          <p:cNvPr id="4" name="Rectángulo 3">
            <a:extLst>
              <a:ext uri="{FF2B5EF4-FFF2-40B4-BE49-F238E27FC236}">
                <a16:creationId xmlns:a16="http://schemas.microsoft.com/office/drawing/2014/main" id="{C101B164-158B-7686-97A8-36856C8A5808}"/>
              </a:ext>
            </a:extLst>
          </p:cNvPr>
          <p:cNvSpPr/>
          <p:nvPr/>
        </p:nvSpPr>
        <p:spPr>
          <a:xfrm>
            <a:off x="0" y="-1"/>
            <a:ext cx="12192000" cy="808383"/>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26" name="Picture 2" descr="Carreras y oferta Académica de Pregrado | Uniandes">
            <a:extLst>
              <a:ext uri="{FF2B5EF4-FFF2-40B4-BE49-F238E27FC236}">
                <a16:creationId xmlns:a16="http://schemas.microsoft.com/office/drawing/2014/main" id="{1B82AB16-D503-FD44-F817-B6EBA01B1F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0" y="62932"/>
            <a:ext cx="1444901" cy="682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9003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C45C26-3AC5-8702-5019-E2077CC1A74C}"/>
            </a:ext>
          </a:extLst>
        </p:cNvPr>
        <p:cNvGrpSpPr/>
        <p:nvPr/>
      </p:nvGrpSpPr>
      <p:grpSpPr>
        <a:xfrm>
          <a:off x="0" y="0"/>
          <a:ext cx="0" cy="0"/>
          <a:chOff x="0" y="0"/>
          <a:chExt cx="0" cy="0"/>
        </a:xfrm>
      </p:grpSpPr>
      <p:sp>
        <p:nvSpPr>
          <p:cNvPr id="3" name="Subtítulo 2">
            <a:extLst>
              <a:ext uri="{FF2B5EF4-FFF2-40B4-BE49-F238E27FC236}">
                <a16:creationId xmlns:a16="http://schemas.microsoft.com/office/drawing/2014/main" id="{38251BFC-9B91-8D60-19EB-029C5093B96D}"/>
              </a:ext>
            </a:extLst>
          </p:cNvPr>
          <p:cNvSpPr>
            <a:spLocks noGrp="1"/>
          </p:cNvSpPr>
          <p:nvPr>
            <p:ph type="subTitle" idx="1"/>
          </p:nvPr>
        </p:nvSpPr>
        <p:spPr>
          <a:xfrm>
            <a:off x="556591" y="1497494"/>
            <a:ext cx="5751444" cy="2491410"/>
          </a:xfrm>
        </p:spPr>
        <p:txBody>
          <a:bodyPr>
            <a:noAutofit/>
          </a:bodyPr>
          <a:lstStyle/>
          <a:p>
            <a:pPr marL="285750" indent="-285750" algn="just">
              <a:buFont typeface="Arial" panose="020B0604020202020204" pitchFamily="34" charset="0"/>
              <a:buChar char="•"/>
            </a:pPr>
            <a:r>
              <a:rPr lang="es-MX" sz="1200" dirty="0"/>
              <a:t>Reconocimiento internacional del cacao colombiano por su calidad de “</a:t>
            </a:r>
            <a:r>
              <a:rPr lang="es-MX" sz="1200" b="1" dirty="0"/>
              <a:t>fino de aroma</a:t>
            </a:r>
            <a:r>
              <a:rPr lang="es-MX" sz="1200" dirty="0"/>
              <a:t>”. El país se ha posicionado como el quinto exportador mundial de este cacao, un segmento de alta calidad que representa solo el </a:t>
            </a:r>
            <a:r>
              <a:rPr lang="es-MX" sz="1200" b="1" dirty="0"/>
              <a:t>5% de la oferta global</a:t>
            </a:r>
            <a:r>
              <a:rPr lang="es-MX" sz="1200" dirty="0"/>
              <a:t>. Según la Organización Internacional del Cacao (ICCO), el 95% del cacao colombiano cumple con esta condición.</a:t>
            </a:r>
          </a:p>
          <a:p>
            <a:pPr marL="285750" indent="-285750" algn="just">
              <a:buFont typeface="Arial" panose="020B0604020202020204" pitchFamily="34" charset="0"/>
              <a:buChar char="•"/>
            </a:pPr>
            <a:r>
              <a:rPr lang="es-MX" sz="1200" dirty="0"/>
              <a:t>El aumento sostenido de los precios se corresponde, en parte, con la </a:t>
            </a:r>
            <a:r>
              <a:rPr lang="es-MX" sz="1200" b="1" dirty="0"/>
              <a:t>especulación</a:t>
            </a:r>
            <a:r>
              <a:rPr lang="es-MX" sz="1200" dirty="0"/>
              <a:t> de los inversionistas en los mercados de futuros, quienes anticipan los </a:t>
            </a:r>
            <a:r>
              <a:rPr lang="es-MX" sz="1200" b="1" dirty="0"/>
              <a:t>problemas de oferta </a:t>
            </a:r>
            <a:r>
              <a:rPr lang="es-MX" sz="1200" dirty="0"/>
              <a:t>causados por las disrupciones climáticas. Esta dinámica significa que el precio del cacao no es solo un reflejo de la escasez física de la materia prima, sino que también es un </a:t>
            </a:r>
            <a:r>
              <a:rPr lang="es-MX" sz="1200" b="1" dirty="0"/>
              <a:t>resultado de las expectativas y la liquidez en los mercados financieros.</a:t>
            </a:r>
          </a:p>
        </p:txBody>
      </p:sp>
      <p:sp>
        <p:nvSpPr>
          <p:cNvPr id="4" name="Rectángulo 3">
            <a:extLst>
              <a:ext uri="{FF2B5EF4-FFF2-40B4-BE49-F238E27FC236}">
                <a16:creationId xmlns:a16="http://schemas.microsoft.com/office/drawing/2014/main" id="{E8224227-CA34-CB91-14FC-1C28B843C5B0}"/>
              </a:ext>
            </a:extLst>
          </p:cNvPr>
          <p:cNvSpPr/>
          <p:nvPr/>
        </p:nvSpPr>
        <p:spPr>
          <a:xfrm>
            <a:off x="0" y="-1"/>
            <a:ext cx="12192000" cy="808383"/>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26" name="Picture 2" descr="Carreras y oferta Académica de Pregrado | Uniandes">
            <a:extLst>
              <a:ext uri="{FF2B5EF4-FFF2-40B4-BE49-F238E27FC236}">
                <a16:creationId xmlns:a16="http://schemas.microsoft.com/office/drawing/2014/main" id="{C4537049-F2B3-72E5-C926-95B20F3D97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0" y="62932"/>
            <a:ext cx="1444901" cy="682516"/>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5E73BAF1-A099-3981-33AF-CDFF87554C8A}"/>
              </a:ext>
            </a:extLst>
          </p:cNvPr>
          <p:cNvSpPr txBox="1"/>
          <p:nvPr/>
        </p:nvSpPr>
        <p:spPr>
          <a:xfrm>
            <a:off x="125896" y="219524"/>
            <a:ext cx="1623392" cy="369332"/>
          </a:xfrm>
          <a:prstGeom prst="rect">
            <a:avLst/>
          </a:prstGeom>
          <a:noFill/>
        </p:spPr>
        <p:txBody>
          <a:bodyPr wrap="square" rtlCol="0">
            <a:spAutoFit/>
          </a:bodyPr>
          <a:lstStyle/>
          <a:p>
            <a:r>
              <a:rPr lang="es-CO" b="1" dirty="0"/>
              <a:t>Contexto</a:t>
            </a:r>
          </a:p>
        </p:txBody>
      </p:sp>
      <p:pic>
        <p:nvPicPr>
          <p:cNvPr id="11" name="Imagen 10">
            <a:extLst>
              <a:ext uri="{FF2B5EF4-FFF2-40B4-BE49-F238E27FC236}">
                <a16:creationId xmlns:a16="http://schemas.microsoft.com/office/drawing/2014/main" id="{05C3ACE8-734B-43CB-0776-97196A019259}"/>
              </a:ext>
            </a:extLst>
          </p:cNvPr>
          <p:cNvPicPr>
            <a:picLocks noChangeAspect="1"/>
          </p:cNvPicPr>
          <p:nvPr/>
        </p:nvPicPr>
        <p:blipFill>
          <a:blip r:embed="rId3"/>
          <a:stretch>
            <a:fillRect/>
          </a:stretch>
        </p:blipFill>
        <p:spPr>
          <a:xfrm>
            <a:off x="1338470" y="3754722"/>
            <a:ext cx="4308820" cy="2308146"/>
          </a:xfrm>
          <a:prstGeom prst="rect">
            <a:avLst/>
          </a:prstGeom>
        </p:spPr>
      </p:pic>
      <p:pic>
        <p:nvPicPr>
          <p:cNvPr id="2052" name="Picture 4" descr="Gráfico: Los principales productores de cacao en América Latina | Statista">
            <a:extLst>
              <a:ext uri="{FF2B5EF4-FFF2-40B4-BE49-F238E27FC236}">
                <a16:creationId xmlns:a16="http://schemas.microsoft.com/office/drawing/2014/main" id="{76982082-849F-A97C-90CD-F606F5A48B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7452" y="1497494"/>
            <a:ext cx="4565374" cy="4565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8108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826614-A7B8-13E1-557F-01D3024DB449}"/>
            </a:ext>
          </a:extLst>
        </p:cNvPr>
        <p:cNvGrpSpPr/>
        <p:nvPr/>
      </p:nvGrpSpPr>
      <p:grpSpPr>
        <a:xfrm>
          <a:off x="0" y="0"/>
          <a:ext cx="0" cy="0"/>
          <a:chOff x="0" y="0"/>
          <a:chExt cx="0" cy="0"/>
        </a:xfrm>
      </p:grpSpPr>
      <p:sp>
        <p:nvSpPr>
          <p:cNvPr id="3" name="Subtítulo 2">
            <a:extLst>
              <a:ext uri="{FF2B5EF4-FFF2-40B4-BE49-F238E27FC236}">
                <a16:creationId xmlns:a16="http://schemas.microsoft.com/office/drawing/2014/main" id="{713DC48A-224C-56BB-369B-818F222D6346}"/>
              </a:ext>
            </a:extLst>
          </p:cNvPr>
          <p:cNvSpPr>
            <a:spLocks noGrp="1"/>
          </p:cNvSpPr>
          <p:nvPr>
            <p:ph type="subTitle" idx="1"/>
          </p:nvPr>
        </p:nvSpPr>
        <p:spPr>
          <a:xfrm>
            <a:off x="556591" y="1497494"/>
            <a:ext cx="5751444" cy="1763027"/>
          </a:xfrm>
        </p:spPr>
        <p:txBody>
          <a:bodyPr>
            <a:noAutofit/>
          </a:bodyPr>
          <a:lstStyle/>
          <a:p>
            <a:pPr marL="342900" indent="-342900" algn="just">
              <a:buFont typeface="Arial" panose="020B0604020202020204" pitchFamily="34" charset="0"/>
              <a:buChar char="•"/>
            </a:pPr>
            <a:r>
              <a:rPr lang="es-MX" sz="1200" dirty="0"/>
              <a:t>La reciente escalada de precios (+60%) es impulsada por un </a:t>
            </a:r>
            <a:r>
              <a:rPr lang="es-MX" sz="1200" b="1" dirty="0"/>
              <a:t>déficit de la oferta global y especulación financiera</a:t>
            </a:r>
            <a:r>
              <a:rPr lang="es-MX" sz="1200" dirty="0"/>
              <a:t>.</a:t>
            </a:r>
          </a:p>
          <a:p>
            <a:pPr marL="342900" indent="-342900" algn="just">
              <a:buFont typeface="Arial" panose="020B0604020202020204" pitchFamily="34" charset="0"/>
              <a:buChar char="•"/>
            </a:pPr>
            <a:r>
              <a:rPr lang="es-MX" sz="1200" u="sng" dirty="0"/>
              <a:t>Cambio climático</a:t>
            </a:r>
            <a:r>
              <a:rPr lang="es-MX" sz="1200" dirty="0"/>
              <a:t>, específicamente aumento de temperaturas, ha causado </a:t>
            </a:r>
            <a:r>
              <a:rPr lang="es-MX" sz="1200" b="1" dirty="0"/>
              <a:t>menor producción </a:t>
            </a:r>
            <a:r>
              <a:rPr lang="es-MX" sz="1200" dirty="0"/>
              <a:t>en los principales países productores de África Occidental (Costa de Marfil y Ghana), pero un </a:t>
            </a:r>
            <a:r>
              <a:rPr lang="es-MX" sz="1200" b="1" dirty="0"/>
              <a:t>aumento del área de producción </a:t>
            </a:r>
            <a:r>
              <a:rPr lang="es-MX" sz="1200" dirty="0"/>
              <a:t>de Colombia en zonas anteriormente dedicadas al café.</a:t>
            </a:r>
          </a:p>
          <a:p>
            <a:pPr marL="342900" indent="-342900" algn="just">
              <a:buFont typeface="Arial" panose="020B0604020202020204" pitchFamily="34" charset="0"/>
              <a:buChar char="•"/>
            </a:pPr>
            <a:r>
              <a:rPr lang="es-MX" sz="1200" dirty="0"/>
              <a:t>Estas condiciones y tendencias, aseguran la </a:t>
            </a:r>
            <a:r>
              <a:rPr lang="es-MX" sz="1200" b="1" dirty="0"/>
              <a:t>competitividad</a:t>
            </a:r>
            <a:r>
              <a:rPr lang="es-MX" sz="1200" dirty="0"/>
              <a:t> del sector cacaotero colombiano </a:t>
            </a:r>
            <a:r>
              <a:rPr lang="es-MX" sz="1200" b="1" dirty="0"/>
              <a:t>a largo plazo</a:t>
            </a:r>
            <a:r>
              <a:rPr lang="es-MX" sz="1200" dirty="0"/>
              <a:t>, atrayendo inversión extranjera.</a:t>
            </a:r>
          </a:p>
        </p:txBody>
      </p:sp>
      <p:sp>
        <p:nvSpPr>
          <p:cNvPr id="4" name="Rectángulo 3">
            <a:extLst>
              <a:ext uri="{FF2B5EF4-FFF2-40B4-BE49-F238E27FC236}">
                <a16:creationId xmlns:a16="http://schemas.microsoft.com/office/drawing/2014/main" id="{8AAD544B-3517-FD6F-28F9-576B37CF4CA6}"/>
              </a:ext>
            </a:extLst>
          </p:cNvPr>
          <p:cNvSpPr/>
          <p:nvPr/>
        </p:nvSpPr>
        <p:spPr>
          <a:xfrm>
            <a:off x="0" y="-1"/>
            <a:ext cx="12192000" cy="808383"/>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26" name="Picture 2" descr="Carreras y oferta Académica de Pregrado | Uniandes">
            <a:extLst>
              <a:ext uri="{FF2B5EF4-FFF2-40B4-BE49-F238E27FC236}">
                <a16:creationId xmlns:a16="http://schemas.microsoft.com/office/drawing/2014/main" id="{302D184A-AFD0-6EAD-CDAC-035EB9D20D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0" y="62932"/>
            <a:ext cx="1444901" cy="682516"/>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87A9FD78-40A2-7482-395C-86E42D4A4145}"/>
              </a:ext>
            </a:extLst>
          </p:cNvPr>
          <p:cNvSpPr txBox="1"/>
          <p:nvPr/>
        </p:nvSpPr>
        <p:spPr>
          <a:xfrm>
            <a:off x="125896" y="219524"/>
            <a:ext cx="1623392" cy="369332"/>
          </a:xfrm>
          <a:prstGeom prst="rect">
            <a:avLst/>
          </a:prstGeom>
          <a:noFill/>
        </p:spPr>
        <p:txBody>
          <a:bodyPr wrap="square" rtlCol="0">
            <a:spAutoFit/>
          </a:bodyPr>
          <a:lstStyle/>
          <a:p>
            <a:r>
              <a:rPr lang="es-CO" b="1" dirty="0"/>
              <a:t>Contexto</a:t>
            </a:r>
          </a:p>
        </p:txBody>
      </p:sp>
      <p:pic>
        <p:nvPicPr>
          <p:cNvPr id="2050" name="Picture 2" descr="Gráfico: África: principal productor mundial de cacao | Statista">
            <a:extLst>
              <a:ext uri="{FF2B5EF4-FFF2-40B4-BE49-F238E27FC236}">
                <a16:creationId xmlns:a16="http://schemas.microsoft.com/office/drawing/2014/main" id="{58AA5E06-D138-0942-7D25-DF87059E3A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9155" y="1497494"/>
            <a:ext cx="4459357" cy="4459357"/>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n 8">
            <a:extLst>
              <a:ext uri="{FF2B5EF4-FFF2-40B4-BE49-F238E27FC236}">
                <a16:creationId xmlns:a16="http://schemas.microsoft.com/office/drawing/2014/main" id="{04236AC5-857F-EE0C-2A7E-1CB662255589}"/>
              </a:ext>
            </a:extLst>
          </p:cNvPr>
          <p:cNvPicPr>
            <a:picLocks noChangeAspect="1"/>
          </p:cNvPicPr>
          <p:nvPr/>
        </p:nvPicPr>
        <p:blipFill>
          <a:blip r:embed="rId4"/>
          <a:stretch>
            <a:fillRect/>
          </a:stretch>
        </p:blipFill>
        <p:spPr>
          <a:xfrm>
            <a:off x="1593577" y="3480047"/>
            <a:ext cx="3929269" cy="2483430"/>
          </a:xfrm>
          <a:prstGeom prst="rect">
            <a:avLst/>
          </a:prstGeom>
        </p:spPr>
      </p:pic>
    </p:spTree>
    <p:extLst>
      <p:ext uri="{BB962C8B-B14F-4D97-AF65-F5344CB8AC3E}">
        <p14:creationId xmlns:p14="http://schemas.microsoft.com/office/powerpoint/2010/main" val="2424761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8382BC-81D2-BD83-B93E-A88A75EF4433}"/>
            </a:ext>
          </a:extLst>
        </p:cNvPr>
        <p:cNvGrpSpPr/>
        <p:nvPr/>
      </p:nvGrpSpPr>
      <p:grpSpPr>
        <a:xfrm>
          <a:off x="0" y="0"/>
          <a:ext cx="0" cy="0"/>
          <a:chOff x="0" y="0"/>
          <a:chExt cx="0" cy="0"/>
        </a:xfrm>
      </p:grpSpPr>
      <p:sp>
        <p:nvSpPr>
          <p:cNvPr id="3" name="Subtítulo 2">
            <a:extLst>
              <a:ext uri="{FF2B5EF4-FFF2-40B4-BE49-F238E27FC236}">
                <a16:creationId xmlns:a16="http://schemas.microsoft.com/office/drawing/2014/main" id="{48A0C517-95BE-D8EF-2F35-CAA7AC079CBB}"/>
              </a:ext>
            </a:extLst>
          </p:cNvPr>
          <p:cNvSpPr>
            <a:spLocks noGrp="1"/>
          </p:cNvSpPr>
          <p:nvPr>
            <p:ph type="subTitle" idx="1"/>
          </p:nvPr>
        </p:nvSpPr>
        <p:spPr>
          <a:xfrm>
            <a:off x="556591" y="1991137"/>
            <a:ext cx="6367670" cy="1437863"/>
          </a:xfrm>
        </p:spPr>
        <p:txBody>
          <a:bodyPr>
            <a:noAutofit/>
          </a:bodyPr>
          <a:lstStyle/>
          <a:p>
            <a:pPr marL="342900" indent="-342900" algn="just">
              <a:buFont typeface="Arial" panose="020B0604020202020204" pitchFamily="34" charset="0"/>
              <a:buChar char="•"/>
            </a:pPr>
            <a:r>
              <a:rPr lang="es-MX" sz="1200" b="1" dirty="0"/>
              <a:t>Variables climáticas*: </a:t>
            </a:r>
            <a:r>
              <a:rPr lang="es-MX" sz="1200" dirty="0"/>
              <a:t>Precipitación, temperatura, radiación, fenómenos naturales (El Niño o La Niña).</a:t>
            </a:r>
          </a:p>
          <a:p>
            <a:pPr marL="342900" indent="-342900" algn="just">
              <a:buFont typeface="Arial" panose="020B0604020202020204" pitchFamily="34" charset="0"/>
              <a:buChar char="•"/>
            </a:pPr>
            <a:r>
              <a:rPr lang="es-MX" sz="1200" b="1" dirty="0"/>
              <a:t>Variables de producción: </a:t>
            </a:r>
            <a:r>
              <a:rPr lang="es-MX" sz="1200" dirty="0"/>
              <a:t>Área cosechada, rendimiento (kg/ha), calidad, edad de las plantas, presencia de plagas.</a:t>
            </a:r>
          </a:p>
          <a:p>
            <a:pPr marL="342900" indent="-342900" algn="just">
              <a:buFont typeface="Arial" panose="020B0604020202020204" pitchFamily="34" charset="0"/>
              <a:buChar char="•"/>
            </a:pPr>
            <a:r>
              <a:rPr lang="es-MX" sz="1200" b="1" dirty="0"/>
              <a:t>Variables macroeconómicas: </a:t>
            </a:r>
            <a:r>
              <a:rPr lang="es-MX" sz="1200" dirty="0"/>
              <a:t>Precio internacional, precio de futuros de cacao, oferta y demanda global, inflación nacional, TRM, políticas de apoyo gubernamental.</a:t>
            </a:r>
          </a:p>
        </p:txBody>
      </p:sp>
      <p:sp>
        <p:nvSpPr>
          <p:cNvPr id="4" name="Rectángulo 3">
            <a:extLst>
              <a:ext uri="{FF2B5EF4-FFF2-40B4-BE49-F238E27FC236}">
                <a16:creationId xmlns:a16="http://schemas.microsoft.com/office/drawing/2014/main" id="{517EEB17-163B-C15F-E983-6203A39EF47F}"/>
              </a:ext>
            </a:extLst>
          </p:cNvPr>
          <p:cNvSpPr/>
          <p:nvPr/>
        </p:nvSpPr>
        <p:spPr>
          <a:xfrm>
            <a:off x="0" y="-1"/>
            <a:ext cx="12192000" cy="808383"/>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26" name="Picture 2" descr="Carreras y oferta Académica de Pregrado | Uniandes">
            <a:extLst>
              <a:ext uri="{FF2B5EF4-FFF2-40B4-BE49-F238E27FC236}">
                <a16:creationId xmlns:a16="http://schemas.microsoft.com/office/drawing/2014/main" id="{90B70B59-F712-6325-53EE-E7BF5F4D75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0" y="62932"/>
            <a:ext cx="1444901" cy="682516"/>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774A4DE5-A496-6DF9-B054-C6758401D675}"/>
              </a:ext>
            </a:extLst>
          </p:cNvPr>
          <p:cNvSpPr txBox="1"/>
          <p:nvPr/>
        </p:nvSpPr>
        <p:spPr>
          <a:xfrm>
            <a:off x="125896" y="219524"/>
            <a:ext cx="1623392" cy="369332"/>
          </a:xfrm>
          <a:prstGeom prst="rect">
            <a:avLst/>
          </a:prstGeom>
          <a:noFill/>
        </p:spPr>
        <p:txBody>
          <a:bodyPr wrap="square" rtlCol="0">
            <a:spAutoFit/>
          </a:bodyPr>
          <a:lstStyle/>
          <a:p>
            <a:r>
              <a:rPr lang="es-CO" b="1" dirty="0"/>
              <a:t>Contexto</a:t>
            </a:r>
          </a:p>
        </p:txBody>
      </p:sp>
      <p:pic>
        <p:nvPicPr>
          <p:cNvPr id="6" name="Imagen 5">
            <a:extLst>
              <a:ext uri="{FF2B5EF4-FFF2-40B4-BE49-F238E27FC236}">
                <a16:creationId xmlns:a16="http://schemas.microsoft.com/office/drawing/2014/main" id="{6FE52EF4-0E0C-627D-BA9C-BC13647E6258}"/>
              </a:ext>
            </a:extLst>
          </p:cNvPr>
          <p:cNvPicPr>
            <a:picLocks noChangeAspect="1"/>
          </p:cNvPicPr>
          <p:nvPr/>
        </p:nvPicPr>
        <p:blipFill>
          <a:blip r:embed="rId3"/>
          <a:stretch>
            <a:fillRect/>
          </a:stretch>
        </p:blipFill>
        <p:spPr>
          <a:xfrm>
            <a:off x="7301948" y="1068452"/>
            <a:ext cx="3929270" cy="1310555"/>
          </a:xfrm>
          <a:prstGeom prst="rect">
            <a:avLst/>
          </a:prstGeom>
        </p:spPr>
      </p:pic>
      <p:pic>
        <p:nvPicPr>
          <p:cNvPr id="8" name="Imagen 7">
            <a:extLst>
              <a:ext uri="{FF2B5EF4-FFF2-40B4-BE49-F238E27FC236}">
                <a16:creationId xmlns:a16="http://schemas.microsoft.com/office/drawing/2014/main" id="{90CCB875-ECC4-A120-426F-E2B796548C4A}"/>
              </a:ext>
            </a:extLst>
          </p:cNvPr>
          <p:cNvPicPr>
            <a:picLocks noChangeAspect="1"/>
          </p:cNvPicPr>
          <p:nvPr/>
        </p:nvPicPr>
        <p:blipFill>
          <a:blip r:embed="rId4"/>
          <a:stretch>
            <a:fillRect/>
          </a:stretch>
        </p:blipFill>
        <p:spPr>
          <a:xfrm>
            <a:off x="7354956" y="2442628"/>
            <a:ext cx="3876261" cy="1312075"/>
          </a:xfrm>
          <a:prstGeom prst="rect">
            <a:avLst/>
          </a:prstGeom>
        </p:spPr>
      </p:pic>
      <p:pic>
        <p:nvPicPr>
          <p:cNvPr id="11" name="Imagen 10">
            <a:extLst>
              <a:ext uri="{FF2B5EF4-FFF2-40B4-BE49-F238E27FC236}">
                <a16:creationId xmlns:a16="http://schemas.microsoft.com/office/drawing/2014/main" id="{AF575613-E7B4-CB8C-D12A-A1232D34B642}"/>
              </a:ext>
            </a:extLst>
          </p:cNvPr>
          <p:cNvPicPr>
            <a:picLocks noChangeAspect="1"/>
          </p:cNvPicPr>
          <p:nvPr/>
        </p:nvPicPr>
        <p:blipFill>
          <a:blip r:embed="rId5"/>
          <a:stretch>
            <a:fillRect/>
          </a:stretch>
        </p:blipFill>
        <p:spPr>
          <a:xfrm>
            <a:off x="7293186" y="3819844"/>
            <a:ext cx="3938032" cy="1318300"/>
          </a:xfrm>
          <a:prstGeom prst="rect">
            <a:avLst/>
          </a:prstGeom>
        </p:spPr>
      </p:pic>
      <p:pic>
        <p:nvPicPr>
          <p:cNvPr id="13" name="Imagen 12">
            <a:extLst>
              <a:ext uri="{FF2B5EF4-FFF2-40B4-BE49-F238E27FC236}">
                <a16:creationId xmlns:a16="http://schemas.microsoft.com/office/drawing/2014/main" id="{4C6A3DC0-8236-A4F1-1C7E-AD652DD06540}"/>
              </a:ext>
            </a:extLst>
          </p:cNvPr>
          <p:cNvPicPr>
            <a:picLocks noChangeAspect="1"/>
          </p:cNvPicPr>
          <p:nvPr/>
        </p:nvPicPr>
        <p:blipFill>
          <a:blip r:embed="rId6"/>
          <a:stretch>
            <a:fillRect/>
          </a:stretch>
        </p:blipFill>
        <p:spPr>
          <a:xfrm>
            <a:off x="7301948" y="5195541"/>
            <a:ext cx="3929269" cy="1315368"/>
          </a:xfrm>
          <a:prstGeom prst="rect">
            <a:avLst/>
          </a:prstGeom>
        </p:spPr>
      </p:pic>
      <p:sp>
        <p:nvSpPr>
          <p:cNvPr id="14" name="Subtítulo 2">
            <a:extLst>
              <a:ext uri="{FF2B5EF4-FFF2-40B4-BE49-F238E27FC236}">
                <a16:creationId xmlns:a16="http://schemas.microsoft.com/office/drawing/2014/main" id="{6CEC363E-8ED6-4890-1AFD-B9CCDF29565D}"/>
              </a:ext>
            </a:extLst>
          </p:cNvPr>
          <p:cNvSpPr txBox="1">
            <a:spLocks/>
          </p:cNvSpPr>
          <p:nvPr/>
        </p:nvSpPr>
        <p:spPr>
          <a:xfrm>
            <a:off x="556591" y="3877233"/>
            <a:ext cx="6367670" cy="176302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MX" sz="1200" dirty="0"/>
              <a:t>*Contrario a las expectativas, los modelos que incorporaron variables climáticas </a:t>
            </a:r>
            <a:r>
              <a:rPr lang="es-MX" sz="1200" b="1" dirty="0"/>
              <a:t>no mejoraron la precisión</a:t>
            </a:r>
            <a:r>
              <a:rPr lang="es-MX" sz="1200" dirty="0"/>
              <a:t> sobre un modelo de línea de base que se basaba únicamente en datos de precios históricos. Este resultado sugiere que el impacto de los factores climáticos podría ya estar </a:t>
            </a:r>
            <a:r>
              <a:rPr lang="es-MX" sz="1200" b="1" dirty="0"/>
              <a:t>internalizado en los precios de mercado </a:t>
            </a:r>
            <a:r>
              <a:rPr lang="es-MX" sz="1200" dirty="0"/>
              <a:t>debido a la eficiencia del mismo u otras variables como el rendimiento del cultivo o que la relación es demasiado compleja para ser capturada con un enfoque insuficiente. </a:t>
            </a:r>
          </a:p>
          <a:p>
            <a:pPr algn="just"/>
            <a:r>
              <a:rPr lang="es-MX" sz="1200" b="1" dirty="0"/>
              <a:t>Fuente: </a:t>
            </a:r>
            <a:r>
              <a:rPr lang="en-US" sz="1200" dirty="0"/>
              <a:t>Bergander, W. (2025, July 6). Gothenburg University. Deep Learning Cocoa Price Prediction with Weather Data. https://gupea.ub.gu.se/handle/2077/88748</a:t>
            </a:r>
            <a:endParaRPr lang="es-MX" sz="1200" dirty="0"/>
          </a:p>
        </p:txBody>
      </p:sp>
    </p:spTree>
    <p:extLst>
      <p:ext uri="{BB962C8B-B14F-4D97-AF65-F5344CB8AC3E}">
        <p14:creationId xmlns:p14="http://schemas.microsoft.com/office/powerpoint/2010/main" val="152558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ED23B7-202E-2FEC-9E85-7303AF3BCEA1}"/>
            </a:ext>
          </a:extLst>
        </p:cNvPr>
        <p:cNvGrpSpPr/>
        <p:nvPr/>
      </p:nvGrpSpPr>
      <p:grpSpPr>
        <a:xfrm>
          <a:off x="0" y="0"/>
          <a:ext cx="0" cy="0"/>
          <a:chOff x="0" y="0"/>
          <a:chExt cx="0" cy="0"/>
        </a:xfrm>
      </p:grpSpPr>
      <p:sp>
        <p:nvSpPr>
          <p:cNvPr id="3" name="Subtítulo 2">
            <a:extLst>
              <a:ext uri="{FF2B5EF4-FFF2-40B4-BE49-F238E27FC236}">
                <a16:creationId xmlns:a16="http://schemas.microsoft.com/office/drawing/2014/main" id="{6B3DF7AE-265B-2314-CABD-7E650040C2CE}"/>
              </a:ext>
            </a:extLst>
          </p:cNvPr>
          <p:cNvSpPr>
            <a:spLocks noGrp="1"/>
          </p:cNvSpPr>
          <p:nvPr>
            <p:ph type="subTitle" idx="1"/>
          </p:nvPr>
        </p:nvSpPr>
        <p:spPr>
          <a:xfrm>
            <a:off x="556591" y="1991137"/>
            <a:ext cx="6367670" cy="1437863"/>
          </a:xfrm>
        </p:spPr>
        <p:txBody>
          <a:bodyPr>
            <a:noAutofit/>
          </a:bodyPr>
          <a:lstStyle/>
          <a:p>
            <a:pPr algn="just"/>
            <a:r>
              <a:rPr lang="es-MX" sz="1200" b="1" dirty="0"/>
              <a:t>¿Qué se ha hecho?</a:t>
            </a:r>
          </a:p>
          <a:p>
            <a:pPr marL="228600" indent="-228600" algn="just">
              <a:buFont typeface="+mj-lt"/>
              <a:buAutoNum type="arabicPeriod"/>
            </a:pPr>
            <a:r>
              <a:rPr lang="es-MX" sz="1200" dirty="0"/>
              <a:t>Entender el contexto</a:t>
            </a:r>
          </a:p>
          <a:p>
            <a:pPr marL="228600" indent="-228600" algn="just">
              <a:buFont typeface="+mj-lt"/>
              <a:buAutoNum type="arabicPeriod"/>
            </a:pPr>
            <a:r>
              <a:rPr lang="es-MX" sz="1200" dirty="0"/>
              <a:t>Identificar variables a usar</a:t>
            </a:r>
          </a:p>
          <a:p>
            <a:pPr marL="228600" indent="-228600" algn="just">
              <a:buFont typeface="+mj-lt"/>
              <a:buAutoNum type="arabicPeriod"/>
            </a:pPr>
            <a:r>
              <a:rPr lang="es-MX" sz="1200" dirty="0"/>
              <a:t>Aplicar modelos </a:t>
            </a:r>
            <a:r>
              <a:rPr lang="es-MX" sz="1200" dirty="0" err="1"/>
              <a:t>univariados</a:t>
            </a:r>
            <a:r>
              <a:rPr lang="es-MX" sz="1200" dirty="0"/>
              <a:t>: SARIMA</a:t>
            </a:r>
          </a:p>
          <a:p>
            <a:pPr marL="228600" indent="-228600" algn="just">
              <a:buFont typeface="+mj-lt"/>
              <a:buAutoNum type="arabicPeriod"/>
            </a:pPr>
            <a:r>
              <a:rPr lang="es-MX" sz="1200" dirty="0"/>
              <a:t>Aplicar modelos multivariados: SARIMAX y VAR</a:t>
            </a:r>
          </a:p>
        </p:txBody>
      </p:sp>
      <p:sp>
        <p:nvSpPr>
          <p:cNvPr id="4" name="Rectángulo 3">
            <a:extLst>
              <a:ext uri="{FF2B5EF4-FFF2-40B4-BE49-F238E27FC236}">
                <a16:creationId xmlns:a16="http://schemas.microsoft.com/office/drawing/2014/main" id="{78F6C11A-F841-BC13-455B-29DB63B0C8CD}"/>
              </a:ext>
            </a:extLst>
          </p:cNvPr>
          <p:cNvSpPr/>
          <p:nvPr/>
        </p:nvSpPr>
        <p:spPr>
          <a:xfrm>
            <a:off x="0" y="-1"/>
            <a:ext cx="12192000" cy="808383"/>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26" name="Picture 2" descr="Carreras y oferta Académica de Pregrado | Uniandes">
            <a:extLst>
              <a:ext uri="{FF2B5EF4-FFF2-40B4-BE49-F238E27FC236}">
                <a16:creationId xmlns:a16="http://schemas.microsoft.com/office/drawing/2014/main" id="{AE8BF2D9-B6E7-A219-DEED-E25DE97FDD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0" y="62932"/>
            <a:ext cx="1444901" cy="682516"/>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166906E4-603F-7D08-698E-FCC235F56BE9}"/>
              </a:ext>
            </a:extLst>
          </p:cNvPr>
          <p:cNvSpPr txBox="1"/>
          <p:nvPr/>
        </p:nvSpPr>
        <p:spPr>
          <a:xfrm>
            <a:off x="125896" y="219524"/>
            <a:ext cx="1623392" cy="369332"/>
          </a:xfrm>
          <a:prstGeom prst="rect">
            <a:avLst/>
          </a:prstGeom>
          <a:noFill/>
        </p:spPr>
        <p:txBody>
          <a:bodyPr wrap="square" rtlCol="0">
            <a:spAutoFit/>
          </a:bodyPr>
          <a:lstStyle/>
          <a:p>
            <a:r>
              <a:rPr lang="es-CO" b="1" dirty="0"/>
              <a:t>Metodología</a:t>
            </a:r>
          </a:p>
        </p:txBody>
      </p:sp>
      <p:sp>
        <p:nvSpPr>
          <p:cNvPr id="2" name="Subtítulo 2">
            <a:extLst>
              <a:ext uri="{FF2B5EF4-FFF2-40B4-BE49-F238E27FC236}">
                <a16:creationId xmlns:a16="http://schemas.microsoft.com/office/drawing/2014/main" id="{B6A5D0FF-1723-D124-523D-E88FA436823A}"/>
              </a:ext>
            </a:extLst>
          </p:cNvPr>
          <p:cNvSpPr txBox="1">
            <a:spLocks/>
          </p:cNvSpPr>
          <p:nvPr/>
        </p:nvSpPr>
        <p:spPr>
          <a:xfrm>
            <a:off x="556591" y="3892823"/>
            <a:ext cx="6367670" cy="143786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MX" sz="1200" b="1" dirty="0"/>
              <a:t>¿Qué queda por hacer?</a:t>
            </a:r>
          </a:p>
          <a:p>
            <a:pPr algn="just"/>
            <a:r>
              <a:rPr lang="es-MX" sz="1200" dirty="0"/>
              <a:t>5. Aplicar modelos de machine </a:t>
            </a:r>
            <a:r>
              <a:rPr lang="es-MX" sz="1200" dirty="0" err="1"/>
              <a:t>learning</a:t>
            </a:r>
            <a:r>
              <a:rPr lang="es-MX" sz="1200" dirty="0"/>
              <a:t>: </a:t>
            </a:r>
            <a:r>
              <a:rPr lang="es-MX" sz="1200" dirty="0" err="1"/>
              <a:t>XGBoost</a:t>
            </a:r>
            <a:r>
              <a:rPr lang="es-MX" sz="1200" dirty="0"/>
              <a:t>, redes neuronales (LSTM)</a:t>
            </a:r>
          </a:p>
          <a:p>
            <a:pPr algn="just"/>
            <a:r>
              <a:rPr lang="es-MX" sz="1200" dirty="0"/>
              <a:t>6. Comparar modelos y seleccionar mejor</a:t>
            </a:r>
          </a:p>
          <a:p>
            <a:pPr algn="just"/>
            <a:r>
              <a:rPr lang="es-MX" sz="1200" dirty="0"/>
              <a:t>7. Redacción del documento</a:t>
            </a:r>
          </a:p>
          <a:p>
            <a:pPr algn="just"/>
            <a:r>
              <a:rPr lang="es-MX" sz="1200" dirty="0"/>
              <a:t>8. Presentación y sustentación</a:t>
            </a:r>
          </a:p>
        </p:txBody>
      </p:sp>
    </p:spTree>
    <p:extLst>
      <p:ext uri="{BB962C8B-B14F-4D97-AF65-F5344CB8AC3E}">
        <p14:creationId xmlns:p14="http://schemas.microsoft.com/office/powerpoint/2010/main" val="3125701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7336BB-4FCF-D5C2-BE8F-AA37FCB8B6B6}"/>
            </a:ext>
          </a:extLst>
        </p:cNvPr>
        <p:cNvGrpSpPr/>
        <p:nvPr/>
      </p:nvGrpSpPr>
      <p:grpSpPr>
        <a:xfrm>
          <a:off x="0" y="0"/>
          <a:ext cx="0" cy="0"/>
          <a:chOff x="0" y="0"/>
          <a:chExt cx="0" cy="0"/>
        </a:xfrm>
      </p:grpSpPr>
      <p:sp>
        <p:nvSpPr>
          <p:cNvPr id="3" name="Subtítulo 2">
            <a:extLst>
              <a:ext uri="{FF2B5EF4-FFF2-40B4-BE49-F238E27FC236}">
                <a16:creationId xmlns:a16="http://schemas.microsoft.com/office/drawing/2014/main" id="{E0612DCE-1DEF-6D31-048A-4DA1989D8825}"/>
              </a:ext>
            </a:extLst>
          </p:cNvPr>
          <p:cNvSpPr>
            <a:spLocks noGrp="1"/>
          </p:cNvSpPr>
          <p:nvPr>
            <p:ph type="subTitle" idx="1"/>
          </p:nvPr>
        </p:nvSpPr>
        <p:spPr>
          <a:xfrm>
            <a:off x="556591" y="1991137"/>
            <a:ext cx="5340626" cy="3289854"/>
          </a:xfrm>
        </p:spPr>
        <p:txBody>
          <a:bodyPr>
            <a:noAutofit/>
          </a:bodyPr>
          <a:lstStyle/>
          <a:p>
            <a:pPr algn="just"/>
            <a:r>
              <a:rPr lang="es-MX" sz="1200" b="1" dirty="0"/>
              <a:t>SARIMA</a:t>
            </a:r>
          </a:p>
          <a:p>
            <a:pPr algn="just"/>
            <a:r>
              <a:rPr lang="es-MX" sz="1200" dirty="0"/>
              <a:t>Un modelo SARIMA (</a:t>
            </a:r>
            <a:r>
              <a:rPr lang="es-MX" sz="1200" dirty="0" err="1"/>
              <a:t>Seasonal</a:t>
            </a:r>
            <a:r>
              <a:rPr lang="es-MX" sz="1200" dirty="0"/>
              <a:t> </a:t>
            </a:r>
            <a:r>
              <a:rPr lang="es-MX" sz="1200" dirty="0" err="1"/>
              <a:t>AutoRegressive</a:t>
            </a:r>
            <a:r>
              <a:rPr lang="es-MX" sz="1200" dirty="0"/>
              <a:t> </a:t>
            </a:r>
            <a:r>
              <a:rPr lang="es-MX" sz="1200" dirty="0" err="1"/>
              <a:t>Integrated</a:t>
            </a:r>
            <a:r>
              <a:rPr lang="es-MX" sz="1200" dirty="0"/>
              <a:t> </a:t>
            </a:r>
            <a:r>
              <a:rPr lang="es-MX" sz="1200" dirty="0" err="1"/>
              <a:t>Moving</a:t>
            </a:r>
            <a:r>
              <a:rPr lang="es-MX" sz="1200" dirty="0"/>
              <a:t> </a:t>
            </a:r>
            <a:r>
              <a:rPr lang="es-MX" sz="1200" dirty="0" err="1"/>
              <a:t>Average</a:t>
            </a:r>
            <a:r>
              <a:rPr lang="es-MX" sz="1200" dirty="0"/>
              <a:t>) es una extensión del modelo ARIMA que incorpora términos </a:t>
            </a:r>
            <a:r>
              <a:rPr lang="es-MX" sz="1200" b="1" dirty="0"/>
              <a:t>estacionales</a:t>
            </a:r>
            <a:r>
              <a:rPr lang="es-MX" sz="1200" dirty="0"/>
              <a:t> para capturar patrones periódicos en series temporales con componentes tanto no estacionales como estacionales. </a:t>
            </a:r>
          </a:p>
          <a:p>
            <a:pPr algn="just"/>
            <a:r>
              <a:rPr lang="es-MX" sz="1200" dirty="0"/>
              <a:t>Este modelo utiliza como </a:t>
            </a:r>
            <a:r>
              <a:rPr lang="es-MX" sz="1200" b="1" dirty="0"/>
              <a:t>inputs</a:t>
            </a:r>
            <a:r>
              <a:rPr lang="es-MX" sz="1200" dirty="0"/>
              <a:t> una serie temporal, los órdenes de </a:t>
            </a:r>
            <a:r>
              <a:rPr lang="es-MX" sz="1200" dirty="0" err="1"/>
              <a:t>autorregresión</a:t>
            </a:r>
            <a:r>
              <a:rPr lang="es-MX" sz="1200" dirty="0"/>
              <a:t> (p) y media móvil (q) no estacionales, junto con la diferencia no estacional (d), y sus correspondientes órdenes estacionales (P, D, Q) y el periodo estacional (s). El </a:t>
            </a:r>
            <a:r>
              <a:rPr lang="es-MX" sz="1200" b="1" dirty="0"/>
              <a:t>output</a:t>
            </a:r>
            <a:r>
              <a:rPr lang="es-MX" sz="1200" dirty="0"/>
              <a:t> principal es una predicción o pronóstico de futuros valores de la serie considerando tanto su tendencia como su estacionalidad. </a:t>
            </a:r>
          </a:p>
          <a:p>
            <a:pPr algn="just"/>
            <a:r>
              <a:rPr lang="es-MX" sz="1200" dirty="0"/>
              <a:t>Entre sus limitaciones están la complejidad para elegir parámetros adecuados, la necesidad de que la serie sea </a:t>
            </a:r>
            <a:r>
              <a:rPr lang="es-MX" sz="1200" b="1" dirty="0"/>
              <a:t>estacionaria</a:t>
            </a:r>
            <a:r>
              <a:rPr lang="es-MX" sz="1200" dirty="0"/>
              <a:t> (lo que puede requerir transformaciones) y que solo modela una única estacionalidad, por lo que no es adecuado para series con múltiples ciclos estacionales simultáneos.</a:t>
            </a:r>
          </a:p>
        </p:txBody>
      </p:sp>
      <p:sp>
        <p:nvSpPr>
          <p:cNvPr id="4" name="Rectángulo 3">
            <a:extLst>
              <a:ext uri="{FF2B5EF4-FFF2-40B4-BE49-F238E27FC236}">
                <a16:creationId xmlns:a16="http://schemas.microsoft.com/office/drawing/2014/main" id="{4F133945-BCD6-14E9-AEDE-0113D1BD5EF2}"/>
              </a:ext>
            </a:extLst>
          </p:cNvPr>
          <p:cNvSpPr/>
          <p:nvPr/>
        </p:nvSpPr>
        <p:spPr>
          <a:xfrm>
            <a:off x="0" y="-1"/>
            <a:ext cx="12192000" cy="808383"/>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26" name="Picture 2" descr="Carreras y oferta Académica de Pregrado | Uniandes">
            <a:extLst>
              <a:ext uri="{FF2B5EF4-FFF2-40B4-BE49-F238E27FC236}">
                <a16:creationId xmlns:a16="http://schemas.microsoft.com/office/drawing/2014/main" id="{C02A295A-9B10-00E4-055B-2B5D02D1A7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0" y="62932"/>
            <a:ext cx="1444901" cy="682516"/>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F76BFD8D-AABD-D78B-50C4-D0437D323616}"/>
              </a:ext>
            </a:extLst>
          </p:cNvPr>
          <p:cNvSpPr txBox="1"/>
          <p:nvPr/>
        </p:nvSpPr>
        <p:spPr>
          <a:xfrm>
            <a:off x="125896" y="219524"/>
            <a:ext cx="1623392" cy="369332"/>
          </a:xfrm>
          <a:prstGeom prst="rect">
            <a:avLst/>
          </a:prstGeom>
          <a:noFill/>
        </p:spPr>
        <p:txBody>
          <a:bodyPr wrap="square" rtlCol="0">
            <a:spAutoFit/>
          </a:bodyPr>
          <a:lstStyle/>
          <a:p>
            <a:r>
              <a:rPr lang="es-CO" b="1" dirty="0"/>
              <a:t>Resultados</a:t>
            </a:r>
          </a:p>
        </p:txBody>
      </p:sp>
      <p:pic>
        <p:nvPicPr>
          <p:cNvPr id="7" name="Imagen 6">
            <a:extLst>
              <a:ext uri="{FF2B5EF4-FFF2-40B4-BE49-F238E27FC236}">
                <a16:creationId xmlns:a16="http://schemas.microsoft.com/office/drawing/2014/main" id="{92B8253B-EFEA-9B5F-727B-2B615C7C9478}"/>
              </a:ext>
            </a:extLst>
          </p:cNvPr>
          <p:cNvPicPr>
            <a:picLocks noChangeAspect="1"/>
          </p:cNvPicPr>
          <p:nvPr/>
        </p:nvPicPr>
        <p:blipFill>
          <a:blip r:embed="rId3"/>
          <a:stretch>
            <a:fillRect/>
          </a:stretch>
        </p:blipFill>
        <p:spPr>
          <a:xfrm>
            <a:off x="6294785" y="1712021"/>
            <a:ext cx="5439189" cy="3433958"/>
          </a:xfrm>
          <a:prstGeom prst="rect">
            <a:avLst/>
          </a:prstGeom>
        </p:spPr>
      </p:pic>
      <p:sp>
        <p:nvSpPr>
          <p:cNvPr id="8" name="Subtítulo 2">
            <a:extLst>
              <a:ext uri="{FF2B5EF4-FFF2-40B4-BE49-F238E27FC236}">
                <a16:creationId xmlns:a16="http://schemas.microsoft.com/office/drawing/2014/main" id="{135E7A1F-3A09-77D9-B01C-DA13E43B2176}"/>
              </a:ext>
            </a:extLst>
          </p:cNvPr>
          <p:cNvSpPr txBox="1">
            <a:spLocks/>
          </p:cNvSpPr>
          <p:nvPr/>
        </p:nvSpPr>
        <p:spPr>
          <a:xfrm>
            <a:off x="7752522" y="5145979"/>
            <a:ext cx="3061252" cy="129208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ts val="1440"/>
              </a:lnSpc>
              <a:spcBef>
                <a:spcPts val="600"/>
              </a:spcBef>
            </a:pPr>
            <a:r>
              <a:rPr lang="es-MX" sz="1000" b="1" dirty="0"/>
              <a:t>Orden no estacional: </a:t>
            </a:r>
            <a:r>
              <a:rPr lang="es-MX" sz="1000" dirty="0"/>
              <a:t>(0, 0, 0)</a:t>
            </a:r>
          </a:p>
          <a:p>
            <a:pPr>
              <a:lnSpc>
                <a:spcPts val="1440"/>
              </a:lnSpc>
              <a:spcBef>
                <a:spcPts val="600"/>
              </a:spcBef>
            </a:pPr>
            <a:r>
              <a:rPr lang="es-MX" sz="1000" b="1" dirty="0"/>
              <a:t>Orden estacional: </a:t>
            </a:r>
            <a:r>
              <a:rPr lang="es-MX" sz="1000" dirty="0"/>
              <a:t>(0, 1, 1, 52)</a:t>
            </a:r>
            <a:endParaRPr lang="es-MX" sz="1000" b="1" dirty="0"/>
          </a:p>
          <a:p>
            <a:pPr>
              <a:lnSpc>
                <a:spcPts val="1440"/>
              </a:lnSpc>
              <a:spcBef>
                <a:spcPts val="600"/>
              </a:spcBef>
            </a:pPr>
            <a:r>
              <a:rPr lang="es-MX" sz="1000" b="1" dirty="0"/>
              <a:t>AIC:</a:t>
            </a:r>
            <a:r>
              <a:rPr lang="es-MX" sz="1000" dirty="0"/>
              <a:t> 4</a:t>
            </a:r>
          </a:p>
          <a:p>
            <a:pPr>
              <a:lnSpc>
                <a:spcPts val="1440"/>
              </a:lnSpc>
              <a:spcBef>
                <a:spcPts val="600"/>
              </a:spcBef>
            </a:pPr>
            <a:r>
              <a:rPr lang="es-MX" sz="1000" b="1" dirty="0"/>
              <a:t>MAE: </a:t>
            </a:r>
            <a:r>
              <a:rPr lang="es-MX" sz="1000" dirty="0"/>
              <a:t>3958.71</a:t>
            </a:r>
          </a:p>
          <a:p>
            <a:pPr>
              <a:lnSpc>
                <a:spcPts val="1440"/>
              </a:lnSpc>
              <a:spcBef>
                <a:spcPts val="600"/>
              </a:spcBef>
            </a:pPr>
            <a:r>
              <a:rPr lang="es-MX" sz="1000" b="1" dirty="0"/>
              <a:t>RMSE: </a:t>
            </a:r>
            <a:r>
              <a:rPr lang="es-MX" sz="1000" dirty="0"/>
              <a:t>4541.91</a:t>
            </a:r>
          </a:p>
        </p:txBody>
      </p:sp>
    </p:spTree>
    <p:extLst>
      <p:ext uri="{BB962C8B-B14F-4D97-AF65-F5344CB8AC3E}">
        <p14:creationId xmlns:p14="http://schemas.microsoft.com/office/powerpoint/2010/main" val="1808529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AC5BAB-B01E-1969-A6C1-A5D5842C13F4}"/>
            </a:ext>
          </a:extLst>
        </p:cNvPr>
        <p:cNvGrpSpPr/>
        <p:nvPr/>
      </p:nvGrpSpPr>
      <p:grpSpPr>
        <a:xfrm>
          <a:off x="0" y="0"/>
          <a:ext cx="0" cy="0"/>
          <a:chOff x="0" y="0"/>
          <a:chExt cx="0" cy="0"/>
        </a:xfrm>
      </p:grpSpPr>
      <p:sp>
        <p:nvSpPr>
          <p:cNvPr id="3" name="Subtítulo 2">
            <a:extLst>
              <a:ext uri="{FF2B5EF4-FFF2-40B4-BE49-F238E27FC236}">
                <a16:creationId xmlns:a16="http://schemas.microsoft.com/office/drawing/2014/main" id="{19EBB4F4-5822-F8CA-39F5-0439B9882C53}"/>
              </a:ext>
            </a:extLst>
          </p:cNvPr>
          <p:cNvSpPr>
            <a:spLocks noGrp="1"/>
          </p:cNvSpPr>
          <p:nvPr>
            <p:ph type="subTitle" idx="1"/>
          </p:nvPr>
        </p:nvSpPr>
        <p:spPr>
          <a:xfrm>
            <a:off x="556591" y="1991137"/>
            <a:ext cx="5340626" cy="3289854"/>
          </a:xfrm>
        </p:spPr>
        <p:txBody>
          <a:bodyPr>
            <a:noAutofit/>
          </a:bodyPr>
          <a:lstStyle/>
          <a:p>
            <a:pPr algn="just"/>
            <a:r>
              <a:rPr lang="es-MX" sz="1200" b="1" dirty="0"/>
              <a:t>SARIMAX</a:t>
            </a:r>
          </a:p>
          <a:p>
            <a:pPr algn="just"/>
            <a:r>
              <a:rPr lang="es-MX" sz="1200" dirty="0"/>
              <a:t>Un modelo SARIMAX (</a:t>
            </a:r>
            <a:r>
              <a:rPr lang="es-MX" sz="1200" dirty="0" err="1"/>
              <a:t>Seasonal</a:t>
            </a:r>
            <a:r>
              <a:rPr lang="es-MX" sz="1200" dirty="0"/>
              <a:t> </a:t>
            </a:r>
            <a:r>
              <a:rPr lang="es-MX" sz="1200" dirty="0" err="1"/>
              <a:t>AutoRegressive</a:t>
            </a:r>
            <a:r>
              <a:rPr lang="es-MX" sz="1200" dirty="0"/>
              <a:t> </a:t>
            </a:r>
            <a:r>
              <a:rPr lang="es-MX" sz="1200" dirty="0" err="1"/>
              <a:t>Integrated</a:t>
            </a:r>
            <a:r>
              <a:rPr lang="es-MX" sz="1200" dirty="0"/>
              <a:t> </a:t>
            </a:r>
            <a:r>
              <a:rPr lang="es-MX" sz="1200" dirty="0" err="1"/>
              <a:t>Moving</a:t>
            </a:r>
            <a:r>
              <a:rPr lang="es-MX" sz="1200" dirty="0"/>
              <a:t> </a:t>
            </a:r>
            <a:r>
              <a:rPr lang="es-MX" sz="1200" dirty="0" err="1"/>
              <a:t>Average</a:t>
            </a:r>
            <a:r>
              <a:rPr lang="es-MX" sz="1200" dirty="0"/>
              <a:t> </a:t>
            </a:r>
            <a:r>
              <a:rPr lang="es-MX" sz="1200" dirty="0" err="1"/>
              <a:t>with</a:t>
            </a:r>
            <a:r>
              <a:rPr lang="es-MX" sz="1200" dirty="0"/>
              <a:t> </a:t>
            </a:r>
            <a:r>
              <a:rPr lang="es-MX" sz="1200" dirty="0" err="1"/>
              <a:t>eXogenous</a:t>
            </a:r>
            <a:r>
              <a:rPr lang="es-MX" sz="1200" dirty="0"/>
              <a:t> </a:t>
            </a:r>
            <a:r>
              <a:rPr lang="es-MX" sz="1200" dirty="0" err="1"/>
              <a:t>regressors</a:t>
            </a:r>
            <a:r>
              <a:rPr lang="es-MX" sz="1200" dirty="0"/>
              <a:t>) es una extensión del modelo ARIMA que incorpora patrones </a:t>
            </a:r>
            <a:r>
              <a:rPr lang="es-MX" sz="1200" b="1" dirty="0"/>
              <a:t>estacionales</a:t>
            </a:r>
            <a:r>
              <a:rPr lang="es-MX" sz="1200" dirty="0"/>
              <a:t> y </a:t>
            </a:r>
            <a:r>
              <a:rPr lang="es-MX" sz="1200" b="1" dirty="0"/>
              <a:t>variables exógenas</a:t>
            </a:r>
            <a:r>
              <a:rPr lang="es-MX" sz="1200" dirty="0"/>
              <a:t>, permitiendo capturar y pronosticar tendencias, estacionalidad y efectos de factores externos en series temporales. </a:t>
            </a:r>
          </a:p>
          <a:p>
            <a:pPr algn="just"/>
            <a:r>
              <a:rPr lang="es-MX" sz="1200" dirty="0"/>
              <a:t>Necesita como </a:t>
            </a:r>
            <a:r>
              <a:rPr lang="es-MX" sz="1200" b="1" dirty="0"/>
              <a:t>inputs</a:t>
            </a:r>
            <a:r>
              <a:rPr lang="es-MX" sz="1200" dirty="0"/>
              <a:t> los parámetros del modelo: órdenes autorregresivo (p), de diferenciación (d), de media móvil (q), sus equivalentes estacionales (P, D, Q) y la periodicidad estacional (m), además de la serie temporal y las variables exógenas si las hay. Como </a:t>
            </a:r>
            <a:r>
              <a:rPr lang="es-MX" sz="1200" b="1" dirty="0"/>
              <a:t>output</a:t>
            </a:r>
            <a:r>
              <a:rPr lang="es-MX" sz="1200" dirty="0"/>
              <a:t> genera pronósticos o predicciones y una evaluación del ajuste del modelo. </a:t>
            </a:r>
          </a:p>
          <a:p>
            <a:pPr algn="just"/>
            <a:r>
              <a:rPr lang="es-MX" sz="1200" dirty="0"/>
              <a:t>Sus limitaciones incluyen la necesidad de conocer o predecir las variables exógenas futuras para pronósticos válidos y que puede ser sensible a errores en la especificación de sus parámetros o supuestos de estacionariedad y estacionalidad.</a:t>
            </a:r>
          </a:p>
        </p:txBody>
      </p:sp>
      <p:sp>
        <p:nvSpPr>
          <p:cNvPr id="4" name="Rectángulo 3">
            <a:extLst>
              <a:ext uri="{FF2B5EF4-FFF2-40B4-BE49-F238E27FC236}">
                <a16:creationId xmlns:a16="http://schemas.microsoft.com/office/drawing/2014/main" id="{42107846-B800-3E06-0086-1877F6137CA3}"/>
              </a:ext>
            </a:extLst>
          </p:cNvPr>
          <p:cNvSpPr/>
          <p:nvPr/>
        </p:nvSpPr>
        <p:spPr>
          <a:xfrm>
            <a:off x="0" y="-1"/>
            <a:ext cx="12192000" cy="808383"/>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26" name="Picture 2" descr="Carreras y oferta Académica de Pregrado | Uniandes">
            <a:extLst>
              <a:ext uri="{FF2B5EF4-FFF2-40B4-BE49-F238E27FC236}">
                <a16:creationId xmlns:a16="http://schemas.microsoft.com/office/drawing/2014/main" id="{CA11B9A8-8A4F-D5B9-E681-FCFFC5D30E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0" y="62932"/>
            <a:ext cx="1444901" cy="682516"/>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1CB48B27-906D-6CF1-082F-1C750E0D3D6C}"/>
              </a:ext>
            </a:extLst>
          </p:cNvPr>
          <p:cNvSpPr txBox="1"/>
          <p:nvPr/>
        </p:nvSpPr>
        <p:spPr>
          <a:xfrm>
            <a:off x="125896" y="219524"/>
            <a:ext cx="1623392" cy="369332"/>
          </a:xfrm>
          <a:prstGeom prst="rect">
            <a:avLst/>
          </a:prstGeom>
          <a:noFill/>
        </p:spPr>
        <p:txBody>
          <a:bodyPr wrap="square" rtlCol="0">
            <a:spAutoFit/>
          </a:bodyPr>
          <a:lstStyle/>
          <a:p>
            <a:r>
              <a:rPr lang="es-CO" b="1" dirty="0"/>
              <a:t>Resultados</a:t>
            </a:r>
          </a:p>
        </p:txBody>
      </p:sp>
      <p:pic>
        <p:nvPicPr>
          <p:cNvPr id="7" name="Imagen 6">
            <a:extLst>
              <a:ext uri="{FF2B5EF4-FFF2-40B4-BE49-F238E27FC236}">
                <a16:creationId xmlns:a16="http://schemas.microsoft.com/office/drawing/2014/main" id="{58A2FEFB-2262-1E84-25C1-E48B1423F11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294785" y="1817503"/>
            <a:ext cx="5439189" cy="3222995"/>
          </a:xfrm>
          <a:prstGeom prst="rect">
            <a:avLst/>
          </a:prstGeom>
        </p:spPr>
      </p:pic>
      <p:sp>
        <p:nvSpPr>
          <p:cNvPr id="8" name="Subtítulo 2">
            <a:extLst>
              <a:ext uri="{FF2B5EF4-FFF2-40B4-BE49-F238E27FC236}">
                <a16:creationId xmlns:a16="http://schemas.microsoft.com/office/drawing/2014/main" id="{FB1E0EED-EE72-350A-A469-4DEBB29853E7}"/>
              </a:ext>
            </a:extLst>
          </p:cNvPr>
          <p:cNvSpPr txBox="1">
            <a:spLocks/>
          </p:cNvSpPr>
          <p:nvPr/>
        </p:nvSpPr>
        <p:spPr>
          <a:xfrm>
            <a:off x="7752522" y="5145979"/>
            <a:ext cx="3061252" cy="129208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ts val="1440"/>
              </a:lnSpc>
              <a:spcBef>
                <a:spcPts val="600"/>
              </a:spcBef>
            </a:pPr>
            <a:r>
              <a:rPr lang="es-MX" sz="1000" b="1" dirty="0"/>
              <a:t>Orden no estacional: </a:t>
            </a:r>
            <a:r>
              <a:rPr lang="es-MX" sz="1000" dirty="0"/>
              <a:t>(0, 0, 0)</a:t>
            </a:r>
          </a:p>
          <a:p>
            <a:pPr>
              <a:lnSpc>
                <a:spcPts val="1440"/>
              </a:lnSpc>
              <a:spcBef>
                <a:spcPts val="600"/>
              </a:spcBef>
            </a:pPr>
            <a:r>
              <a:rPr lang="es-MX" sz="1000" b="1" dirty="0"/>
              <a:t>Orden estacional: </a:t>
            </a:r>
            <a:r>
              <a:rPr lang="es-MX" sz="1000" dirty="0"/>
              <a:t>(0, 1, 1, 52)</a:t>
            </a:r>
            <a:endParaRPr lang="es-MX" sz="1000" b="1" dirty="0"/>
          </a:p>
          <a:p>
            <a:pPr>
              <a:lnSpc>
                <a:spcPts val="1440"/>
              </a:lnSpc>
              <a:spcBef>
                <a:spcPts val="600"/>
              </a:spcBef>
            </a:pPr>
            <a:r>
              <a:rPr lang="es-MX" sz="1000" b="1" dirty="0"/>
              <a:t>AIC:</a:t>
            </a:r>
            <a:r>
              <a:rPr lang="es-MX" sz="1000" dirty="0"/>
              <a:t> 14</a:t>
            </a:r>
          </a:p>
          <a:p>
            <a:pPr>
              <a:lnSpc>
                <a:spcPts val="1440"/>
              </a:lnSpc>
              <a:spcBef>
                <a:spcPts val="600"/>
              </a:spcBef>
            </a:pPr>
            <a:r>
              <a:rPr lang="es-MX" sz="1000" b="1" dirty="0"/>
              <a:t>MAE: </a:t>
            </a:r>
            <a:r>
              <a:rPr lang="es-MX" sz="1000" dirty="0"/>
              <a:t>7479.41</a:t>
            </a:r>
          </a:p>
          <a:p>
            <a:pPr>
              <a:lnSpc>
                <a:spcPts val="1440"/>
              </a:lnSpc>
              <a:spcBef>
                <a:spcPts val="600"/>
              </a:spcBef>
            </a:pPr>
            <a:r>
              <a:rPr lang="es-MX" sz="1000" b="1" dirty="0"/>
              <a:t>RMSE: </a:t>
            </a:r>
            <a:r>
              <a:rPr lang="es-MX" sz="1000" dirty="0"/>
              <a:t>8006.11</a:t>
            </a:r>
          </a:p>
        </p:txBody>
      </p:sp>
    </p:spTree>
    <p:extLst>
      <p:ext uri="{BB962C8B-B14F-4D97-AF65-F5344CB8AC3E}">
        <p14:creationId xmlns:p14="http://schemas.microsoft.com/office/powerpoint/2010/main" val="2248330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64A386-92BA-88B4-5721-A07FCA69627A}"/>
            </a:ext>
          </a:extLst>
        </p:cNvPr>
        <p:cNvGrpSpPr/>
        <p:nvPr/>
      </p:nvGrpSpPr>
      <p:grpSpPr>
        <a:xfrm>
          <a:off x="0" y="0"/>
          <a:ext cx="0" cy="0"/>
          <a:chOff x="0" y="0"/>
          <a:chExt cx="0" cy="0"/>
        </a:xfrm>
      </p:grpSpPr>
      <p:sp>
        <p:nvSpPr>
          <p:cNvPr id="3" name="Subtítulo 2">
            <a:extLst>
              <a:ext uri="{FF2B5EF4-FFF2-40B4-BE49-F238E27FC236}">
                <a16:creationId xmlns:a16="http://schemas.microsoft.com/office/drawing/2014/main" id="{324BC577-5816-B7D0-08A1-26DDDEEA840A}"/>
              </a:ext>
            </a:extLst>
          </p:cNvPr>
          <p:cNvSpPr>
            <a:spLocks noGrp="1"/>
          </p:cNvSpPr>
          <p:nvPr>
            <p:ph type="subTitle" idx="1"/>
          </p:nvPr>
        </p:nvSpPr>
        <p:spPr>
          <a:xfrm>
            <a:off x="556591" y="1991137"/>
            <a:ext cx="5340626" cy="3289854"/>
          </a:xfrm>
        </p:spPr>
        <p:txBody>
          <a:bodyPr>
            <a:noAutofit/>
          </a:bodyPr>
          <a:lstStyle/>
          <a:p>
            <a:pPr algn="just"/>
            <a:r>
              <a:rPr lang="es-MX" sz="1200" b="1" dirty="0"/>
              <a:t>VAR</a:t>
            </a:r>
          </a:p>
          <a:p>
            <a:pPr algn="just"/>
            <a:r>
              <a:rPr lang="es-MX" sz="1200" dirty="0"/>
              <a:t>Un modelo VAR (Vector </a:t>
            </a:r>
            <a:r>
              <a:rPr lang="es-MX" sz="1200" dirty="0" err="1"/>
              <a:t>Autoregresivo</a:t>
            </a:r>
            <a:r>
              <a:rPr lang="es-MX" sz="1200" dirty="0"/>
              <a:t>) es un sistema de ecuaciones simultáneas que modela la dinámica temporal entre </a:t>
            </a:r>
            <a:r>
              <a:rPr lang="es-MX" sz="1200" b="1" dirty="0"/>
              <a:t>múltiples variables endógenas</a:t>
            </a:r>
            <a:r>
              <a:rPr lang="es-MX" sz="1200" dirty="0"/>
              <a:t>, usando retardos (</a:t>
            </a:r>
            <a:r>
              <a:rPr lang="es-MX" sz="1200" dirty="0" err="1"/>
              <a:t>lags</a:t>
            </a:r>
            <a:r>
              <a:rPr lang="es-MX" sz="1200" dirty="0"/>
              <a:t>) de todas las variables para explicar su comportamiento conjunto. </a:t>
            </a:r>
          </a:p>
          <a:p>
            <a:pPr algn="just"/>
            <a:r>
              <a:rPr lang="es-MX" sz="1200" dirty="0"/>
              <a:t>Los </a:t>
            </a:r>
            <a:r>
              <a:rPr lang="es-MX" sz="1200" b="1" dirty="0"/>
              <a:t>inputs</a:t>
            </a:r>
            <a:r>
              <a:rPr lang="es-MX" sz="1200" dirty="0"/>
              <a:t> del modelo son los valores pasados (rezagos) de las variables multivariantes analizadas y, opcionalmente, variables exógenas o deterministas; el </a:t>
            </a:r>
            <a:r>
              <a:rPr lang="es-MX" sz="1200" b="1" dirty="0"/>
              <a:t>output</a:t>
            </a:r>
            <a:r>
              <a:rPr lang="es-MX" sz="1200" dirty="0"/>
              <a:t> son las predicciones o respuestas futuras de cada variable en función de sus propios valores anteriores y los de las otras variables del sistema. </a:t>
            </a:r>
          </a:p>
          <a:p>
            <a:pPr algn="just"/>
            <a:r>
              <a:rPr lang="es-MX" sz="1200" dirty="0"/>
              <a:t>Entre sus limitaciones están la alta sensibilidad a la multicolinealidad entre retardos, el riesgo de sobreajuste por incluir muchos parámetros, la necesidad de series estacionarias o transformaciones adecuadas, y que la interpretación causal estricta es difícil sin suposiciones adicionales.</a:t>
            </a:r>
          </a:p>
        </p:txBody>
      </p:sp>
      <p:sp>
        <p:nvSpPr>
          <p:cNvPr id="4" name="Rectángulo 3">
            <a:extLst>
              <a:ext uri="{FF2B5EF4-FFF2-40B4-BE49-F238E27FC236}">
                <a16:creationId xmlns:a16="http://schemas.microsoft.com/office/drawing/2014/main" id="{DC867BF5-B881-8867-3A01-F89DABF01B47}"/>
              </a:ext>
            </a:extLst>
          </p:cNvPr>
          <p:cNvSpPr/>
          <p:nvPr/>
        </p:nvSpPr>
        <p:spPr>
          <a:xfrm>
            <a:off x="0" y="-1"/>
            <a:ext cx="12192000" cy="808383"/>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26" name="Picture 2" descr="Carreras y oferta Académica de Pregrado | Uniandes">
            <a:extLst>
              <a:ext uri="{FF2B5EF4-FFF2-40B4-BE49-F238E27FC236}">
                <a16:creationId xmlns:a16="http://schemas.microsoft.com/office/drawing/2014/main" id="{537D5F15-0D21-8A12-3403-2C1AA9C08F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0" y="62932"/>
            <a:ext cx="1444901" cy="682516"/>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719387E4-6C77-DFBC-C767-95828F218FEE}"/>
              </a:ext>
            </a:extLst>
          </p:cNvPr>
          <p:cNvSpPr txBox="1"/>
          <p:nvPr/>
        </p:nvSpPr>
        <p:spPr>
          <a:xfrm>
            <a:off x="125896" y="219524"/>
            <a:ext cx="1623392" cy="369332"/>
          </a:xfrm>
          <a:prstGeom prst="rect">
            <a:avLst/>
          </a:prstGeom>
          <a:noFill/>
        </p:spPr>
        <p:txBody>
          <a:bodyPr wrap="square" rtlCol="0">
            <a:spAutoFit/>
          </a:bodyPr>
          <a:lstStyle/>
          <a:p>
            <a:r>
              <a:rPr lang="es-CO" b="1" dirty="0"/>
              <a:t>Resultados</a:t>
            </a:r>
          </a:p>
        </p:txBody>
      </p:sp>
      <p:pic>
        <p:nvPicPr>
          <p:cNvPr id="7" name="Imagen 6">
            <a:extLst>
              <a:ext uri="{FF2B5EF4-FFF2-40B4-BE49-F238E27FC236}">
                <a16:creationId xmlns:a16="http://schemas.microsoft.com/office/drawing/2014/main" id="{7748CE84-D147-EE00-E3E9-691BDBDA7E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294785" y="1994604"/>
            <a:ext cx="5439189" cy="2868792"/>
          </a:xfrm>
          <a:prstGeom prst="rect">
            <a:avLst/>
          </a:prstGeom>
        </p:spPr>
      </p:pic>
      <p:sp>
        <p:nvSpPr>
          <p:cNvPr id="8" name="Subtítulo 2">
            <a:extLst>
              <a:ext uri="{FF2B5EF4-FFF2-40B4-BE49-F238E27FC236}">
                <a16:creationId xmlns:a16="http://schemas.microsoft.com/office/drawing/2014/main" id="{5FF441EC-4775-2B8F-BF60-07F396D659DF}"/>
              </a:ext>
            </a:extLst>
          </p:cNvPr>
          <p:cNvSpPr txBox="1">
            <a:spLocks/>
          </p:cNvSpPr>
          <p:nvPr/>
        </p:nvSpPr>
        <p:spPr>
          <a:xfrm>
            <a:off x="7759148" y="4960449"/>
            <a:ext cx="3061252" cy="90363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ts val="1440"/>
              </a:lnSpc>
              <a:spcBef>
                <a:spcPts val="600"/>
              </a:spcBef>
            </a:pPr>
            <a:r>
              <a:rPr lang="es-MX" sz="1000" b="1" dirty="0"/>
              <a:t>AIC:</a:t>
            </a:r>
            <a:r>
              <a:rPr lang="es-MX" sz="1000" dirty="0"/>
              <a:t> 60,79</a:t>
            </a:r>
          </a:p>
          <a:p>
            <a:pPr>
              <a:lnSpc>
                <a:spcPts val="1440"/>
              </a:lnSpc>
              <a:spcBef>
                <a:spcPts val="600"/>
              </a:spcBef>
            </a:pPr>
            <a:r>
              <a:rPr lang="es-MX" sz="1000" b="1" dirty="0"/>
              <a:t>MAE: </a:t>
            </a:r>
            <a:r>
              <a:rPr lang="es-MX" sz="1000" dirty="0"/>
              <a:t>5628.66</a:t>
            </a:r>
          </a:p>
          <a:p>
            <a:pPr>
              <a:lnSpc>
                <a:spcPts val="1440"/>
              </a:lnSpc>
              <a:spcBef>
                <a:spcPts val="600"/>
              </a:spcBef>
            </a:pPr>
            <a:r>
              <a:rPr lang="es-MX" sz="1000" b="1" dirty="0"/>
              <a:t>RMSE: </a:t>
            </a:r>
            <a:r>
              <a:rPr lang="es-MX" sz="1000" dirty="0"/>
              <a:t>6083.50</a:t>
            </a:r>
          </a:p>
        </p:txBody>
      </p:sp>
    </p:spTree>
    <p:extLst>
      <p:ext uri="{BB962C8B-B14F-4D97-AF65-F5344CB8AC3E}">
        <p14:creationId xmlns:p14="http://schemas.microsoft.com/office/powerpoint/2010/main" val="85654098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232</TotalTime>
  <Words>1016</Words>
  <Application>Microsoft Office PowerPoint</Application>
  <PresentationFormat>Panorámica</PresentationFormat>
  <Paragraphs>57</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Aptos</vt:lpstr>
      <vt:lpstr>Aptos Display</vt:lpstr>
      <vt:lpstr>Arial</vt:lpstr>
      <vt:lpstr>Tema de Office</vt:lpstr>
      <vt:lpstr>Modelo de predicción del precio del cacao en Colombia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Pedro Jose Sanchez Martinez</dc:creator>
  <cp:lastModifiedBy>Pedro Jose Sanchez Martinez</cp:lastModifiedBy>
  <cp:revision>1</cp:revision>
  <dcterms:created xsi:type="dcterms:W3CDTF">2025-09-13T18:46:12Z</dcterms:created>
  <dcterms:modified xsi:type="dcterms:W3CDTF">2025-09-16T14:46:33Z</dcterms:modified>
</cp:coreProperties>
</file>