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Didact Gothic"/>
      <p:regular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Bree Serif"/>
      <p:regular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Roboto Mono Regula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44" Type="http://schemas.openxmlformats.org/officeDocument/2006/relationships/font" Target="fonts/BreeSerif-regular.fntdata"/><Relationship Id="rId43" Type="http://schemas.openxmlformats.org/officeDocument/2006/relationships/font" Target="fonts/RobotoLight-boldItalic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RobotoMonoRegular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RobotoMedium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RobotoMedium-italic.fntdata"/><Relationship Id="rId36" Type="http://schemas.openxmlformats.org/officeDocument/2006/relationships/font" Target="fonts/RobotoMedium-bold.fntdata"/><Relationship Id="rId39" Type="http://schemas.openxmlformats.org/officeDocument/2006/relationships/font" Target="fonts/DidactGothic-regular.fntdata"/><Relationship Id="rId38" Type="http://schemas.openxmlformats.org/officeDocument/2006/relationships/font" Target="fonts/RobotoMedium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29" Type="http://schemas.openxmlformats.org/officeDocument/2006/relationships/font" Target="fonts/RobotoThin-italic.fntdata"/><Relationship Id="rId51" Type="http://schemas.openxmlformats.org/officeDocument/2006/relationships/font" Target="fonts/RobotoMonoRegular-italic.fntdata"/><Relationship Id="rId50" Type="http://schemas.openxmlformats.org/officeDocument/2006/relationships/font" Target="fonts/RobotoMonoRegular-bold.fntdata"/><Relationship Id="rId52" Type="http://schemas.openxmlformats.org/officeDocument/2006/relationships/font" Target="fonts/RobotoMonoRegular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9bb0c79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9bb0c79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e82103dc4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e82103dc4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e8c1639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e8c1639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82103d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e82103d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8c942bd00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e8c942bd00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8c942bd0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e8c942bd0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e8c942bd00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e8c942bd00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e9bb0c799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e9bb0c799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9bb0c799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9bb0c799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9f5ae9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e9f5ae9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a975b06e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ea975b06e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é aquela que pode ser revertida, ou seja, possui inversa.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quando a transformada é aplicada, apenas alguns coeficientes resultantes da mesma são aproveitados e alguns reescritos com menos bits.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possibilitando o armazenamento em menor espaço ou transmissão em menor tempo.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Quando necessário, é possível recuperar essa imagem compactada e aplicar a transformada inversa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entretanto a imagem original é recuperada com degradação.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mais comum das transformadas bidimensionais de compressão de imagens é a DTC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onde cada coeficientes resultantes é reescrito com uma quantidade de bits que proporciona a efetiva compressão dos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a975b06e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ea975b06e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Podemos classificar </a:t>
            </a: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os sistemas multiprocessados de três maneiras: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onde a 1* se comunicam por meio de</a:t>
            </a:r>
            <a:r>
              <a:rPr lang="pt-BR"/>
              <a:t> </a:t>
            </a:r>
            <a:r>
              <a:rPr lang="pt-BR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memória compartilhada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2* Comunicam-se por meio de troca de massagens em uma rede dedicada de alta performance, baixa latência e banda passante alta;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3* São interconectadas por uma rede comercial-padrão e comunicam-se por meio de troca de mensagens..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a1170c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ea1170c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a1170cb4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ea1170cb4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1170cb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ea1170cb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a1170cb4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ea1170cb4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a1170cb4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ea1170cb4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TITLE_1_1_1_2_2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 1">
  <p:cSld name="TITLE_1_1_1_3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 2">
  <p:cSld name="TITLE_1_1_1_4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 3">
  <p:cSld name="TITLE_1_1_1_5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0" name="Google Shape;160;p33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 4">
  <p:cSld name="TITLE_1_1_1_6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37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77" name="Google Shape;177;p37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79" name="Google Shape;179;p37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4" name="Google Shape;184;p37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5" name="Google Shape;185;p37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6" name="Google Shape;186;p37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39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09" name="Google Shape;209;p41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1" name="Google Shape;211;p41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5" name="Google Shape;215;p42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6" name="Google Shape;216;p42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9" name="Google Shape;219;p43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0" name="Google Shape;220;p43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1" name="Google Shape;221;p43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2" name="Google Shape;222;p43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3" name="Google Shape;223;p43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4" name="Google Shape;224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229" name="Google Shape;229;p45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230" name="Google Shape;230;p45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231" name="Google Shape;231;p45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2" name="Google Shape;232;p45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7" name="Google Shape;237;p46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8" name="Google Shape;238;p46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9" name="Google Shape;239;p46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0" name="Google Shape;240;p46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1" name="Google Shape;241;p46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2" name="Google Shape;242;p46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52" name="Google Shape;252;p4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256" name="Google Shape;256;p5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>
            <p:ph type="ctrTitle"/>
          </p:nvPr>
        </p:nvSpPr>
        <p:spPr>
          <a:xfrm>
            <a:off x="4478925" y="285375"/>
            <a:ext cx="4829100" cy="22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Sistemas distribuídos aplicados à compressão e recuperação de imagens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2"/>
          <p:cNvSpPr txBox="1"/>
          <p:nvPr>
            <p:ph idx="1" type="subTitle"/>
          </p:nvPr>
        </p:nvSpPr>
        <p:spPr>
          <a:xfrm>
            <a:off x="5237375" y="40009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 Siqueira Correa Galati - 21905069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 Vinício Rocha França   - 21902089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Pedro Rafael Faria Ferreira - 21907590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52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2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2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2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2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2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2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2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2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2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2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2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2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2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2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2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2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2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2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2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2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2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2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2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2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2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2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2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2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2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2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2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2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2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2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2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2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2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2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2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2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2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2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2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2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2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2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2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2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2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2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2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2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2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2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2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2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2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2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2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2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/>
          <p:nvPr>
            <p:ph type="ctrTitle"/>
          </p:nvPr>
        </p:nvSpPr>
        <p:spPr>
          <a:xfrm>
            <a:off x="4893700" y="608250"/>
            <a:ext cx="39663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Fluxograma do algoritmo paralelo de compressão de imagens</a:t>
            </a:r>
            <a:endParaRPr b="1" sz="2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61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61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5" y="152400"/>
            <a:ext cx="34509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accent1"/>
                </a:solidFill>
              </a:rPr>
              <a:t>Descompactação de Imagem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8" name="Google Shape;818;p62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2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2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2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2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2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2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2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2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2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2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2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2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2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2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2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2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2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2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2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2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2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2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2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2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2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2"/>
          <p:cNvSpPr txBox="1"/>
          <p:nvPr>
            <p:ph idx="4294967295" type="ctrTitle"/>
          </p:nvPr>
        </p:nvSpPr>
        <p:spPr>
          <a:xfrm>
            <a:off x="2494013" y="1489300"/>
            <a:ext cx="1059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pt-BR" sz="1000"/>
              <a:t>Leitura do arquivo DSP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8" name="Google Shape;848;p62"/>
          <p:cNvSpPr txBox="1"/>
          <p:nvPr>
            <p:ph idx="4294967295" type="ctrTitle"/>
          </p:nvPr>
        </p:nvSpPr>
        <p:spPr>
          <a:xfrm>
            <a:off x="3530875" y="4039250"/>
            <a:ext cx="1059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pt-BR" sz="1000"/>
              <a:t>Repartir a quantidade de </a:t>
            </a:r>
            <a:r>
              <a:rPr i="1" lang="pt-BR" sz="1000"/>
              <a:t>Record </a:t>
            </a:r>
            <a:r>
              <a:rPr lang="pt-BR" sz="1000"/>
              <a:t>entre os nós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9" name="Google Shape;849;p62"/>
          <p:cNvSpPr txBox="1"/>
          <p:nvPr>
            <p:ph idx="4294967295" type="ctrTitle"/>
          </p:nvPr>
        </p:nvSpPr>
        <p:spPr>
          <a:xfrm>
            <a:off x="4434713" y="1281488"/>
            <a:ext cx="13260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pt-BR" sz="1000"/>
              <a:t>Descompactar os coeficientes quantizados em matrix 8x8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0" name="Google Shape;850;p62"/>
          <p:cNvSpPr txBox="1"/>
          <p:nvPr>
            <p:ph idx="4294967295" type="ctrTitle"/>
          </p:nvPr>
        </p:nvSpPr>
        <p:spPr>
          <a:xfrm>
            <a:off x="5604238" y="4039250"/>
            <a:ext cx="1059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pt-BR" sz="1000"/>
              <a:t>Aplicação da </a:t>
            </a:r>
            <a:r>
              <a:rPr lang="pt-BR" sz="1000"/>
              <a:t>DTC</a:t>
            </a:r>
            <a:r>
              <a:rPr lang="pt-BR" sz="1000"/>
              <a:t> Inversa </a:t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851" name="Google Shape;851;p6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62"/>
          <p:cNvSpPr txBox="1"/>
          <p:nvPr/>
        </p:nvSpPr>
        <p:spPr>
          <a:xfrm>
            <a:off x="599400" y="2852163"/>
            <a:ext cx="16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Imagem Compactada</a:t>
            </a:r>
            <a:endParaRPr/>
          </a:p>
        </p:txBody>
      </p:sp>
      <p:sp>
        <p:nvSpPr>
          <p:cNvPr id="853" name="Google Shape;853;p62"/>
          <p:cNvSpPr txBox="1"/>
          <p:nvPr/>
        </p:nvSpPr>
        <p:spPr>
          <a:xfrm>
            <a:off x="6693075" y="2866738"/>
            <a:ext cx="22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Imagem Descompactada</a:t>
            </a:r>
            <a:endParaRPr/>
          </a:p>
        </p:txBody>
      </p:sp>
      <p:grpSp>
        <p:nvGrpSpPr>
          <p:cNvPr id="854" name="Google Shape;854;p62"/>
          <p:cNvGrpSpPr/>
          <p:nvPr/>
        </p:nvGrpSpPr>
        <p:grpSpPr>
          <a:xfrm>
            <a:off x="2853516" y="2932060"/>
            <a:ext cx="340890" cy="178912"/>
            <a:chOff x="2084325" y="363300"/>
            <a:chExt cx="484150" cy="254100"/>
          </a:xfrm>
        </p:grpSpPr>
        <p:sp>
          <p:nvSpPr>
            <p:cNvPr id="855" name="Google Shape;855;p6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62"/>
          <p:cNvGrpSpPr/>
          <p:nvPr/>
        </p:nvGrpSpPr>
        <p:grpSpPr>
          <a:xfrm>
            <a:off x="4926449" y="2882976"/>
            <a:ext cx="340890" cy="269574"/>
            <a:chOff x="3854700" y="249750"/>
            <a:chExt cx="500425" cy="481125"/>
          </a:xfrm>
        </p:grpSpPr>
        <p:sp>
          <p:nvSpPr>
            <p:cNvPr id="858" name="Google Shape;858;p62"/>
            <p:cNvSpPr/>
            <p:nvPr/>
          </p:nvSpPr>
          <p:spPr>
            <a:xfrm>
              <a:off x="4206725" y="598350"/>
              <a:ext cx="70775" cy="68025"/>
            </a:xfrm>
            <a:custGeom>
              <a:rect b="b" l="l" r="r" t="t"/>
              <a:pathLst>
                <a:path extrusionOk="0" h="2721" w="2831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4226750" y="538600"/>
              <a:ext cx="91250" cy="48150"/>
            </a:xfrm>
            <a:custGeom>
              <a:rect b="b" l="l" r="r" t="t"/>
              <a:pathLst>
                <a:path extrusionOk="0" h="1926" w="365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4146500" y="618325"/>
              <a:ext cx="52050" cy="88650"/>
            </a:xfrm>
            <a:custGeom>
              <a:rect b="b" l="l" r="r" t="t"/>
              <a:pathLst>
                <a:path extrusionOk="0" h="3546" w="2082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3927425" y="319075"/>
              <a:ext cx="70650" cy="67850"/>
            </a:xfrm>
            <a:custGeom>
              <a:rect b="b" l="l" r="r" t="t"/>
              <a:pathLst>
                <a:path extrusionOk="0" h="2714" w="2826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4007000" y="279300"/>
              <a:ext cx="51675" cy="88150"/>
            </a:xfrm>
            <a:custGeom>
              <a:rect b="b" l="l" r="r" t="t"/>
              <a:pathLst>
                <a:path extrusionOk="0" h="3526" w="2067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3887300" y="398850"/>
              <a:ext cx="91800" cy="48250"/>
            </a:xfrm>
            <a:custGeom>
              <a:rect b="b" l="l" r="r" t="t"/>
              <a:pathLst>
                <a:path extrusionOk="0" h="1930" w="3672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2"/>
            <p:cNvSpPr/>
            <p:nvPr/>
          </p:nvSpPr>
          <p:spPr>
            <a:xfrm>
              <a:off x="385470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2"/>
            <p:cNvSpPr/>
            <p:nvPr/>
          </p:nvSpPr>
          <p:spPr>
            <a:xfrm>
              <a:off x="399682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62"/>
          <p:cNvGrpSpPr/>
          <p:nvPr/>
        </p:nvGrpSpPr>
        <p:grpSpPr>
          <a:xfrm>
            <a:off x="3890807" y="2892330"/>
            <a:ext cx="339253" cy="258369"/>
            <a:chOff x="3271200" y="3863875"/>
            <a:chExt cx="481825" cy="366950"/>
          </a:xfrm>
        </p:grpSpPr>
        <p:sp>
          <p:nvSpPr>
            <p:cNvPr id="867" name="Google Shape;867;p62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62"/>
          <p:cNvGrpSpPr/>
          <p:nvPr/>
        </p:nvGrpSpPr>
        <p:grpSpPr>
          <a:xfrm>
            <a:off x="5993637" y="2886733"/>
            <a:ext cx="281121" cy="269585"/>
            <a:chOff x="1490050" y="3805975"/>
            <a:chExt cx="491900" cy="482350"/>
          </a:xfrm>
        </p:grpSpPr>
        <p:sp>
          <p:nvSpPr>
            <p:cNvPr id="870" name="Google Shape;870;p62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2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3"/>
          <p:cNvSpPr txBox="1"/>
          <p:nvPr>
            <p:ph type="ctrTitle"/>
          </p:nvPr>
        </p:nvSpPr>
        <p:spPr>
          <a:xfrm>
            <a:off x="311700" y="34072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79" name="Google Shape;879;p63"/>
          <p:cNvSpPr/>
          <p:nvPr/>
        </p:nvSpPr>
        <p:spPr>
          <a:xfrm>
            <a:off x="1932175" y="947325"/>
            <a:ext cx="5279641" cy="4061761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63"/>
          <p:cNvCxnSpPr/>
          <p:nvPr/>
        </p:nvCxnSpPr>
        <p:spPr>
          <a:xfrm>
            <a:off x="311700" y="8313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1" name="Google Shape;8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25" y="1203000"/>
            <a:ext cx="4868951" cy="28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4"/>
          <p:cNvSpPr txBox="1"/>
          <p:nvPr>
            <p:ph type="ctrTitle"/>
          </p:nvPr>
        </p:nvSpPr>
        <p:spPr>
          <a:xfrm>
            <a:off x="4886625" y="1026825"/>
            <a:ext cx="386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Tempo de compressão para imagens de diferentes resoluções.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4"/>
          <p:cNvSpPr txBox="1"/>
          <p:nvPr>
            <p:ph idx="1" type="subTitle"/>
          </p:nvPr>
        </p:nvSpPr>
        <p:spPr>
          <a:xfrm>
            <a:off x="5326600" y="1861500"/>
            <a:ext cx="3103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Quanto menor a </a:t>
            </a:r>
            <a:r>
              <a:rPr lang="pt-BR"/>
              <a:t>resolução</a:t>
            </a:r>
            <a:r>
              <a:rPr lang="pt-BR"/>
              <a:t>, mais rápido o processamento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88" name="Google Shape;888;p64"/>
          <p:cNvCxnSpPr/>
          <p:nvPr/>
        </p:nvCxnSpPr>
        <p:spPr>
          <a:xfrm>
            <a:off x="4972275" y="15646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9" name="Google Shape;8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50" y="1026825"/>
            <a:ext cx="3712275" cy="308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0" name="Google Shape;890;p64"/>
          <p:cNvGrpSpPr/>
          <p:nvPr/>
        </p:nvGrpSpPr>
        <p:grpSpPr>
          <a:xfrm>
            <a:off x="4972271" y="1953347"/>
            <a:ext cx="354341" cy="356205"/>
            <a:chOff x="-45673275" y="3937700"/>
            <a:chExt cx="299325" cy="300900"/>
          </a:xfrm>
        </p:grpSpPr>
        <p:sp>
          <p:nvSpPr>
            <p:cNvPr id="891" name="Google Shape;891;p64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4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4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4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4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4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64"/>
          <p:cNvSpPr/>
          <p:nvPr/>
        </p:nvSpPr>
        <p:spPr>
          <a:xfrm>
            <a:off x="4967654" y="2580664"/>
            <a:ext cx="363548" cy="370909"/>
          </a:xfrm>
          <a:custGeom>
            <a:rect b="b" l="l" r="r" t="t"/>
            <a:pathLst>
              <a:path extrusionOk="0" h="12698" w="12446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4"/>
          <p:cNvSpPr txBox="1"/>
          <p:nvPr/>
        </p:nvSpPr>
        <p:spPr>
          <a:xfrm>
            <a:off x="5326600" y="2504525"/>
            <a:ext cx="31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Quanto maior a quantidade de nós, mais rápido o processamento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9" name="Google Shape;899;p64"/>
          <p:cNvSpPr txBox="1"/>
          <p:nvPr/>
        </p:nvSpPr>
        <p:spPr>
          <a:xfrm>
            <a:off x="632850" y="4712525"/>
            <a:ext cx="58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Sistemas distribuídos aplicados à compressão recuperação de imagens, 2008.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5"/>
          <p:cNvSpPr txBox="1"/>
          <p:nvPr>
            <p:ph type="ctrTitle"/>
          </p:nvPr>
        </p:nvSpPr>
        <p:spPr>
          <a:xfrm>
            <a:off x="4886625" y="1026825"/>
            <a:ext cx="386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Tempos de execução para comprimir séries de imagens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 92.928 blocos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5"/>
          <p:cNvSpPr txBox="1"/>
          <p:nvPr>
            <p:ph idx="1" type="subTitle"/>
          </p:nvPr>
        </p:nvSpPr>
        <p:spPr>
          <a:xfrm>
            <a:off x="5376050" y="1937688"/>
            <a:ext cx="31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Tempo de execução é linear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6" name="Google Shape;906;p65"/>
          <p:cNvCxnSpPr/>
          <p:nvPr/>
        </p:nvCxnSpPr>
        <p:spPr>
          <a:xfrm>
            <a:off x="4972275" y="15646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7" name="Google Shape;907;p65"/>
          <p:cNvSpPr txBox="1"/>
          <p:nvPr/>
        </p:nvSpPr>
        <p:spPr>
          <a:xfrm>
            <a:off x="5326600" y="2504525"/>
            <a:ext cx="31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Algoritmo mais eficiente em imagens com maior número de blocos</a:t>
            </a:r>
            <a:r>
              <a:rPr lang="pt-BR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8" name="Google Shape;908;p65"/>
          <p:cNvSpPr txBox="1"/>
          <p:nvPr/>
        </p:nvSpPr>
        <p:spPr>
          <a:xfrm>
            <a:off x="632850" y="4712525"/>
            <a:ext cx="58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Sistemas distribuídos aplicados à compressão recuperação de imagens, 2008.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9" name="Google Shape;909;p65"/>
          <p:cNvSpPr/>
          <p:nvPr/>
        </p:nvSpPr>
        <p:spPr>
          <a:xfrm>
            <a:off x="4982581" y="1949127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Google Shape;9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00" y="1019200"/>
            <a:ext cx="3591300" cy="310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1" name="Google Shape;911;p65"/>
          <p:cNvGrpSpPr/>
          <p:nvPr/>
        </p:nvGrpSpPr>
        <p:grpSpPr>
          <a:xfrm>
            <a:off x="4972260" y="2589063"/>
            <a:ext cx="354311" cy="354104"/>
            <a:chOff x="-49764975" y="3183375"/>
            <a:chExt cx="299300" cy="299125"/>
          </a:xfrm>
        </p:grpSpPr>
        <p:sp>
          <p:nvSpPr>
            <p:cNvPr id="912" name="Google Shape;912;p65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5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5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5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5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5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5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5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5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6"/>
          <p:cNvSpPr txBox="1"/>
          <p:nvPr>
            <p:ph type="ctrTitle"/>
          </p:nvPr>
        </p:nvSpPr>
        <p:spPr>
          <a:xfrm>
            <a:off x="4886625" y="1026825"/>
            <a:ext cx="386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Tempo de execução para expandir a série de imagens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comprimidas anteriormente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66"/>
          <p:cNvSpPr txBox="1"/>
          <p:nvPr>
            <p:ph idx="1" type="subTitle"/>
          </p:nvPr>
        </p:nvSpPr>
        <p:spPr>
          <a:xfrm>
            <a:off x="5326600" y="1861500"/>
            <a:ext cx="3103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Não é vantajoso quanto a técnica de compressão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7" name="Google Shape;927;p66"/>
          <p:cNvCxnSpPr/>
          <p:nvPr/>
        </p:nvCxnSpPr>
        <p:spPr>
          <a:xfrm>
            <a:off x="4972275" y="15646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Google Shape;928;p66"/>
          <p:cNvSpPr txBox="1"/>
          <p:nvPr/>
        </p:nvSpPr>
        <p:spPr>
          <a:xfrm>
            <a:off x="5361925" y="2573300"/>
            <a:ext cx="310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Pela simplicidade do cálculo da transformada discreta de cosseno inversa, a velocidade de processamento é mais rápida que a comunicação entre os processos. </a:t>
            </a:r>
            <a:endParaRPr sz="9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9" name="Google Shape;929;p66"/>
          <p:cNvSpPr txBox="1"/>
          <p:nvPr/>
        </p:nvSpPr>
        <p:spPr>
          <a:xfrm>
            <a:off x="632850" y="4712525"/>
            <a:ext cx="58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Fonte: Sistemas distribuídos aplicados à compressão recuperação de imagens, 2008.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0" name="Google Shape;9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00" y="1026825"/>
            <a:ext cx="3344900" cy="29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66"/>
          <p:cNvGrpSpPr/>
          <p:nvPr/>
        </p:nvGrpSpPr>
        <p:grpSpPr>
          <a:xfrm>
            <a:off x="4979804" y="1937420"/>
            <a:ext cx="339253" cy="339253"/>
            <a:chOff x="5049725" y="3806450"/>
            <a:chExt cx="481825" cy="481825"/>
          </a:xfrm>
        </p:grpSpPr>
        <p:sp>
          <p:nvSpPr>
            <p:cNvPr id="932" name="Google Shape;932;p66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6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6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66"/>
          <p:cNvGrpSpPr/>
          <p:nvPr/>
        </p:nvGrpSpPr>
        <p:grpSpPr>
          <a:xfrm>
            <a:off x="4979804" y="2580667"/>
            <a:ext cx="339253" cy="339253"/>
            <a:chOff x="899850" y="4992125"/>
            <a:chExt cx="481825" cy="481825"/>
          </a:xfrm>
        </p:grpSpPr>
        <p:sp>
          <p:nvSpPr>
            <p:cNvPr id="936" name="Google Shape;936;p66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6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6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TEAM</a:t>
            </a:r>
            <a:endParaRPr/>
          </a:p>
        </p:txBody>
      </p:sp>
      <p:cxnSp>
        <p:nvCxnSpPr>
          <p:cNvPr id="944" name="Google Shape;944;p67"/>
          <p:cNvCxnSpPr/>
          <p:nvPr/>
        </p:nvCxnSpPr>
        <p:spPr>
          <a:xfrm flipH="1" rot="10800000">
            <a:off x="4253275" y="1904925"/>
            <a:ext cx="1242600" cy="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5" name="Google Shape;945;p67"/>
          <p:cNvCxnSpPr/>
          <p:nvPr/>
        </p:nvCxnSpPr>
        <p:spPr>
          <a:xfrm>
            <a:off x="2889675" y="2960350"/>
            <a:ext cx="2606400" cy="1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6" name="Google Shape;946;p67"/>
          <p:cNvCxnSpPr/>
          <p:nvPr/>
        </p:nvCxnSpPr>
        <p:spPr>
          <a:xfrm flipH="1" rot="10800000">
            <a:off x="1519025" y="4038475"/>
            <a:ext cx="3977100" cy="9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47" name="Google Shape;947;p67"/>
          <p:cNvSpPr txBox="1"/>
          <p:nvPr>
            <p:ph idx="4294967295" type="ctrTitle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DAVI GALATI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48" name="Google Shape;948;p67"/>
          <p:cNvSpPr txBox="1"/>
          <p:nvPr>
            <p:ph idx="4294967295" type="ctrTitle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ERIC VINICIO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49" name="Google Shape;949;p67"/>
          <p:cNvSpPr txBox="1"/>
          <p:nvPr>
            <p:ph idx="4294967295" type="ctrTitle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PEDRO RAFAEL 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950" name="Google Shape;950;p6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1" name="Google Shape;9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226" y="1361500"/>
            <a:ext cx="1089550" cy="10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404" y="2421249"/>
            <a:ext cx="1089550" cy="108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599" y="3498640"/>
            <a:ext cx="1089550" cy="10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67"/>
          <p:cNvSpPr txBox="1"/>
          <p:nvPr/>
        </p:nvSpPr>
        <p:spPr>
          <a:xfrm>
            <a:off x="5745900" y="4003150"/>
            <a:ext cx="213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Transformada Discreta 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Sistemas Multiprocessados 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5" name="Google Shape;955;p67"/>
          <p:cNvSpPr txBox="1"/>
          <p:nvPr/>
        </p:nvSpPr>
        <p:spPr>
          <a:xfrm>
            <a:off x="5745900" y="2937413"/>
            <a:ext cx="300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Compressão Distribuída de Imagens 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Resultado de Discussão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6" name="Google Shape;956;p67"/>
          <p:cNvSpPr txBox="1"/>
          <p:nvPr/>
        </p:nvSpPr>
        <p:spPr>
          <a:xfrm>
            <a:off x="5745900" y="1859450"/>
            <a:ext cx="213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Message Passing Interface (MPI)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Material Material e métodos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962" name="Google Shape;962;p68"/>
          <p:cNvSpPr txBox="1"/>
          <p:nvPr>
            <p:ph idx="1" type="body"/>
          </p:nvPr>
        </p:nvSpPr>
        <p:spPr>
          <a:xfrm>
            <a:off x="892325" y="1815750"/>
            <a:ext cx="54876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FILHO, Antônio; SILVA, Luis. ANÁLISE DA COMPRESSÃO JPEG NA GENERALIZAÇÃO DE MODELOS DIGITAIS</a:t>
            </a:r>
            <a:r>
              <a:rPr b="1" lang="pt-B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Seção de Engenharia Cartográfica, </a:t>
            </a:r>
            <a:r>
              <a:rPr lang="pt-B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Rio de Janeiro, 2013.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Compressão de imagens. Diário a Bordo de Oficina de Multimédia_B. Disponível em: &lt;https://ryukamitimasa.wordpress.com/2012/11/16/compressao-de-imagens/&gt;. Acesso em: 17 Aug. 2021.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 txBox="1"/>
          <p:nvPr>
            <p:ph idx="1" type="subTitle"/>
          </p:nvPr>
        </p:nvSpPr>
        <p:spPr>
          <a:xfrm>
            <a:off x="2131350" y="1610638"/>
            <a:ext cx="48813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Processamento digital de imagens é uma área que demanda grande capacidade de processamento. Sendo assim, torna-se interessante a implementação de softwares que estejam baseados na distribuição do processamento em vários nós ou máquinas da rede de computadores.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54"/>
          <p:cNvCxnSpPr/>
          <p:nvPr/>
        </p:nvCxnSpPr>
        <p:spPr>
          <a:xfrm flipH="1" rot="10800000">
            <a:off x="784484" y="1213750"/>
            <a:ext cx="4137600" cy="1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54"/>
          <p:cNvSpPr/>
          <p:nvPr/>
        </p:nvSpPr>
        <p:spPr>
          <a:xfrm rot="-31978">
            <a:off x="5984099" y="570601"/>
            <a:ext cx="1519247" cy="761113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4"/>
          <p:cNvSpPr/>
          <p:nvPr/>
        </p:nvSpPr>
        <p:spPr>
          <a:xfrm rot="-31978">
            <a:off x="6056820" y="628674"/>
            <a:ext cx="1373798" cy="644968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4"/>
          <p:cNvSpPr/>
          <p:nvPr/>
        </p:nvSpPr>
        <p:spPr>
          <a:xfrm rot="-31978">
            <a:off x="5869368" y="1328675"/>
            <a:ext cx="1792128" cy="36865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4"/>
          <p:cNvSpPr/>
          <p:nvPr/>
        </p:nvSpPr>
        <p:spPr>
          <a:xfrm rot="-31978">
            <a:off x="6040869" y="629111"/>
            <a:ext cx="1373798" cy="61991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4"/>
          <p:cNvSpPr/>
          <p:nvPr/>
        </p:nvSpPr>
        <p:spPr>
          <a:xfrm rot="-31978">
            <a:off x="6172192" y="761771"/>
            <a:ext cx="168498" cy="130672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4"/>
          <p:cNvSpPr/>
          <p:nvPr/>
        </p:nvSpPr>
        <p:spPr>
          <a:xfrm rot="-31978">
            <a:off x="6347821" y="1066421"/>
            <a:ext cx="514827" cy="144632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/>
          <p:nvPr/>
        </p:nvSpPr>
        <p:spPr>
          <a:xfrm rot="-31978">
            <a:off x="6380150" y="1099694"/>
            <a:ext cx="385219" cy="23465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4"/>
          <p:cNvSpPr/>
          <p:nvPr/>
        </p:nvSpPr>
        <p:spPr>
          <a:xfrm rot="-31978">
            <a:off x="6382551" y="1144138"/>
            <a:ext cx="298097" cy="22905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4"/>
          <p:cNvSpPr/>
          <p:nvPr/>
        </p:nvSpPr>
        <p:spPr>
          <a:xfrm rot="-31978">
            <a:off x="6166401" y="1069609"/>
            <a:ext cx="182896" cy="144632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4"/>
          <p:cNvSpPr/>
          <p:nvPr/>
        </p:nvSpPr>
        <p:spPr>
          <a:xfrm rot="-31978">
            <a:off x="6201661" y="1117510"/>
            <a:ext cx="123923" cy="48097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4"/>
          <p:cNvSpPr/>
          <p:nvPr/>
        </p:nvSpPr>
        <p:spPr>
          <a:xfrm rot="-31978">
            <a:off x="6443572" y="959609"/>
            <a:ext cx="398902" cy="68127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4"/>
          <p:cNvSpPr/>
          <p:nvPr/>
        </p:nvSpPr>
        <p:spPr>
          <a:xfrm rot="-31978">
            <a:off x="6438958" y="875433"/>
            <a:ext cx="398902" cy="6813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4"/>
          <p:cNvSpPr/>
          <p:nvPr/>
        </p:nvSpPr>
        <p:spPr>
          <a:xfrm rot="-31978">
            <a:off x="6837855" y="873824"/>
            <a:ext cx="87844" cy="68127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4"/>
          <p:cNvSpPr/>
          <p:nvPr/>
        </p:nvSpPr>
        <p:spPr>
          <a:xfrm rot="-31978">
            <a:off x="6955204" y="906218"/>
            <a:ext cx="421943" cy="313830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4"/>
          <p:cNvSpPr/>
          <p:nvPr/>
        </p:nvSpPr>
        <p:spPr>
          <a:xfrm rot="-31978">
            <a:off x="7005302" y="920330"/>
            <a:ext cx="412586" cy="273930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4"/>
          <p:cNvSpPr/>
          <p:nvPr/>
        </p:nvSpPr>
        <p:spPr>
          <a:xfrm rot="-31978">
            <a:off x="7139245" y="985860"/>
            <a:ext cx="105853" cy="144139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4"/>
          <p:cNvSpPr/>
          <p:nvPr/>
        </p:nvSpPr>
        <p:spPr>
          <a:xfrm rot="-31978">
            <a:off x="7084213" y="106427"/>
            <a:ext cx="836661" cy="861070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 rot="-31978">
            <a:off x="7149110" y="169580"/>
            <a:ext cx="703459" cy="659489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4"/>
          <p:cNvSpPr/>
          <p:nvPr/>
        </p:nvSpPr>
        <p:spPr>
          <a:xfrm rot="-31978">
            <a:off x="7475416" y="861270"/>
            <a:ext cx="105131" cy="69902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4"/>
          <p:cNvSpPr/>
          <p:nvPr/>
        </p:nvSpPr>
        <p:spPr>
          <a:xfrm rot="-31978">
            <a:off x="7483909" y="264961"/>
            <a:ext cx="331218" cy="256321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4"/>
          <p:cNvSpPr/>
          <p:nvPr/>
        </p:nvSpPr>
        <p:spPr>
          <a:xfrm rot="-31978">
            <a:off x="7218140" y="312426"/>
            <a:ext cx="244810" cy="189308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4"/>
          <p:cNvSpPr/>
          <p:nvPr/>
        </p:nvSpPr>
        <p:spPr>
          <a:xfrm rot="-31978">
            <a:off x="7297361" y="490151"/>
            <a:ext cx="360734" cy="279213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4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4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4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54"/>
          <p:cNvSpPr txBox="1"/>
          <p:nvPr>
            <p:ph idx="2" type="ctrTitle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DTC-Inversa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54"/>
          <p:cNvSpPr txBox="1"/>
          <p:nvPr>
            <p:ph idx="3" type="ctrTitle"/>
          </p:nvPr>
        </p:nvSpPr>
        <p:spPr>
          <a:xfrm>
            <a:off x="1557924" y="2789250"/>
            <a:ext cx="2326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DEFINIÇÃO DE ELEMENTOS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54"/>
          <p:cNvSpPr/>
          <p:nvPr/>
        </p:nvSpPr>
        <p:spPr>
          <a:xfrm rot="-186793">
            <a:off x="874447" y="1950977"/>
            <a:ext cx="314865" cy="2834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4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54"/>
          <p:cNvGrpSpPr/>
          <p:nvPr/>
        </p:nvGrpSpPr>
        <p:grpSpPr>
          <a:xfrm flipH="1" rot="10800000">
            <a:off x="880550" y="2712183"/>
            <a:ext cx="302125" cy="163726"/>
            <a:chOff x="1319675" y="779200"/>
            <a:chExt cx="2343875" cy="1270175"/>
          </a:xfrm>
        </p:grpSpPr>
        <p:sp>
          <p:nvSpPr>
            <p:cNvPr id="426" name="Google Shape;426;p54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9" name="Google Shape;4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75" y="1403491"/>
            <a:ext cx="3199225" cy="68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5" y="2087900"/>
            <a:ext cx="3199225" cy="107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575" y="3284399"/>
            <a:ext cx="31992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575" y="3877325"/>
            <a:ext cx="3199225" cy="4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648488" y="586750"/>
            <a:ext cx="51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Transformação discreta</a:t>
            </a:r>
            <a:endParaRPr sz="3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34" name="Google Shape;434;p54"/>
          <p:cNvCxnSpPr/>
          <p:nvPr/>
        </p:nvCxnSpPr>
        <p:spPr>
          <a:xfrm>
            <a:off x="861950" y="3207625"/>
            <a:ext cx="71784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54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4"/>
          <p:cNvSpPr/>
          <p:nvPr/>
        </p:nvSpPr>
        <p:spPr>
          <a:xfrm>
            <a:off x="932938" y="339727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1336225" y="389876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4"/>
          <p:cNvSpPr txBox="1"/>
          <p:nvPr>
            <p:ph idx="3" type="ctrTitle"/>
          </p:nvPr>
        </p:nvSpPr>
        <p:spPr>
          <a:xfrm>
            <a:off x="1557924" y="4084475"/>
            <a:ext cx="2326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DEFINIÇÃO DE ELEMENTOS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54"/>
          <p:cNvSpPr/>
          <p:nvPr/>
        </p:nvSpPr>
        <p:spPr>
          <a:xfrm>
            <a:off x="819925" y="38773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54"/>
          <p:cNvGrpSpPr/>
          <p:nvPr/>
        </p:nvGrpSpPr>
        <p:grpSpPr>
          <a:xfrm flipH="1" rot="10800000">
            <a:off x="880550" y="4007408"/>
            <a:ext cx="302125" cy="163726"/>
            <a:chOff x="1319675" y="779200"/>
            <a:chExt cx="2343875" cy="1270175"/>
          </a:xfrm>
        </p:grpSpPr>
        <p:sp>
          <p:nvSpPr>
            <p:cNvPr id="441" name="Google Shape;441;p54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55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49" name="Google Shape;449;p55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5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5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5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5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5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5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5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5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5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5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5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5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5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5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5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5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5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5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5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5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5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5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5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5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5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5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5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5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5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5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5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5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5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5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5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5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5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5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5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5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5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5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5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5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5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5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5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5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5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5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5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5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5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5"/>
            <p:cNvSpPr/>
            <p:nvPr/>
          </p:nvSpPr>
          <p:spPr>
            <a:xfrm flipH="1">
              <a:off x="908416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5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5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5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55"/>
          <p:cNvSpPr txBox="1"/>
          <p:nvPr/>
        </p:nvSpPr>
        <p:spPr>
          <a:xfrm>
            <a:off x="3949475" y="847825"/>
            <a:ext cx="537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Sistemas Multiprocessados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5"/>
          <p:cNvSpPr txBox="1"/>
          <p:nvPr/>
        </p:nvSpPr>
        <p:spPr>
          <a:xfrm>
            <a:off x="3707950" y="1690600"/>
            <a:ext cx="5765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multiprocessadores de memória compartilhada (supercomputadores)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Multicomputadores que são constituídos por pares CPU-memória e não compartilham um espaço de memória (Clusters)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Sistemas distribuídos constituídos de várias estações de trabalho completa com CPU, memória e disco rígido local, monitor, teclado e mouse.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6"/>
          <p:cNvSpPr txBox="1"/>
          <p:nvPr>
            <p:ph idx="1" type="subTitle"/>
          </p:nvPr>
        </p:nvSpPr>
        <p:spPr>
          <a:xfrm>
            <a:off x="2058225" y="2081613"/>
            <a:ext cx="48813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Message Passing Interface é uma biblioteca criada com o objetivo de padronizar a comunicação entre processos.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3" name="Google Shape;613;p56"/>
          <p:cNvSpPr txBox="1"/>
          <p:nvPr>
            <p:ph idx="4294967295" type="ctrTitle"/>
          </p:nvPr>
        </p:nvSpPr>
        <p:spPr>
          <a:xfrm>
            <a:off x="4052775" y="530513"/>
            <a:ext cx="892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7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7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7"/>
          <p:cNvSpPr txBox="1"/>
          <p:nvPr>
            <p:ph idx="4" type="ctrTitle"/>
          </p:nvPr>
        </p:nvSpPr>
        <p:spPr>
          <a:xfrm>
            <a:off x="1047900" y="681025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300"/>
              <a:t>Processos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622" name="Google Shape;622;p57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RUNNING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57"/>
          <p:cNvSpPr txBox="1"/>
          <p:nvPr>
            <p:ph idx="2" type="ctrTitle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WAIT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4" name="Google Shape;624;p57"/>
          <p:cNvSpPr txBox="1"/>
          <p:nvPr>
            <p:ph idx="3" type="ctrTitle"/>
          </p:nvPr>
        </p:nvSpPr>
        <p:spPr>
          <a:xfrm>
            <a:off x="1557924" y="2789250"/>
            <a:ext cx="2326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READY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25" name="Google Shape;625;p57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57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7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7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57"/>
          <p:cNvGrpSpPr/>
          <p:nvPr/>
        </p:nvGrpSpPr>
        <p:grpSpPr>
          <a:xfrm flipH="1" rot="10800000">
            <a:off x="880550" y="2712183"/>
            <a:ext cx="302125" cy="163726"/>
            <a:chOff x="1319675" y="779200"/>
            <a:chExt cx="2343875" cy="1270175"/>
          </a:xfrm>
        </p:grpSpPr>
        <p:sp>
          <p:nvSpPr>
            <p:cNvPr id="631" name="Google Shape;631;p57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7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7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57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635" name="Google Shape;635;p57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7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57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7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7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7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7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7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7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7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7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7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7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7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7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7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7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7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7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7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8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CERCA DE 125 FUNÇÕES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7" name="Google Shape;667;p58"/>
          <p:cNvSpPr txBox="1"/>
          <p:nvPr>
            <p:ph idx="2" type="ctrTitle"/>
          </p:nvPr>
        </p:nvSpPr>
        <p:spPr>
          <a:xfrm>
            <a:off x="1557924" y="3490575"/>
            <a:ext cx="25461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COMUNICAÇÃO ASSÍNCRONA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58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C,C++,FORTRAN 77/90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69" name="Google Shape;669;p5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5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58"/>
          <p:cNvGrpSpPr/>
          <p:nvPr/>
        </p:nvGrpSpPr>
        <p:grpSpPr>
          <a:xfrm>
            <a:off x="898993" y="2712187"/>
            <a:ext cx="265768" cy="163730"/>
            <a:chOff x="1319675" y="2389025"/>
            <a:chExt cx="2224000" cy="1370125"/>
          </a:xfrm>
        </p:grpSpPr>
        <p:sp>
          <p:nvSpPr>
            <p:cNvPr id="674" name="Google Shape;674;p58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8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58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8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8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8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8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8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8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8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8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8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8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8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8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8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8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8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8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8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58"/>
          <p:cNvGrpSpPr/>
          <p:nvPr/>
        </p:nvGrpSpPr>
        <p:grpSpPr>
          <a:xfrm>
            <a:off x="899006" y="3457525"/>
            <a:ext cx="265768" cy="163730"/>
            <a:chOff x="1319675" y="2389025"/>
            <a:chExt cx="2224000" cy="1370125"/>
          </a:xfrm>
        </p:grpSpPr>
        <p:sp>
          <p:nvSpPr>
            <p:cNvPr id="700" name="Google Shape;700;p58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58"/>
          <p:cNvGrpSpPr/>
          <p:nvPr/>
        </p:nvGrpSpPr>
        <p:grpSpPr>
          <a:xfrm>
            <a:off x="899006" y="2010837"/>
            <a:ext cx="265768" cy="163730"/>
            <a:chOff x="1319675" y="2389025"/>
            <a:chExt cx="2224000" cy="1370125"/>
          </a:xfrm>
        </p:grpSpPr>
        <p:sp>
          <p:nvSpPr>
            <p:cNvPr id="703" name="Google Shape;703;p58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58"/>
          <p:cNvSpPr/>
          <p:nvPr/>
        </p:nvSpPr>
        <p:spPr>
          <a:xfrm>
            <a:off x="1336225" y="40053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PROGRAMAÇÃO MODULAR</a:t>
            </a:r>
            <a:r>
              <a:rPr lang="pt-BR" sz="11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8"/>
          <p:cNvSpPr/>
          <p:nvPr/>
        </p:nvSpPr>
        <p:spPr>
          <a:xfrm>
            <a:off x="819913" y="39847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58"/>
          <p:cNvGrpSpPr/>
          <p:nvPr/>
        </p:nvGrpSpPr>
        <p:grpSpPr>
          <a:xfrm>
            <a:off x="898993" y="4114875"/>
            <a:ext cx="265768" cy="163730"/>
            <a:chOff x="1319675" y="2389025"/>
            <a:chExt cx="2224000" cy="1370125"/>
          </a:xfrm>
        </p:grpSpPr>
        <p:sp>
          <p:nvSpPr>
            <p:cNvPr id="708" name="Google Shape;708;p58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8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9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9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9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ESTRUTURA DE ARQUIVOS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59"/>
          <p:cNvSpPr txBox="1"/>
          <p:nvPr>
            <p:ph idx="2" type="ctrTitle"/>
          </p:nvPr>
        </p:nvSpPr>
        <p:spPr>
          <a:xfrm>
            <a:off x="1557925" y="3490575"/>
            <a:ext cx="2220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CÓDIGO DE BLOCO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9" name="Google Shape;719;p59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IMAGEM MONOCROMÁTICA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0" name="Google Shape;720;p59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p59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9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9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9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5" name="Google Shape;725;p59"/>
          <p:cNvGrpSpPr/>
          <p:nvPr/>
        </p:nvGrpSpPr>
        <p:grpSpPr>
          <a:xfrm flipH="1" rot="10800000">
            <a:off x="880550" y="2712183"/>
            <a:ext cx="302125" cy="163726"/>
            <a:chOff x="1319675" y="779200"/>
            <a:chExt cx="2343875" cy="1270175"/>
          </a:xfrm>
        </p:grpSpPr>
        <p:sp>
          <p:nvSpPr>
            <p:cNvPr id="726" name="Google Shape;726;p59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9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59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730" name="Google Shape;730;p59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59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9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9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9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9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9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9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9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9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9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9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9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9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9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9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00" y="1025950"/>
            <a:ext cx="37909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9"/>
          <p:cNvSpPr txBox="1"/>
          <p:nvPr>
            <p:ph idx="4" type="ctrTitle"/>
          </p:nvPr>
        </p:nvSpPr>
        <p:spPr>
          <a:xfrm>
            <a:off x="328125" y="55250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300"/>
              <a:t>Materiais e Métodos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0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0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BLOCOS DE LINHA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5" name="Google Shape;765;p60"/>
          <p:cNvSpPr txBox="1"/>
          <p:nvPr>
            <p:ph idx="2" type="ctrTitle"/>
          </p:nvPr>
        </p:nvSpPr>
        <p:spPr>
          <a:xfrm>
            <a:off x="1557925" y="3490575"/>
            <a:ext cx="2220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DEGRADAÇÃO DA QUALIDADE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60"/>
          <p:cNvSpPr txBox="1"/>
          <p:nvPr>
            <p:ph idx="3" type="ctrTitle"/>
          </p:nvPr>
        </p:nvSpPr>
        <p:spPr>
          <a:xfrm>
            <a:off x="1338700" y="2582100"/>
            <a:ext cx="2424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DTC E DEFINIÇÃO DE ELEMENTOS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67" name="Google Shape;767;p60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60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0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60"/>
          <p:cNvGrpSpPr/>
          <p:nvPr/>
        </p:nvGrpSpPr>
        <p:grpSpPr>
          <a:xfrm flipH="1" rot="10800000">
            <a:off x="880550" y="2712183"/>
            <a:ext cx="302125" cy="163726"/>
            <a:chOff x="1319675" y="779200"/>
            <a:chExt cx="2343875" cy="1270175"/>
          </a:xfrm>
        </p:grpSpPr>
        <p:sp>
          <p:nvSpPr>
            <p:cNvPr id="773" name="Google Shape;773;p60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0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0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60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777" name="Google Shape;777;p60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0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60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0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0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0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0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0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0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0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0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0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0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0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0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0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0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0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0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0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0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99" y="2988675"/>
            <a:ext cx="4703475" cy="12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300" y="1379775"/>
            <a:ext cx="4703487" cy="1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