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Corbel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4">
          <p15:clr>
            <a:srgbClr val="A4A3A4"/>
          </p15:clr>
        </p15:guide>
        <p15:guide id="3" pos="408">
          <p15:clr>
            <a:srgbClr val="A4A3A4"/>
          </p15:clr>
        </p15:guide>
        <p15:guide id="4" orient="horz" pos="432">
          <p15:clr>
            <a:srgbClr val="A4A3A4"/>
          </p15:clr>
        </p15:guide>
        <p15:guide id="5" pos="72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4"/>
        <p:guide pos="408"/>
        <p:guide pos="432" orient="horz"/>
        <p:guide pos="72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orbel-bold.fntdata"/><Relationship Id="rId27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orbel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bbd25fa47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8bbd25fa47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8bbd25fa47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bbd25fa47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28bbd25fa47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8bbd25fa47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934423036_2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e934423036_2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e934423036_2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8bbd25fa47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28bbd25fa47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8bbd25fa47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8bbd25fa47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28bbd25fa47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8bbd25fa47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8bbd25fa47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28bbd25fa47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8bbd25fa47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8bbd25fa47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28bbd25fa47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8bbd25fa47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bbd25fa47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8bbd25fa47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28bbd25fa47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934423036_2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1e934423036_2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e934423036_2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8bbd25fa47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28bbd25fa47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28bbd25fa47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934423036_2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e934423036_2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e934423036_2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e934423036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1e934423036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e934423036_1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934423036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e934423036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e934423036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8bbd25fa4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28bbd25fa4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8bbd25fa4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_01">
  <p:cSld name="Título_0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6676569" y="0"/>
            <a:ext cx="3522381" cy="6858000"/>
          </a:xfrm>
          <a:custGeom>
            <a:rect b="b" l="l" r="r" t="t"/>
            <a:pathLst>
              <a:path extrusionOk="0" h="6858000" w="3522381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>
            <p:ph idx="2" type="pic"/>
          </p:nvPr>
        </p:nvSpPr>
        <p:spPr>
          <a:xfrm>
            <a:off x="-1" y="0"/>
            <a:ext cx="6676568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7274144" y="1291772"/>
            <a:ext cx="4379976" cy="36118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7389079" y="5392401"/>
            <a:ext cx="4178808" cy="52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2606E"/>
              </a:buClr>
              <a:buSzPts val="1800"/>
              <a:buNone/>
              <a:defRPr sz="1800">
                <a:solidFill>
                  <a:srgbClr val="B2606E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8" name="Google Shape;18;p2"/>
          <p:cNvGrpSpPr/>
          <p:nvPr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19" name="Google Shape;19;p2"/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Contenido_1 columna">
  <p:cSld name="04 Contenido_1 columna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>
            <p:ph idx="2" type="pic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1562100" y="1733627"/>
            <a:ext cx="2438400" cy="4248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Char char="•"/>
              <a:defRPr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type="title"/>
          </p:nvPr>
        </p:nvSpPr>
        <p:spPr>
          <a:xfrm>
            <a:off x="633186" y="557439"/>
            <a:ext cx="102062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Corbel"/>
              <a:buNone/>
              <a:defRPr sz="2400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3" type="body"/>
          </p:nvPr>
        </p:nvSpPr>
        <p:spPr>
          <a:xfrm>
            <a:off x="647700" y="1733627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 sz="1400">
                <a:solidFill>
                  <a:srgbClr val="F2F2F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Imágenes_Texto importante 01">
  <p:cSld name="2 Imágenes_Texto importante 0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>
            <p:ph idx="2" type="pic"/>
          </p:nvPr>
        </p:nvSpPr>
        <p:spPr>
          <a:xfrm>
            <a:off x="0" y="0"/>
            <a:ext cx="8087304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785586" y="4081468"/>
            <a:ext cx="5005614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785586" y="5047107"/>
            <a:ext cx="5005614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/>
          <p:nvPr>
            <p:ph idx="3" type="pic"/>
          </p:nvPr>
        </p:nvSpPr>
        <p:spPr>
          <a:xfrm>
            <a:off x="6464300" y="0"/>
            <a:ext cx="57277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3"/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90" name="Google Shape;90;p13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rgbClr val="8A43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Cierr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>
            <p:ph idx="2" type="pic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4"/>
          <p:cNvSpPr txBox="1"/>
          <p:nvPr>
            <p:ph type="ctrTitle"/>
          </p:nvPr>
        </p:nvSpPr>
        <p:spPr>
          <a:xfrm>
            <a:off x="691080" y="2139696"/>
            <a:ext cx="5578995" cy="879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  <a:defRPr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359075" y="3653097"/>
            <a:ext cx="36952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3" type="body"/>
          </p:nvPr>
        </p:nvSpPr>
        <p:spPr>
          <a:xfrm>
            <a:off x="1359075" y="4392151"/>
            <a:ext cx="36952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4" type="body"/>
          </p:nvPr>
        </p:nvSpPr>
        <p:spPr>
          <a:xfrm>
            <a:off x="1359075" y="5131205"/>
            <a:ext cx="36952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5" type="body"/>
          </p:nvPr>
        </p:nvSpPr>
        <p:spPr>
          <a:xfrm>
            <a:off x="1359075" y="5870258"/>
            <a:ext cx="36952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4"/>
          <p:cNvSpPr/>
          <p:nvPr>
            <p:ph idx="6" type="body"/>
          </p:nvPr>
        </p:nvSpPr>
        <p:spPr>
          <a:xfrm>
            <a:off x="691080" y="4295744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4"/>
          <p:cNvSpPr/>
          <p:nvPr>
            <p:ph idx="7" type="body"/>
          </p:nvPr>
        </p:nvSpPr>
        <p:spPr>
          <a:xfrm>
            <a:off x="691080" y="5034798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4"/>
          <p:cNvSpPr/>
          <p:nvPr>
            <p:ph idx="8" type="body"/>
          </p:nvPr>
        </p:nvSpPr>
        <p:spPr>
          <a:xfrm>
            <a:off x="691080" y="5773851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4"/>
          <p:cNvSpPr/>
          <p:nvPr>
            <p:ph idx="9" type="body"/>
          </p:nvPr>
        </p:nvSpPr>
        <p:spPr>
          <a:xfrm>
            <a:off x="691080" y="3556690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ctrTitle"/>
          </p:nvPr>
        </p:nvSpPr>
        <p:spPr>
          <a:xfrm>
            <a:off x="7274144" y="1291772"/>
            <a:ext cx="4379976" cy="36118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7389079" y="5392401"/>
            <a:ext cx="4178808" cy="52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2606E"/>
              </a:buClr>
              <a:buSzPts val="1800"/>
              <a:buNone/>
              <a:defRPr sz="1800">
                <a:solidFill>
                  <a:srgbClr val="B2606E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07" name="Google Shape;107;p15"/>
          <p:cNvGrpSpPr/>
          <p:nvPr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108" name="Google Shape;108;p15"/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15"/>
          <p:cNvSpPr/>
          <p:nvPr/>
        </p:nvSpPr>
        <p:spPr>
          <a:xfrm>
            <a:off x="0" y="0"/>
            <a:ext cx="8568965" cy="6858000"/>
          </a:xfrm>
          <a:custGeom>
            <a:rect b="b" l="l" r="r" t="t"/>
            <a:pathLst>
              <a:path extrusionOk="0" h="6858000" w="3522381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la sección">
  <p:cSld name="Encabezado de la secció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4334810" y="0"/>
            <a:ext cx="3522381" cy="6858000"/>
          </a:xfrm>
          <a:custGeom>
            <a:rect b="b" l="l" r="r" t="t"/>
            <a:pathLst>
              <a:path extrusionOk="0" h="6858000" w="3522381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>
            <p:ph type="ctrTitle"/>
          </p:nvPr>
        </p:nvSpPr>
        <p:spPr>
          <a:xfrm>
            <a:off x="7274144" y="1291772"/>
            <a:ext cx="4379976" cy="36118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" type="subTitle"/>
          </p:nvPr>
        </p:nvSpPr>
        <p:spPr>
          <a:xfrm>
            <a:off x="7389079" y="5392401"/>
            <a:ext cx="4178808" cy="52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2606E"/>
              </a:buClr>
              <a:buSzPts val="1800"/>
              <a:buNone/>
              <a:defRPr sz="1800">
                <a:solidFill>
                  <a:srgbClr val="B2606E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17" name="Google Shape;117;p16"/>
          <p:cNvGrpSpPr/>
          <p:nvPr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118" name="Google Shape;118;p16"/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>
  <p:cSld name="Título y contenido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633186" y="557439"/>
            <a:ext cx="108158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4" name="Google Shape;124;p17"/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25" name="Google Shape;125;p17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rgbClr val="8A43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7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633186" y="1825625"/>
            <a:ext cx="1081586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contenido">
  <p:cSld name="Dos contenido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633186" y="557439"/>
            <a:ext cx="108158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1" name="Google Shape;131;p18"/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32" name="Google Shape;132;p18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rgbClr val="8A43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18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633186" y="1825625"/>
            <a:ext cx="538661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2" type="body"/>
          </p:nvPr>
        </p:nvSpPr>
        <p:spPr>
          <a:xfrm>
            <a:off x="6172200" y="1825625"/>
            <a:ext cx="52768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633186" y="557439"/>
            <a:ext cx="108158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9" name="Google Shape;139;p19"/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40" name="Google Shape;140;p19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rgbClr val="8A43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9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633186" y="1681163"/>
            <a:ext cx="533214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4" name="Google Shape;144;p19"/>
          <p:cNvSpPr txBox="1"/>
          <p:nvPr>
            <p:ph idx="2" type="body"/>
          </p:nvPr>
        </p:nvSpPr>
        <p:spPr>
          <a:xfrm>
            <a:off x="6172200" y="1681163"/>
            <a:ext cx="527685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5" name="Google Shape;145;p19"/>
          <p:cNvSpPr txBox="1"/>
          <p:nvPr>
            <p:ph idx="3" type="body"/>
          </p:nvPr>
        </p:nvSpPr>
        <p:spPr>
          <a:xfrm>
            <a:off x="633186" y="2505075"/>
            <a:ext cx="533214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4" type="body"/>
          </p:nvPr>
        </p:nvSpPr>
        <p:spPr>
          <a:xfrm>
            <a:off x="6172200" y="2505075"/>
            <a:ext cx="527685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>
  <p:cSld name="Contenido con título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0"/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49" name="Google Shape;149;p20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rgbClr val="8A43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20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3" name="Google Shape;153;p20"/>
          <p:cNvSpPr txBox="1"/>
          <p:nvPr>
            <p:ph idx="2" type="body"/>
          </p:nvPr>
        </p:nvSpPr>
        <p:spPr>
          <a:xfrm>
            <a:off x="5183188" y="987425"/>
            <a:ext cx="626586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4" name="Google Shape;154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 Contenido_2 columna">
  <p:cSld name="01 Contenido_2 column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>
            <p:ph idx="2" type="pic"/>
          </p:nvPr>
        </p:nvSpPr>
        <p:spPr>
          <a:xfrm>
            <a:off x="6836125" y="0"/>
            <a:ext cx="535587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386558" y="2717803"/>
            <a:ext cx="2834640" cy="336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3" type="body"/>
          </p:nvPr>
        </p:nvSpPr>
        <p:spPr>
          <a:xfrm>
            <a:off x="647700" y="2717803"/>
            <a:ext cx="2834640" cy="336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633186" y="557439"/>
            <a:ext cx="68915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4" type="body"/>
          </p:nvPr>
        </p:nvSpPr>
        <p:spPr>
          <a:xfrm>
            <a:off x="1906451" y="1981200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5" type="body"/>
          </p:nvPr>
        </p:nvSpPr>
        <p:spPr>
          <a:xfrm>
            <a:off x="5645309" y="1981200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>
  <p:cSld name="Imagen con leyenda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1"/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57" name="Google Shape;157;p21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rgbClr val="8A43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21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2" name="Google Shape;162;p21"/>
          <p:cNvSpPr/>
          <p:nvPr>
            <p:ph idx="2" type="pic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Contenido">
  <p:cSld name="05 Contenid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562100" y="1733627"/>
            <a:ext cx="8534400" cy="4248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633186" y="557439"/>
            <a:ext cx="108158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647700" y="1733627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5" name="Google Shape;35;p4"/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36" name="Google Shape;36;p4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rgbClr val="8A43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8;p4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633186" y="557439"/>
            <a:ext cx="108158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" name="Google Shape;41;p5"/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42" name="Google Shape;42;p5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rgbClr val="8A43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5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_02">
  <p:cSld name="Título_0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5512953" y="0"/>
            <a:ext cx="3522381" cy="6858000"/>
          </a:xfrm>
          <a:custGeom>
            <a:rect b="b" l="l" r="r" t="t"/>
            <a:pathLst>
              <a:path extrusionOk="0" h="6858000" w="3522381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6"/>
          <p:cNvSpPr/>
          <p:nvPr>
            <p:ph idx="2" type="pic"/>
          </p:nvPr>
        </p:nvSpPr>
        <p:spPr>
          <a:xfrm>
            <a:off x="-1" y="0"/>
            <a:ext cx="5504688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6"/>
          <p:cNvSpPr txBox="1"/>
          <p:nvPr>
            <p:ph type="ctrTitle"/>
          </p:nvPr>
        </p:nvSpPr>
        <p:spPr>
          <a:xfrm>
            <a:off x="7274144" y="1291772"/>
            <a:ext cx="4379976" cy="36118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subTitle"/>
          </p:nvPr>
        </p:nvSpPr>
        <p:spPr>
          <a:xfrm>
            <a:off x="7389079" y="5392401"/>
            <a:ext cx="4178808" cy="52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2606E"/>
              </a:buClr>
              <a:buSzPts val="1800"/>
              <a:buNone/>
              <a:defRPr sz="1800">
                <a:solidFill>
                  <a:srgbClr val="B2606E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_03">
  <p:cSld name="Título_0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>
            <p:ph idx="2" type="pic"/>
          </p:nvPr>
        </p:nvSpPr>
        <p:spPr>
          <a:xfrm>
            <a:off x="-2" y="0"/>
            <a:ext cx="12192001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7"/>
          <p:cNvSpPr txBox="1"/>
          <p:nvPr>
            <p:ph type="ctrTitle"/>
          </p:nvPr>
        </p:nvSpPr>
        <p:spPr>
          <a:xfrm>
            <a:off x="316020" y="2404234"/>
            <a:ext cx="5330038" cy="1746504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453180" y="4553291"/>
            <a:ext cx="5049510" cy="521208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con imagen">
  <p:cSld name="Encabezado de sección con image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>
            <p:ph idx="2" type="pic"/>
          </p:nvPr>
        </p:nvSpPr>
        <p:spPr>
          <a:xfrm>
            <a:off x="-2" y="0"/>
            <a:ext cx="12192001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4590288" y="2313432"/>
            <a:ext cx="6592824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4590288" y="5193792"/>
            <a:ext cx="6592824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Contenido_3 columna">
  <p:cSld name="02 Contenido_3 columna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>
            <p:ph idx="2" type="pic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8842" y="2717803"/>
            <a:ext cx="2377440" cy="336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647700" y="2717803"/>
            <a:ext cx="2377440" cy="336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633186" y="557439"/>
            <a:ext cx="102062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Corbel"/>
              <a:buNone/>
              <a:defRPr sz="2400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4" type="body"/>
          </p:nvPr>
        </p:nvSpPr>
        <p:spPr>
          <a:xfrm>
            <a:off x="1562100" y="1981200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 sz="1400">
                <a:solidFill>
                  <a:srgbClr val="F2F2F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5" type="body"/>
          </p:nvPr>
        </p:nvSpPr>
        <p:spPr>
          <a:xfrm>
            <a:off x="4803242" y="1981200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 sz="1400">
                <a:solidFill>
                  <a:srgbClr val="F2F2F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6" type="body"/>
          </p:nvPr>
        </p:nvSpPr>
        <p:spPr>
          <a:xfrm>
            <a:off x="7129985" y="2717803"/>
            <a:ext cx="2377440" cy="336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7" type="body"/>
          </p:nvPr>
        </p:nvSpPr>
        <p:spPr>
          <a:xfrm>
            <a:off x="8044385" y="1981200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 sz="1400">
                <a:solidFill>
                  <a:srgbClr val="F2F2F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Contenido_2 columna Vertical">
  <p:cSld name="03 Contenido_2 columna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>
            <p:ph idx="2" type="pic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809750" y="1847927"/>
            <a:ext cx="7315200" cy="146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Char char="•"/>
              <a:defRPr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633186" y="557439"/>
            <a:ext cx="102062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Corbel"/>
              <a:buNone/>
              <a:defRPr sz="2400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3" type="body"/>
          </p:nvPr>
        </p:nvSpPr>
        <p:spPr>
          <a:xfrm>
            <a:off x="647700" y="2304413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 sz="1400">
                <a:solidFill>
                  <a:srgbClr val="F2F2F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4" type="body"/>
          </p:nvPr>
        </p:nvSpPr>
        <p:spPr>
          <a:xfrm>
            <a:off x="1809750" y="4048520"/>
            <a:ext cx="7315200" cy="146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Char char="•"/>
              <a:defRPr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5" type="body"/>
          </p:nvPr>
        </p:nvSpPr>
        <p:spPr>
          <a:xfrm>
            <a:off x="647700" y="4505006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 sz="1400">
                <a:solidFill>
                  <a:srgbClr val="F2F2F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5.png"/><Relationship Id="rId5" Type="http://schemas.openxmlformats.org/officeDocument/2006/relationships/image" Target="../media/image21.png"/><Relationship Id="rId6" Type="http://schemas.openxmlformats.org/officeDocument/2006/relationships/image" Target="../media/image10.png"/><Relationship Id="rId7" Type="http://schemas.openxmlformats.org/officeDocument/2006/relationships/image" Target="../media/image17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ítulo" id="168" name="Google Shape;168;p22"/>
          <p:cNvSpPr txBox="1"/>
          <p:nvPr>
            <p:ph type="ctrTitle"/>
          </p:nvPr>
        </p:nvSpPr>
        <p:spPr>
          <a:xfrm>
            <a:off x="5199091" y="275771"/>
            <a:ext cx="6992908" cy="377129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s-ES"/>
              <a:t>Cátedra</a:t>
            </a:r>
            <a:br>
              <a:rPr lang="es-ES"/>
            </a:br>
            <a:br>
              <a:rPr lang="es-ES"/>
            </a:br>
            <a:r>
              <a:rPr lang="es-ES"/>
              <a:t>DESARROLLO DE SOFTWARE</a:t>
            </a:r>
            <a:endParaRPr/>
          </a:p>
        </p:txBody>
      </p:sp>
      <p:sp>
        <p:nvSpPr>
          <p:cNvPr descr="subtítulo" id="169" name="Google Shape;169;p22"/>
          <p:cNvSpPr txBox="1"/>
          <p:nvPr>
            <p:ph idx="1" type="subTitle"/>
          </p:nvPr>
        </p:nvSpPr>
        <p:spPr>
          <a:xfrm>
            <a:off x="7389078" y="5191929"/>
            <a:ext cx="4178808" cy="52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606E"/>
              </a:buClr>
              <a:buSzPts val="1800"/>
              <a:buNone/>
            </a:pPr>
            <a:r>
              <a:rPr lang="es-ES"/>
              <a:t>Ing. María Soledad Romero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2606E"/>
              </a:buClr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>
            <a:off x="-3740" y="0"/>
            <a:ext cx="6208649" cy="6858000"/>
            <a:chOff x="-3740" y="0"/>
            <a:chExt cx="6208649" cy="6858000"/>
          </a:xfrm>
        </p:grpSpPr>
        <p:sp>
          <p:nvSpPr>
            <p:cNvPr id="171" name="Google Shape;171;p22"/>
            <p:cNvSpPr/>
            <p:nvPr/>
          </p:nvSpPr>
          <p:spPr>
            <a:xfrm>
              <a:off x="-3740" y="0"/>
              <a:ext cx="6208649" cy="6858000"/>
            </a:xfrm>
            <a:custGeom>
              <a:rect b="b" l="l" r="r" t="t"/>
              <a:pathLst>
                <a:path extrusionOk="0" h="6858000" w="6208649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1451429" y="0"/>
              <a:ext cx="3222172" cy="6858000"/>
            </a:xfrm>
            <a:prstGeom prst="rect">
              <a:avLst/>
            </a:pr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22"/>
          <p:cNvGrpSpPr/>
          <p:nvPr/>
        </p:nvGrpSpPr>
        <p:grpSpPr>
          <a:xfrm>
            <a:off x="0" y="0"/>
            <a:ext cx="4750604" cy="6858000"/>
            <a:chOff x="0" y="0"/>
            <a:chExt cx="4750604" cy="6858000"/>
          </a:xfrm>
        </p:grpSpPr>
        <p:sp>
          <p:nvSpPr>
            <p:cNvPr id="174" name="Google Shape;174;p22"/>
            <p:cNvSpPr/>
            <p:nvPr/>
          </p:nvSpPr>
          <p:spPr>
            <a:xfrm>
              <a:off x="0" y="0"/>
              <a:ext cx="4750604" cy="6858000"/>
            </a:xfrm>
            <a:custGeom>
              <a:rect b="b" l="l" r="r" t="t"/>
              <a:pathLst>
                <a:path extrusionOk="0" h="6858000" w="4750604">
                  <a:moveTo>
                    <a:pt x="0" y="0"/>
                  </a:moveTo>
                  <a:lnTo>
                    <a:pt x="4750604" y="0"/>
                  </a:lnTo>
                  <a:lnTo>
                    <a:pt x="31014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1" y="0"/>
              <a:ext cx="3946799" cy="6858000"/>
            </a:xfrm>
            <a:custGeom>
              <a:rect b="b" l="l" r="r" t="t"/>
              <a:pathLst>
                <a:path extrusionOk="0" h="6858000" w="3946799">
                  <a:moveTo>
                    <a:pt x="0" y="0"/>
                  </a:moveTo>
                  <a:lnTo>
                    <a:pt x="3946799" y="0"/>
                  </a:lnTo>
                  <a:lnTo>
                    <a:pt x="22976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4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0" y="0"/>
              <a:ext cx="3723822" cy="6858000"/>
            </a:xfrm>
            <a:custGeom>
              <a:rect b="b" l="l" r="r" t="t"/>
              <a:pathLst>
                <a:path extrusionOk="0" h="6858000" w="3723822">
                  <a:moveTo>
                    <a:pt x="0" y="0"/>
                  </a:moveTo>
                  <a:lnTo>
                    <a:pt x="3723822" y="0"/>
                  </a:lnTo>
                  <a:lnTo>
                    <a:pt x="20746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9764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0" y="0"/>
              <a:ext cx="3374007" cy="6858000"/>
            </a:xfrm>
            <a:custGeom>
              <a:rect b="b" l="l" r="r" t="t"/>
              <a:pathLst>
                <a:path extrusionOk="0" h="6858000" w="3374007">
                  <a:moveTo>
                    <a:pt x="0" y="0"/>
                  </a:moveTo>
                  <a:lnTo>
                    <a:pt x="3374007" y="0"/>
                  </a:lnTo>
                  <a:lnTo>
                    <a:pt x="16595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D30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4533" y="250371"/>
            <a:ext cx="2013585" cy="376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ítulo" id="284" name="Google Shape;284;p31"/>
          <p:cNvSpPr txBox="1"/>
          <p:nvPr/>
        </p:nvSpPr>
        <p:spPr>
          <a:xfrm>
            <a:off x="647711" y="270289"/>
            <a:ext cx="8986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INTEGRACIÓN DEL FRONTEND CON EL BACKEND: </a:t>
            </a:r>
            <a:r>
              <a:rPr b="1"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DEMO - Login Usuario Administrador</a:t>
            </a:r>
            <a:endParaRPr/>
          </a:p>
        </p:txBody>
      </p:sp>
      <p:pic>
        <p:nvPicPr>
          <p:cNvPr id="285" name="Google Shape;2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25" y="1101289"/>
            <a:ext cx="10289756" cy="5451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ítulo" id="291" name="Google Shape;291;p32"/>
          <p:cNvSpPr txBox="1"/>
          <p:nvPr/>
        </p:nvSpPr>
        <p:spPr>
          <a:xfrm>
            <a:off x="647711" y="270289"/>
            <a:ext cx="8986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INTEGRACIÓN DEL FRONTEND CON EL BACKEND: </a:t>
            </a:r>
            <a:r>
              <a:rPr b="1"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DEMO - Login Usuario Administrador - token de usuario</a:t>
            </a:r>
            <a:endParaRPr/>
          </a:p>
        </p:txBody>
      </p:sp>
      <p:pic>
        <p:nvPicPr>
          <p:cNvPr id="292" name="Google Shape;2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1101300"/>
            <a:ext cx="10597951" cy="54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ítulo" id="298" name="Google Shape;298;p33"/>
          <p:cNvSpPr txBox="1"/>
          <p:nvPr/>
        </p:nvSpPr>
        <p:spPr>
          <a:xfrm>
            <a:off x="633186" y="557439"/>
            <a:ext cx="8986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INTEGRACIÓN DEL FRONTEND CON EL BACKEND: DE</a:t>
            </a:r>
            <a:r>
              <a:rPr b="1"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 - Login Usuario Lector</a:t>
            </a:r>
            <a:endParaRPr/>
          </a:p>
        </p:txBody>
      </p:sp>
      <p:pic>
        <p:nvPicPr>
          <p:cNvPr id="299" name="Google Shape;2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4214"/>
            <a:ext cx="11887201" cy="4501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00" y="1216742"/>
            <a:ext cx="9348355" cy="417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ítulo" id="306" name="Google Shape;306;p34"/>
          <p:cNvSpPr txBox="1"/>
          <p:nvPr/>
        </p:nvSpPr>
        <p:spPr>
          <a:xfrm>
            <a:off x="647711" y="270289"/>
            <a:ext cx="8986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INTEGRACIÓN DEL FRONTEND CON EL BACKEND: </a:t>
            </a:r>
            <a:r>
              <a:rPr b="1"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DEMO - Login Usuario Lector - token de usuario </a:t>
            </a:r>
            <a:endParaRPr/>
          </a:p>
        </p:txBody>
      </p:sp>
      <p:pic>
        <p:nvPicPr>
          <p:cNvPr id="307" name="Google Shape;3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50" y="1010889"/>
            <a:ext cx="11268075" cy="53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ítulo" id="313" name="Google Shape;313;p35"/>
          <p:cNvSpPr txBox="1"/>
          <p:nvPr/>
        </p:nvSpPr>
        <p:spPr>
          <a:xfrm>
            <a:off x="633186" y="557439"/>
            <a:ext cx="8986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FRONTEND - </a:t>
            </a:r>
            <a:r>
              <a:rPr b="1" i="0" lang="es-ES" sz="2400" u="none" cap="none" strike="noStrike">
                <a:solidFill>
                  <a:schemeClr val="dk1"/>
                </a:solidFill>
                <a:highlight>
                  <a:schemeClr val="accent3"/>
                </a:highlight>
                <a:latin typeface="Corbel"/>
                <a:ea typeface="Corbel"/>
                <a:cs typeface="Corbel"/>
                <a:sym typeface="Corbel"/>
              </a:rPr>
              <a:t>Dependenc</a:t>
            </a:r>
            <a:r>
              <a:rPr b="1" lang="es-ES" sz="2400">
                <a:solidFill>
                  <a:schemeClr val="dk1"/>
                </a:solidFill>
                <a:highlight>
                  <a:schemeClr val="accent3"/>
                </a:highlight>
                <a:latin typeface="Corbel"/>
                <a:ea typeface="Corbel"/>
                <a:cs typeface="Corbel"/>
                <a:sym typeface="Corbel"/>
              </a:rPr>
              <a:t>ias</a:t>
            </a:r>
            <a:endParaRPr>
              <a:highlight>
                <a:schemeClr val="accent3"/>
              </a:highlight>
            </a:endParaRPr>
          </a:p>
        </p:txBody>
      </p:sp>
      <p:pic>
        <p:nvPicPr>
          <p:cNvPr id="314" name="Google Shape;3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75" y="1024349"/>
            <a:ext cx="5369973" cy="53847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bloque de contenido 1" id="315" name="Google Shape;315;p35"/>
          <p:cNvSpPr txBox="1"/>
          <p:nvPr>
            <p:ph idx="2" type="body"/>
          </p:nvPr>
        </p:nvSpPr>
        <p:spPr>
          <a:xfrm>
            <a:off x="6134100" y="339600"/>
            <a:ext cx="58188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00000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React:</a:t>
            </a:r>
            <a:endParaRPr b="1" sz="1700">
              <a:solidFill>
                <a:srgbClr val="000000"/>
              </a:solidFill>
              <a:highlight>
                <a:schemeClr val="accent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componentes, manejar el estado de la aplicación y gestionar el ciclo de vida de los componentes.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00000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React-Hook-Form:</a:t>
            </a:r>
            <a:endParaRPr b="1" sz="1700">
              <a:solidFill>
                <a:srgbClr val="000000"/>
              </a:solidFill>
              <a:highlight>
                <a:schemeClr val="accent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registrar campos de formulario, validaciones en tiempo real.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00000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Axios:</a:t>
            </a:r>
            <a:endParaRPr b="1" sz="1700">
              <a:solidFill>
                <a:srgbClr val="000000"/>
              </a:solidFill>
              <a:highlight>
                <a:schemeClr val="accent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Comunicación frontend y backend, enviar datos y recibir respuestas del servidor de manera asincrónica.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00000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React-Bootstrap:</a:t>
            </a:r>
            <a:endParaRPr b="1" sz="1700">
              <a:solidFill>
                <a:srgbClr val="000000"/>
              </a:solidFill>
              <a:highlight>
                <a:schemeClr val="accent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diseñar  formularios con campos de entrada (Form), botones de envío (Button) y contenedores (Container) 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00000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React-Keycloak/Web:</a:t>
            </a:r>
            <a:endParaRPr b="1" sz="1700">
              <a:solidFill>
                <a:srgbClr val="000000"/>
              </a:solidFill>
              <a:highlight>
                <a:schemeClr val="accent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Estado de autenticación del usuario, token de acceso, acciones basadas en roles y permisos de Keycloak.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00000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React-Router-Dom:</a:t>
            </a:r>
            <a:endParaRPr b="1" sz="1700">
              <a:solidFill>
                <a:srgbClr val="000000"/>
              </a:solidFill>
              <a:highlight>
                <a:schemeClr val="accent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Navegación.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ítulo" id="321" name="Google Shape;321;p36"/>
          <p:cNvSpPr txBox="1"/>
          <p:nvPr/>
        </p:nvSpPr>
        <p:spPr>
          <a:xfrm>
            <a:off x="633186" y="557439"/>
            <a:ext cx="8986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FRONTEND - </a:t>
            </a:r>
            <a:r>
              <a:rPr b="1" lang="es-ES" sz="2400">
                <a:solidFill>
                  <a:schemeClr val="dk1"/>
                </a:solidFill>
                <a:highlight>
                  <a:srgbClr val="FF9900"/>
                </a:highlight>
                <a:latin typeface="Corbel"/>
                <a:ea typeface="Corbel"/>
                <a:cs typeface="Corbel"/>
                <a:sym typeface="Corbel"/>
              </a:rPr>
              <a:t>Navegación y Rutas Protegidas</a:t>
            </a:r>
            <a:endParaRPr>
              <a:highlight>
                <a:srgbClr val="FF9900"/>
              </a:highlight>
            </a:endParaRPr>
          </a:p>
        </p:txBody>
      </p:sp>
      <p:sp>
        <p:nvSpPr>
          <p:cNvPr descr="bloque de contenido 1" id="322" name="Google Shape;322;p36"/>
          <p:cNvSpPr txBox="1"/>
          <p:nvPr>
            <p:ph idx="2" type="body"/>
          </p:nvPr>
        </p:nvSpPr>
        <p:spPr>
          <a:xfrm>
            <a:off x="6134100" y="881225"/>
            <a:ext cx="58188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Configuración de Rutas</a:t>
            </a:r>
            <a:r>
              <a:rPr b="1" lang="es-ES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1"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•Define rutas para diferentes páginas de la aplicación</a:t>
            </a:r>
            <a:endParaRPr b="1"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-pública</a:t>
            </a:r>
            <a:endParaRPr b="1"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-/login</a:t>
            </a:r>
            <a:endParaRPr b="1"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-/productos (lista)</a:t>
            </a:r>
            <a:endParaRPr b="1"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-nuevo producto</a:t>
            </a:r>
            <a:endParaRPr b="1"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-editar ?</a:t>
            </a:r>
            <a:endParaRPr b="1"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ES" sz="2000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Protección de Rutas</a:t>
            </a:r>
            <a:endParaRPr b="1" sz="2000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•ProtectedRoute para proteger las rutas que requieren roles específicos. </a:t>
            </a:r>
            <a:endParaRPr b="1"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highlight>
                <a:schemeClr val="accent3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75" y="1059325"/>
            <a:ext cx="5241250" cy="568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ítulo" id="329" name="Google Shape;329;p37"/>
          <p:cNvSpPr txBox="1"/>
          <p:nvPr/>
        </p:nvSpPr>
        <p:spPr>
          <a:xfrm>
            <a:off x="633186" y="557439"/>
            <a:ext cx="8986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FRONTEND -</a:t>
            </a:r>
            <a:r>
              <a:rPr b="1"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lang="es-ES" sz="2400">
                <a:solidFill>
                  <a:schemeClr val="dk1"/>
                </a:solidFill>
                <a:highlight>
                  <a:srgbClr val="00FFFF"/>
                </a:highlight>
                <a:latin typeface="Corbel"/>
                <a:ea typeface="Corbel"/>
                <a:cs typeface="Corbel"/>
                <a:sym typeface="Corbel"/>
              </a:rPr>
              <a:t>LOGIN Y PROTECCIÓN DE RUTAS</a:t>
            </a:r>
            <a:r>
              <a:rPr b="1" i="0" lang="es-ES" sz="24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rbel"/>
                <a:ea typeface="Corbel"/>
                <a:cs typeface="Corbel"/>
                <a:sym typeface="Corbel"/>
              </a:rPr>
              <a:t> </a:t>
            </a:r>
            <a:endParaRPr>
              <a:highlight>
                <a:srgbClr val="00FFFF"/>
              </a:highlight>
            </a:endParaRPr>
          </a:p>
        </p:txBody>
      </p:sp>
      <p:sp>
        <p:nvSpPr>
          <p:cNvPr descr="bloque de contenido 1" id="330" name="Google Shape;330;p37"/>
          <p:cNvSpPr txBox="1"/>
          <p:nvPr>
            <p:ph idx="2" type="body"/>
          </p:nvPr>
        </p:nvSpPr>
        <p:spPr>
          <a:xfrm>
            <a:off x="7909825" y="1012050"/>
            <a:ext cx="3634500" cy="25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25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s-ES" sz="24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i el usuario  no está autenticado pide el login</a:t>
            </a:r>
            <a:endParaRPr b="1" sz="2400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Protege las rutas solo para usuarios autenticados con roles específicos </a:t>
            </a:r>
            <a:r>
              <a:rPr lang="es-ES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ES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read_only y admin)</a:t>
            </a:r>
            <a:endParaRPr sz="24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00" y="999227"/>
            <a:ext cx="6977475" cy="53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ítulo" id="337" name="Google Shape;337;p38"/>
          <p:cNvSpPr txBox="1"/>
          <p:nvPr/>
        </p:nvSpPr>
        <p:spPr>
          <a:xfrm>
            <a:off x="633186" y="557439"/>
            <a:ext cx="8986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FRONTEND -</a:t>
            </a:r>
            <a:r>
              <a:rPr b="1"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lang="es-ES" sz="2400">
                <a:solidFill>
                  <a:schemeClr val="dk1"/>
                </a:solidFill>
                <a:highlight>
                  <a:srgbClr val="4A86E8"/>
                </a:highlight>
                <a:latin typeface="Corbel"/>
                <a:ea typeface="Corbel"/>
                <a:cs typeface="Corbel"/>
                <a:sym typeface="Corbel"/>
              </a:rPr>
              <a:t>Nuevo Producto</a:t>
            </a:r>
            <a:r>
              <a:rPr b="1" i="0" lang="es-ES" sz="2400" u="none" cap="none" strike="noStrike">
                <a:solidFill>
                  <a:schemeClr val="dk1"/>
                </a:solidFill>
                <a:highlight>
                  <a:srgbClr val="4A86E8"/>
                </a:highlight>
                <a:latin typeface="Corbel"/>
                <a:ea typeface="Corbel"/>
                <a:cs typeface="Corbel"/>
                <a:sym typeface="Corbel"/>
              </a:rPr>
              <a:t> </a:t>
            </a:r>
            <a:endParaRPr>
              <a:highlight>
                <a:srgbClr val="4A86E8"/>
              </a:highlight>
            </a:endParaRPr>
          </a:p>
        </p:txBody>
      </p:sp>
      <p:sp>
        <p:nvSpPr>
          <p:cNvPr descr="bloque de contenido 1" id="338" name="Google Shape;338;p38"/>
          <p:cNvSpPr txBox="1"/>
          <p:nvPr>
            <p:ph idx="2" type="body"/>
          </p:nvPr>
        </p:nvSpPr>
        <p:spPr>
          <a:xfrm>
            <a:off x="7909825" y="1012050"/>
            <a:ext cx="3634500" cy="25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2500">
                <a:solidFill>
                  <a:srgbClr val="000000"/>
                </a:solidFill>
                <a:highlight>
                  <a:srgbClr val="4A86E8"/>
                </a:highlight>
                <a:latin typeface="Arial"/>
                <a:ea typeface="Arial"/>
                <a:cs typeface="Arial"/>
                <a:sym typeface="Arial"/>
              </a:rPr>
              <a:t>Cuando el formulario es enviado, los datos son enviados al backend a través de una solicitud HTTP POST. </a:t>
            </a:r>
            <a:endParaRPr b="1" sz="2500">
              <a:solidFill>
                <a:srgbClr val="000000"/>
              </a:solidFill>
              <a:highlight>
                <a:srgbClr val="4A86E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2500">
                <a:solidFill>
                  <a:srgbClr val="000000"/>
                </a:solidFill>
                <a:highlight>
                  <a:srgbClr val="4A86E8"/>
                </a:highlight>
                <a:latin typeface="Arial"/>
                <a:ea typeface="Arial"/>
                <a:cs typeface="Arial"/>
                <a:sym typeface="Arial"/>
              </a:rPr>
              <a:t>La autorización se asegura mediante el token de acceso de Keycloak. </a:t>
            </a:r>
            <a:endParaRPr b="1" sz="2500">
              <a:solidFill>
                <a:srgbClr val="000000"/>
              </a:solidFill>
              <a:highlight>
                <a:srgbClr val="4A86E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ES" sz="2500">
                <a:solidFill>
                  <a:srgbClr val="000000"/>
                </a:solidFill>
                <a:highlight>
                  <a:srgbClr val="4A86E8"/>
                </a:highlight>
                <a:latin typeface="Arial"/>
                <a:ea typeface="Arial"/>
                <a:cs typeface="Arial"/>
                <a:sym typeface="Arial"/>
              </a:rPr>
              <a:t>OK: Redirige a la lista de productos</a:t>
            </a:r>
            <a:endParaRPr b="1" sz="2500">
              <a:solidFill>
                <a:srgbClr val="000000"/>
              </a:solidFill>
              <a:highlight>
                <a:srgbClr val="4A86E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75" y="1012051"/>
            <a:ext cx="6439761" cy="51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ítulo" id="345" name="Google Shape;345;p39"/>
          <p:cNvSpPr txBox="1"/>
          <p:nvPr/>
        </p:nvSpPr>
        <p:spPr>
          <a:xfrm>
            <a:off x="633186" y="557439"/>
            <a:ext cx="8986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1"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BACKEND: </a:t>
            </a:r>
            <a:r>
              <a:rPr b="1" lang="es-ES" sz="2400">
                <a:solidFill>
                  <a:schemeClr val="dk1"/>
                </a:solidFill>
                <a:highlight>
                  <a:srgbClr val="FF00FF"/>
                </a:highlight>
                <a:latin typeface="Corbel"/>
                <a:ea typeface="Corbel"/>
                <a:cs typeface="Corbel"/>
                <a:sym typeface="Corbel"/>
              </a:rPr>
              <a:t>Cors + Middleware de Keycloak</a:t>
            </a:r>
            <a:endParaRPr>
              <a:highlight>
                <a:srgbClr val="FF00FF"/>
              </a:highlight>
            </a:endParaRPr>
          </a:p>
        </p:txBody>
      </p:sp>
      <p:sp>
        <p:nvSpPr>
          <p:cNvPr descr="bloque de contenido 1" id="346" name="Google Shape;346;p39"/>
          <p:cNvSpPr txBox="1"/>
          <p:nvPr>
            <p:ph idx="2" type="body"/>
          </p:nvPr>
        </p:nvSpPr>
        <p:spPr>
          <a:xfrm>
            <a:off x="8709599" y="1173775"/>
            <a:ext cx="3037800" cy="3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s-ES" sz="2200">
                <a:highlight>
                  <a:srgbClr val="FF00FF"/>
                </a:highlight>
              </a:rPr>
              <a:t>CORS</a:t>
            </a:r>
            <a:endParaRPr b="1" sz="2200">
              <a:highlight>
                <a:srgbClr val="FF00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200"/>
              <a:t>Permite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200"/>
              <a:t>solicitudes desde todos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200"/>
              <a:t>los orígenes.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2200">
                <a:highlight>
                  <a:srgbClr val="FF00FF"/>
                </a:highlight>
              </a:rPr>
              <a:t>KEYCLOAK.MIDDLEWARE</a:t>
            </a:r>
            <a:endParaRPr b="1" sz="2200">
              <a:highlight>
                <a:srgbClr val="FF00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ES" sz="2200"/>
              <a:t>Aplica el middleware de Keycloak en la aplicación Express.</a:t>
            </a:r>
            <a:endParaRPr sz="22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Protege las rutas definidas en productosRoute.js</a:t>
            </a:r>
            <a:r>
              <a:rPr lang="es-ES" sz="2000"/>
              <a:t>.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47" name="Google Shape;3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75" y="1173782"/>
            <a:ext cx="7810975" cy="49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ítulo" id="353" name="Google Shape;353;p40"/>
          <p:cNvSpPr txBox="1"/>
          <p:nvPr/>
        </p:nvSpPr>
        <p:spPr>
          <a:xfrm>
            <a:off x="544636" y="445364"/>
            <a:ext cx="8986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1"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BACKEND - </a:t>
            </a:r>
            <a:r>
              <a:rPr b="1" lang="es-ES" sz="2400">
                <a:solidFill>
                  <a:schemeClr val="dk1"/>
                </a:solidFill>
                <a:highlight>
                  <a:srgbClr val="CCCCCC"/>
                </a:highlight>
                <a:latin typeface="Corbel"/>
                <a:ea typeface="Corbel"/>
                <a:cs typeface="Corbel"/>
                <a:sym typeface="Corbel"/>
              </a:rPr>
              <a:t>Protección de Rutas</a:t>
            </a:r>
            <a:endParaRPr>
              <a:highlight>
                <a:srgbClr val="CCCCCC"/>
              </a:highlight>
            </a:endParaRPr>
          </a:p>
        </p:txBody>
      </p:sp>
      <p:pic>
        <p:nvPicPr>
          <p:cNvPr id="354" name="Google Shape;3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25" y="869125"/>
            <a:ext cx="7841175" cy="51633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bloque de contenido 1" id="355" name="Google Shape;355;p40"/>
          <p:cNvSpPr txBox="1"/>
          <p:nvPr>
            <p:ph idx="2" type="body"/>
          </p:nvPr>
        </p:nvSpPr>
        <p:spPr>
          <a:xfrm>
            <a:off x="8709599" y="1173775"/>
            <a:ext cx="3037800" cy="3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2200">
                <a:highlight>
                  <a:srgbClr val="D9D9D9"/>
                </a:highlight>
              </a:rPr>
              <a:t>read_only para las rutas GET y admin para las rutas POST, PUT, DELETE)</a:t>
            </a:r>
            <a:r>
              <a:rPr lang="es-ES" sz="2000">
                <a:highlight>
                  <a:srgbClr val="D9D9D9"/>
                </a:highlight>
              </a:rPr>
              <a:t> </a:t>
            </a:r>
            <a:endParaRPr sz="2000">
              <a:highlight>
                <a:srgbClr val="D9D9D9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ítulo" id="184" name="Google Shape;184;p23"/>
          <p:cNvSpPr txBox="1"/>
          <p:nvPr>
            <p:ph type="ctrTitle"/>
          </p:nvPr>
        </p:nvSpPr>
        <p:spPr>
          <a:xfrm>
            <a:off x="7274144" y="1291772"/>
            <a:ext cx="4380000" cy="36120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s-ES"/>
              <a:t>Tema: INTEGRACIÓN DEL FRONTEND CON EL BACKEND</a:t>
            </a:r>
            <a:endParaRPr/>
          </a:p>
        </p:txBody>
      </p:sp>
      <p:grpSp>
        <p:nvGrpSpPr>
          <p:cNvPr id="185" name="Google Shape;185;p23"/>
          <p:cNvGrpSpPr/>
          <p:nvPr/>
        </p:nvGrpSpPr>
        <p:grpSpPr>
          <a:xfrm>
            <a:off x="-3740" y="0"/>
            <a:ext cx="6208649" cy="6858000"/>
            <a:chOff x="-3740" y="0"/>
            <a:chExt cx="6208649" cy="6858000"/>
          </a:xfrm>
        </p:grpSpPr>
        <p:sp>
          <p:nvSpPr>
            <p:cNvPr id="186" name="Google Shape;186;p23"/>
            <p:cNvSpPr/>
            <p:nvPr/>
          </p:nvSpPr>
          <p:spPr>
            <a:xfrm>
              <a:off x="-3740" y="0"/>
              <a:ext cx="6208649" cy="6858000"/>
            </a:xfrm>
            <a:custGeom>
              <a:rect b="b" l="l" r="r" t="t"/>
              <a:pathLst>
                <a:path extrusionOk="0" h="6858000" w="6208649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5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1451429" y="0"/>
              <a:ext cx="3222300" cy="6858000"/>
            </a:xfrm>
            <a:prstGeom prst="rect">
              <a:avLst/>
            </a:prstGeom>
            <a:solidFill>
              <a:schemeClr val="accent1">
                <a:alpha val="3569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Un grupo de personas sentadas frente a una mesa con una computadora&#10;&#10;Descripción generada automáticamente con confianza media" id="188" name="Google Shape;188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7481" r="17481" t="0"/>
          <a:stretch/>
        </p:blipFill>
        <p:spPr>
          <a:xfrm>
            <a:off x="-1" y="0"/>
            <a:ext cx="66765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41"/>
          <p:cNvGrpSpPr/>
          <p:nvPr/>
        </p:nvGrpSpPr>
        <p:grpSpPr>
          <a:xfrm>
            <a:off x="2572534" y="0"/>
            <a:ext cx="7388210" cy="6858000"/>
            <a:chOff x="1826589" y="0"/>
            <a:chExt cx="7388210" cy="6858000"/>
          </a:xfrm>
        </p:grpSpPr>
        <p:sp>
          <p:nvSpPr>
            <p:cNvPr id="362" name="Google Shape;362;p41"/>
            <p:cNvSpPr/>
            <p:nvPr/>
          </p:nvSpPr>
          <p:spPr>
            <a:xfrm>
              <a:off x="2618099" y="0"/>
              <a:ext cx="6596700" cy="6858000"/>
            </a:xfrm>
            <a:prstGeom prst="parallelogram">
              <a:avLst>
                <a:gd fmla="val 25000" name="adj"/>
              </a:avLst>
            </a:prstGeom>
            <a:solidFill>
              <a:schemeClr val="lt1">
                <a:alpha val="8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2340861" y="0"/>
              <a:ext cx="6596700" cy="6858000"/>
            </a:xfrm>
            <a:prstGeom prst="parallelogram">
              <a:avLst>
                <a:gd fmla="val 25000" name="adj"/>
              </a:avLst>
            </a:prstGeom>
            <a:solidFill>
              <a:schemeClr val="lt1">
                <a:alpha val="607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1826589" y="0"/>
              <a:ext cx="6596700" cy="6858000"/>
            </a:xfrm>
            <a:prstGeom prst="parallelogram">
              <a:avLst>
                <a:gd fmla="val 25000" name="adj"/>
              </a:avLst>
            </a:prstGeom>
            <a:solidFill>
              <a:schemeClr val="lt1">
                <a:alpha val="8392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descr="Título" id="365" name="Google Shape;365;p41"/>
          <p:cNvSpPr txBox="1"/>
          <p:nvPr>
            <p:ph type="title"/>
          </p:nvPr>
        </p:nvSpPr>
        <p:spPr>
          <a:xfrm>
            <a:off x="527782" y="270295"/>
            <a:ext cx="8986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1" lang="es-ES"/>
              <a:t>INTEGRACIÓN DEL FRONTEND CON EL BACKEND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1" lang="es-ES"/>
              <a:t>CIERRE</a:t>
            </a:r>
            <a:endParaRPr/>
          </a:p>
        </p:txBody>
      </p:sp>
      <p:sp>
        <p:nvSpPr>
          <p:cNvPr descr="bloque de contenido 2" id="366" name="Google Shape;366;p41"/>
          <p:cNvSpPr txBox="1"/>
          <p:nvPr>
            <p:ph idx="1" type="body"/>
          </p:nvPr>
        </p:nvSpPr>
        <p:spPr>
          <a:xfrm>
            <a:off x="2088588" y="1270451"/>
            <a:ext cx="6538500" cy="51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es-ES" sz="2300"/>
              <a:t>Proyecto Backend </a:t>
            </a:r>
            <a:endParaRPr b="1"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es-ES" sz="2300"/>
              <a:t>Proyecto Frontend</a:t>
            </a:r>
            <a:endParaRPr b="1"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es-ES" sz="2300"/>
              <a:t>IDP Configurado</a:t>
            </a:r>
            <a:endParaRPr b="1"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es-ES" sz="2300"/>
              <a:t>Agregamos soporte keycloak en el back</a:t>
            </a:r>
            <a:endParaRPr b="1"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es-ES" sz="2300"/>
              <a:t>Agregamos soporte keycloak js en el front</a:t>
            </a:r>
            <a:endParaRPr b="1"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es-ES" sz="2300"/>
              <a:t>Protección de rutas y de recursos</a:t>
            </a:r>
            <a:endParaRPr b="1"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es-ES" sz="2300"/>
              <a:t>Agregamos axios (cliente http para conectar con la API)</a:t>
            </a:r>
            <a:endParaRPr b="1" sz="2300"/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es-ES" sz="2300"/>
              <a:t>Implementamos CORS</a:t>
            </a:r>
            <a:endParaRPr b="1"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b="1" lang="es-ES" sz="2300"/>
              <a:t>Integramos ambos proyectos con autenticación y autorización</a:t>
            </a:r>
            <a:endParaRPr b="1" sz="2300"/>
          </a:p>
        </p:txBody>
      </p:sp>
      <p:sp>
        <p:nvSpPr>
          <p:cNvPr id="367" name="Google Shape;367;p41"/>
          <p:cNvSpPr/>
          <p:nvPr/>
        </p:nvSpPr>
        <p:spPr>
          <a:xfrm>
            <a:off x="0" y="6355760"/>
            <a:ext cx="12192000" cy="9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1"/>
          <p:cNvSpPr/>
          <p:nvPr/>
        </p:nvSpPr>
        <p:spPr>
          <a:xfrm>
            <a:off x="11091210" y="6086479"/>
            <a:ext cx="600900" cy="600900"/>
          </a:xfrm>
          <a:prstGeom prst="ellipse">
            <a:avLst/>
          </a:prstGeom>
          <a:solidFill>
            <a:srgbClr val="8A43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Número de diapositiva" id="369" name="Google Shape;369;p41"/>
          <p:cNvSpPr txBox="1"/>
          <p:nvPr/>
        </p:nvSpPr>
        <p:spPr>
          <a:xfrm>
            <a:off x="11091210" y="6189345"/>
            <a:ext cx="6009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0" name="Google Shape;370;p41"/>
          <p:cNvGrpSpPr/>
          <p:nvPr/>
        </p:nvGrpSpPr>
        <p:grpSpPr>
          <a:xfrm>
            <a:off x="9263977" y="0"/>
            <a:ext cx="2927797" cy="6858000"/>
            <a:chOff x="0" y="0"/>
            <a:chExt cx="4750604" cy="6858000"/>
          </a:xfrm>
        </p:grpSpPr>
        <p:sp>
          <p:nvSpPr>
            <p:cNvPr id="371" name="Google Shape;371;p41"/>
            <p:cNvSpPr/>
            <p:nvPr/>
          </p:nvSpPr>
          <p:spPr>
            <a:xfrm>
              <a:off x="0" y="0"/>
              <a:ext cx="4750604" cy="6858000"/>
            </a:xfrm>
            <a:custGeom>
              <a:rect b="b" l="l" r="r" t="t"/>
              <a:pathLst>
                <a:path extrusionOk="0" h="6858000" w="4750604">
                  <a:moveTo>
                    <a:pt x="0" y="0"/>
                  </a:moveTo>
                  <a:lnTo>
                    <a:pt x="4750604" y="0"/>
                  </a:lnTo>
                  <a:lnTo>
                    <a:pt x="31014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2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1" y="0"/>
              <a:ext cx="3946799" cy="6858000"/>
            </a:xfrm>
            <a:custGeom>
              <a:rect b="b" l="l" r="r" t="t"/>
              <a:pathLst>
                <a:path extrusionOk="0" h="6858000" w="3946799">
                  <a:moveTo>
                    <a:pt x="0" y="0"/>
                  </a:moveTo>
                  <a:lnTo>
                    <a:pt x="3946799" y="0"/>
                  </a:lnTo>
                  <a:lnTo>
                    <a:pt x="22976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4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0" y="0"/>
              <a:ext cx="3723822" cy="6858000"/>
            </a:xfrm>
            <a:custGeom>
              <a:rect b="b" l="l" r="r" t="t"/>
              <a:pathLst>
                <a:path extrusionOk="0" h="6858000" w="3723822">
                  <a:moveTo>
                    <a:pt x="0" y="0"/>
                  </a:moveTo>
                  <a:lnTo>
                    <a:pt x="3723822" y="0"/>
                  </a:lnTo>
                  <a:lnTo>
                    <a:pt x="20746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976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0" y="0"/>
              <a:ext cx="3374007" cy="6858000"/>
            </a:xfrm>
            <a:custGeom>
              <a:rect b="b" l="l" r="r" t="t"/>
              <a:pathLst>
                <a:path extrusionOk="0" h="6858000" w="3374007">
                  <a:moveTo>
                    <a:pt x="0" y="0"/>
                  </a:moveTo>
                  <a:lnTo>
                    <a:pt x="3374007" y="0"/>
                  </a:lnTo>
                  <a:lnTo>
                    <a:pt x="16595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D30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5" name="Google Shape;3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63" y="1120513"/>
            <a:ext cx="9239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88" y="5152263"/>
            <a:ext cx="9429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763" y="2880450"/>
            <a:ext cx="8001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250" y="3733375"/>
            <a:ext cx="9334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ítulo" id="384" name="Google Shape;384;p42"/>
          <p:cNvSpPr txBox="1"/>
          <p:nvPr>
            <p:ph type="ctrTitle"/>
          </p:nvPr>
        </p:nvSpPr>
        <p:spPr>
          <a:xfrm>
            <a:off x="7274144" y="1291772"/>
            <a:ext cx="4379976" cy="36118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s-ES"/>
              <a:t>¡Manos a la obra!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t/>
            </a:r>
            <a:endParaRPr/>
          </a:p>
        </p:txBody>
      </p:sp>
      <p:grpSp>
        <p:nvGrpSpPr>
          <p:cNvPr id="385" name="Google Shape;385;p42"/>
          <p:cNvGrpSpPr/>
          <p:nvPr/>
        </p:nvGrpSpPr>
        <p:grpSpPr>
          <a:xfrm>
            <a:off x="-3740" y="0"/>
            <a:ext cx="6208649" cy="6858000"/>
            <a:chOff x="-3740" y="0"/>
            <a:chExt cx="6208649" cy="6858000"/>
          </a:xfrm>
        </p:grpSpPr>
        <p:sp>
          <p:nvSpPr>
            <p:cNvPr id="386" name="Google Shape;386;p42"/>
            <p:cNvSpPr/>
            <p:nvPr/>
          </p:nvSpPr>
          <p:spPr>
            <a:xfrm>
              <a:off x="-3740" y="0"/>
              <a:ext cx="6208649" cy="6858000"/>
            </a:xfrm>
            <a:custGeom>
              <a:rect b="b" l="l" r="r" t="t"/>
              <a:pathLst>
                <a:path extrusionOk="0" h="6858000" w="6208649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2F2F2">
                <a:alpha val="5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2"/>
            <p:cNvSpPr/>
            <p:nvPr/>
          </p:nvSpPr>
          <p:spPr>
            <a:xfrm>
              <a:off x="1451429" y="0"/>
              <a:ext cx="3222172" cy="6858000"/>
            </a:xfrm>
            <a:prstGeom prst="rect">
              <a:avLst/>
            </a:pr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Un grupo de personas sentadas frente a una mesa con una computadora&#10;&#10;Descripción generada automáticamente con confianza media" id="388" name="Google Shape;388;p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7481" r="17480" t="0"/>
          <a:stretch/>
        </p:blipFill>
        <p:spPr>
          <a:xfrm>
            <a:off x="-1" y="0"/>
            <a:ext cx="66765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o caminando con una mochila y una bicicleta" id="194" name="Google Shape;194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6125" y="0"/>
            <a:ext cx="535587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24"/>
          <p:cNvGrpSpPr/>
          <p:nvPr/>
        </p:nvGrpSpPr>
        <p:grpSpPr>
          <a:xfrm>
            <a:off x="2572534" y="0"/>
            <a:ext cx="7388298" cy="6858000"/>
            <a:chOff x="1826589" y="0"/>
            <a:chExt cx="7388298" cy="6858000"/>
          </a:xfrm>
        </p:grpSpPr>
        <p:sp>
          <p:nvSpPr>
            <p:cNvPr id="196" name="Google Shape;196;p24"/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>
                <a:gd fmla="val 25000" name="adj"/>
              </a:avLst>
            </a:prstGeom>
            <a:solidFill>
              <a:schemeClr val="lt1">
                <a:alpha val="8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>
                <a:gd fmla="val 25000" name="adj"/>
              </a:avLst>
            </a:prstGeom>
            <a:solidFill>
              <a:schemeClr val="lt1">
                <a:alpha val="6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>
                <a:gd fmla="val 25000" name="adj"/>
              </a:avLst>
            </a:prstGeom>
            <a:solidFill>
              <a:schemeClr val="lt1">
                <a:alpha val="8392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descr="Título" id="199" name="Google Shape;199;p24"/>
          <p:cNvSpPr txBox="1"/>
          <p:nvPr>
            <p:ph type="title"/>
          </p:nvPr>
        </p:nvSpPr>
        <p:spPr>
          <a:xfrm>
            <a:off x="527782" y="568695"/>
            <a:ext cx="898628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1" lang="es-ES"/>
              <a:t>INTEGRACIÓN DEL FRONTEND CON EL BACKEND: DIAGNÓSTICO</a:t>
            </a:r>
            <a:endParaRPr/>
          </a:p>
        </p:txBody>
      </p:sp>
      <p:sp>
        <p:nvSpPr>
          <p:cNvPr descr="bloque de contenido 1" id="200" name="Google Shape;200;p24"/>
          <p:cNvSpPr txBox="1"/>
          <p:nvPr>
            <p:ph idx="3" type="body"/>
          </p:nvPr>
        </p:nvSpPr>
        <p:spPr>
          <a:xfrm>
            <a:off x="539108" y="1563616"/>
            <a:ext cx="2834640" cy="336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s-ES" sz="2000"/>
              <a:t>Objetivo General: </a:t>
            </a:r>
            <a:r>
              <a:rPr lang="es-ES" sz="2000"/>
              <a:t>Desarrollar habilidades técnicas que le permitan al estudiante tomar decisiones con criterio en la integración de aplicaciones web.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descr="bloque de contenido 2" id="201" name="Google Shape;201;p24"/>
          <p:cNvSpPr txBox="1"/>
          <p:nvPr>
            <p:ph idx="1" type="body"/>
          </p:nvPr>
        </p:nvSpPr>
        <p:spPr>
          <a:xfrm>
            <a:off x="3697612" y="1586707"/>
            <a:ext cx="5607350" cy="4860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s-ES" sz="2000"/>
              <a:t>Temas fundamentales: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-Experiencia del Usuario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-Envío de formularios - Transacciones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-Rendimiento y Monitoreo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-Datos reales del back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-Escalabilidad horizontal (+ instancias del servicio)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-Escalabilidad vertical (+ recursos: cpu, memoria)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-Comunicación entre el backend – frontend segura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-CORS (Cross-Origin Resource Sharing)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-Balanceadores de carga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-</a:t>
            </a:r>
            <a:r>
              <a:rPr b="1" lang="es-ES" sz="2000">
                <a:solidFill>
                  <a:srgbClr val="FF0000"/>
                </a:solidFill>
              </a:rPr>
              <a:t>Seguridad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-Normativas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02" name="Google Shape;202;p24"/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rgbClr val="8A43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Número de diapositiva" id="204" name="Google Shape;204;p24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rca de escudo contorno" id="205" name="Google Shape;20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9951" y="553281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blicidad contorno" id="206" name="Google Shape;20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1476" y="83209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na contorno" id="207" name="Google Shape;207;p24"/>
          <p:cNvPicPr preferRelativeResize="0"/>
          <p:nvPr>
            <p:ph idx="5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62164" y="949351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9991" y="0"/>
            <a:ext cx="535587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25"/>
          <p:cNvGrpSpPr/>
          <p:nvPr/>
        </p:nvGrpSpPr>
        <p:grpSpPr>
          <a:xfrm>
            <a:off x="2744879" y="0"/>
            <a:ext cx="7388298" cy="6858000"/>
            <a:chOff x="1826589" y="0"/>
            <a:chExt cx="7388298" cy="6858000"/>
          </a:xfrm>
        </p:grpSpPr>
        <p:sp>
          <p:nvSpPr>
            <p:cNvPr id="215" name="Google Shape;215;p25"/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>
                <a:gd fmla="val 25000" name="adj"/>
              </a:avLst>
            </a:prstGeom>
            <a:solidFill>
              <a:schemeClr val="lt1">
                <a:alpha val="8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>
                <a:gd fmla="val 25000" name="adj"/>
              </a:avLst>
            </a:prstGeom>
            <a:solidFill>
              <a:schemeClr val="lt1">
                <a:alpha val="6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>
                <a:gd fmla="val 25000" name="adj"/>
              </a:avLst>
            </a:prstGeom>
            <a:solidFill>
              <a:schemeClr val="lt1">
                <a:alpha val="8392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descr="bloque de contenido 1" id="218" name="Google Shape;218;p25"/>
          <p:cNvSpPr txBox="1"/>
          <p:nvPr>
            <p:ph idx="3" type="body"/>
          </p:nvPr>
        </p:nvSpPr>
        <p:spPr>
          <a:xfrm>
            <a:off x="538945" y="1873682"/>
            <a:ext cx="4783065" cy="4071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ES"/>
              <a:t>OBJETIVO ESPECÍFICO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000"/>
              <a:buNone/>
            </a:pPr>
            <a:r>
              <a:rPr b="1" i="0" lang="es-ES" sz="2000">
                <a:solidFill>
                  <a:srgbClr val="374151"/>
                </a:solidFill>
              </a:rPr>
              <a:t>Implementar Autenticación y Autorización Seguras:</a:t>
            </a:r>
            <a:endParaRPr b="0" i="0" sz="2000">
              <a:solidFill>
                <a:srgbClr val="374151"/>
              </a:solidFill>
            </a:endParaRPr>
          </a:p>
          <a:p>
            <a:pPr indent="-1270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Arial"/>
              <a:buChar char="•"/>
            </a:pPr>
            <a:r>
              <a:rPr b="1" i="0" lang="es-ES" sz="2000">
                <a:solidFill>
                  <a:srgbClr val="374151"/>
                </a:solidFill>
              </a:rPr>
              <a:t>Objetivo Específico:</a:t>
            </a:r>
            <a:r>
              <a:rPr b="0" i="0" lang="es-ES" sz="2000">
                <a:solidFill>
                  <a:srgbClr val="374151"/>
                </a:solidFill>
              </a:rPr>
              <a:t> Implementar autenticación mediante tokens OAuth OpenID en el frontend y utilizar tokens JWT con roles de usuario para la autorización en el backend.</a:t>
            </a:r>
            <a:endParaRPr/>
          </a:p>
          <a:p>
            <a:pPr indent="-1270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Arial"/>
              <a:buChar char="•"/>
            </a:pPr>
            <a:r>
              <a:rPr b="1" i="0" lang="es-ES" sz="2000">
                <a:solidFill>
                  <a:srgbClr val="374151"/>
                </a:solidFill>
              </a:rPr>
              <a:t>Resultado Esperado:</a:t>
            </a:r>
            <a:r>
              <a:rPr b="0" i="0" lang="es-ES" sz="2000">
                <a:solidFill>
                  <a:srgbClr val="374151"/>
                </a:solidFill>
              </a:rPr>
              <a:t> Los estudiantes podrán diseñar e implementar un sistema de autenticación y autorización seguro y eficiente, utilizando tecnologías de tokens para controlar el acceso a recursos y funcionalidades específicas.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Medalla" id="219" name="Google Shape;219;p25"/>
          <p:cNvPicPr preferRelativeResize="0"/>
          <p:nvPr>
            <p:ph idx="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2043" y="1280958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descr="bloque de contenido 2" id="220" name="Google Shape;220;p25"/>
          <p:cNvSpPr txBox="1"/>
          <p:nvPr>
            <p:ph idx="1" type="body"/>
          </p:nvPr>
        </p:nvSpPr>
        <p:spPr>
          <a:xfrm>
            <a:off x="5578370" y="1919817"/>
            <a:ext cx="2905229" cy="3708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ES"/>
              <a:t>LO LLEVAMOS A LA PRÁCTICA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-Descargamos del portafolio en gitlab: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Proyecto backend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Proyecto frontend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-Identity Provider: Keycloak (docker)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/>
              <a:t>-Integración frontend – backend agregando mecanismos de seguridad.</a:t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rgbClr val="8A43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Número de diapositiva" id="223" name="Google Shape;223;p25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na contorno" id="224" name="Google Shape;22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8079" y="1297793"/>
            <a:ext cx="548640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descr="Título" id="225" name="Google Shape;225;p25"/>
          <p:cNvSpPr txBox="1"/>
          <p:nvPr/>
        </p:nvSpPr>
        <p:spPr>
          <a:xfrm>
            <a:off x="760850" y="-88389"/>
            <a:ext cx="898628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Título" id="226" name="Google Shape;226;p25"/>
          <p:cNvSpPr txBox="1"/>
          <p:nvPr>
            <p:ph type="title"/>
          </p:nvPr>
        </p:nvSpPr>
        <p:spPr>
          <a:xfrm>
            <a:off x="633186" y="557439"/>
            <a:ext cx="898628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1" lang="es-ES"/>
              <a:t>INTEGRACIÓN DEL FRONTEND CON EL BACKEND</a:t>
            </a:r>
            <a:br>
              <a:rPr b="1" lang="es-ES"/>
            </a:br>
            <a:r>
              <a:rPr b="1" lang="es-ES"/>
              <a:t>OBJETIVO DE LA CLASE Y DINÁMICA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rgbClr val="8A43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Número de diapositiva" id="234" name="Google Shape;234;p26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Título" id="235" name="Google Shape;235;p26"/>
          <p:cNvSpPr txBox="1"/>
          <p:nvPr>
            <p:ph type="title"/>
          </p:nvPr>
        </p:nvSpPr>
        <p:spPr>
          <a:xfrm>
            <a:off x="633186" y="557439"/>
            <a:ext cx="898628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1" lang="es-ES"/>
              <a:t>INTEGRACIÓN DEL FRONTEND CON EL BACKEND: DESARROLLO</a:t>
            </a:r>
            <a:endParaRPr/>
          </a:p>
        </p:txBody>
      </p:sp>
      <p:pic>
        <p:nvPicPr>
          <p:cNvPr descr="Imagen que contiene Interfaz de usuario gráfica&#10;&#10;Descripción generada automáticamente" id="236" name="Google Shape;2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186" y="1126166"/>
            <a:ext cx="6011114" cy="51251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ignia de seguir contorno" id="237" name="Google Shape;23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6933" y="295769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bloque de contenido 1" id="238" name="Google Shape;238;p26"/>
          <p:cNvSpPr txBox="1"/>
          <p:nvPr/>
        </p:nvSpPr>
        <p:spPr>
          <a:xfrm>
            <a:off x="7560527" y="1489552"/>
            <a:ext cx="4376620" cy="439423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83540" lvl="0" marL="3835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 </a:t>
            </a:r>
            <a:r>
              <a:rPr b="1" i="0" lang="es-E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autenticación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se define como el proceso mediante el cual se </a:t>
            </a: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 quién sos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 decir, su ámbito se refiere a la </a:t>
            </a:r>
            <a:r>
              <a:rPr b="1" i="0" lang="es-E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identificación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3540" lvl="0" marL="38354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 </a:t>
            </a:r>
            <a:r>
              <a:rPr b="1" i="0" lang="es-E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autorización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es el proceso mediante el cual se </a:t>
            </a: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 a qué recursos tenes acceso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 decir, su ámbito se limita al</a:t>
            </a:r>
            <a:r>
              <a:rPr b="0" i="0" lang="es-E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i="0" lang="es-E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control de acceso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Logotipo&#10;&#10;Descripción generada automáticamente" id="239" name="Google Shape;23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38366" y="5397256"/>
            <a:ext cx="236220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rgbClr val="8A43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Número de diapositiva" id="247" name="Google Shape;247;p27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Título" id="248" name="Google Shape;248;p27"/>
          <p:cNvSpPr txBox="1"/>
          <p:nvPr>
            <p:ph type="title"/>
          </p:nvPr>
        </p:nvSpPr>
        <p:spPr>
          <a:xfrm>
            <a:off x="633186" y="557439"/>
            <a:ext cx="1092562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1" lang="es-ES"/>
              <a:t>INTEGRACIÓN DEL FRONTEND CON EL BACKEND: PROVEEDOR DE IDENTIDAD</a:t>
            </a:r>
            <a:endParaRPr/>
          </a:p>
        </p:txBody>
      </p:sp>
      <p:sp>
        <p:nvSpPr>
          <p:cNvPr descr="bloque de contenido 1" id="249" name="Google Shape;249;p27"/>
          <p:cNvSpPr txBox="1"/>
          <p:nvPr/>
        </p:nvSpPr>
        <p:spPr>
          <a:xfrm>
            <a:off x="1041192" y="1878313"/>
            <a:ext cx="10925627" cy="439423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83540" lvl="0" marL="3835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-Usamos un proveedor de identidad.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3540" lvl="0" marL="38354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-Un IDP almacena y / o gestiona las identidades digitales de los usuarios.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3540" lvl="0" marL="38354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-Los usuarios no son solamente humanos. Puede ser un dispositivo.</a:t>
            </a:r>
            <a:endParaRPr/>
          </a:p>
          <a:p>
            <a:pPr indent="-383540" lvl="0" marL="38354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-OpenID Connect (OIDC) es un protocolo de </a:t>
            </a: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autenticación</a:t>
            </a:r>
            <a:endParaRPr/>
          </a:p>
          <a:p>
            <a:pPr indent="-383540" lvl="0" marL="38354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autorización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basado en OAuth 2.0.</a:t>
            </a:r>
            <a:endParaRPr/>
          </a:p>
          <a:p>
            <a:pPr indent="-383540" lvl="0" marL="38354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-OIDC se usa para permitir que aplicaciones web y móviles: </a:t>
            </a:r>
            <a:endParaRPr/>
          </a:p>
          <a:p>
            <a:pPr indent="-383540" lvl="0" marL="38354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Autentiquen usuarios y obtengan acceso autorizado a recursos</a:t>
            </a:r>
            <a:endParaRPr/>
          </a:p>
          <a:p>
            <a:pPr indent="-383540" lvl="0" marL="38354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protegidos</a:t>
            </a:r>
            <a:r>
              <a:rPr b="0" i="0" lang="es-ES" sz="3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3540" lvl="0" marL="38354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3540" lvl="0" marL="38354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Logotipo&#10;&#10;Descripción generada automáticamente" id="250" name="Google Shape;2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186" y="1152892"/>
            <a:ext cx="23622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251" name="Google Shape;25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23619" y="3315151"/>
            <a:ext cx="2743200" cy="273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ítulo" id="257" name="Google Shape;257;p28"/>
          <p:cNvSpPr txBox="1"/>
          <p:nvPr/>
        </p:nvSpPr>
        <p:spPr>
          <a:xfrm>
            <a:off x="633186" y="557439"/>
            <a:ext cx="898628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INTEGRACIÓN DEL FRONTEND CON EL BACKEND: SEGURIDAD</a:t>
            </a:r>
            <a:endParaRPr/>
          </a:p>
        </p:txBody>
      </p:sp>
      <p:pic>
        <p:nvPicPr>
          <p:cNvPr descr="Clave con relleno sólido" id="258" name="Google Shape;258;p2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426" y="968143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 contorno" id="259" name="Google Shape;25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244" y="2514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4581" y="1165385"/>
            <a:ext cx="8060641" cy="4812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Aplicación&#10;&#10;Descripción generada automáticamente" id="261" name="Google Shape;26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79800" y="1165386"/>
            <a:ext cx="2144774" cy="22636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Gráfico&#10;&#10;Descripción generada automáticamente" id="262" name="Google Shape;262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79800" y="3773118"/>
            <a:ext cx="2144775" cy="2324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rtapapeles mezclado con relleno sólido" id="263" name="Google Shape;263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5986" y="332953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uario con relleno sólido" id="264" name="Google Shape;264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5986" y="4783667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ítulo" id="270" name="Google Shape;270;p29"/>
          <p:cNvSpPr txBox="1"/>
          <p:nvPr/>
        </p:nvSpPr>
        <p:spPr>
          <a:xfrm>
            <a:off x="647711" y="270289"/>
            <a:ext cx="8986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INTEGRACIÓN DEL FRONTEND CON EL BACKEND: </a:t>
            </a:r>
            <a:r>
              <a:rPr b="1"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DEMO</a:t>
            </a:r>
            <a:endParaRPr/>
          </a:p>
        </p:txBody>
      </p:sp>
      <p:pic>
        <p:nvPicPr>
          <p:cNvPr id="271" name="Google Shape;2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822450"/>
            <a:ext cx="9244175" cy="60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ítulo" id="277" name="Google Shape;277;p30"/>
          <p:cNvSpPr txBox="1"/>
          <p:nvPr/>
        </p:nvSpPr>
        <p:spPr>
          <a:xfrm>
            <a:off x="647711" y="270289"/>
            <a:ext cx="8986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INTEGRACIÓN DEL FRONTEND CON EL BACKEND: </a:t>
            </a:r>
            <a:r>
              <a:rPr b="1" lang="es-E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DEMO - Login</a:t>
            </a:r>
            <a:endParaRPr/>
          </a:p>
        </p:txBody>
      </p:sp>
      <p:pic>
        <p:nvPicPr>
          <p:cNvPr id="278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350" y="1255389"/>
            <a:ext cx="492442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MSFT_04_Educatio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2606E"/>
      </a:accent1>
      <a:accent2>
        <a:srgbClr val="0F3955"/>
      </a:accent2>
      <a:accent3>
        <a:srgbClr val="FFC000"/>
      </a:accent3>
      <a:accent4>
        <a:srgbClr val="BF678E"/>
      </a:accent4>
      <a:accent5>
        <a:srgbClr val="731F1C"/>
      </a:accent5>
      <a:accent6>
        <a:srgbClr val="7A9E56"/>
      </a:accent6>
      <a:hlink>
        <a:srgbClr val="00B0F0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