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Proxima Nova" panose="020B0604020202020204" charset="0"/>
      <p:regular r:id="rId17"/>
    </p:embeddedFont>
    <p:embeddedFont>
      <p:font typeface="Proxima Nova Bold" panose="020B0604020202020204" charset="0"/>
      <p:regular r:id="rId18"/>
    </p:embeddedFont>
    <p:embeddedFont>
      <p:font typeface="Proxima Nova Bold Italics" panose="020B0604020202020204" charset="0"/>
      <p:regular r:id="rId19"/>
    </p:embeddedFont>
    <p:embeddedFont>
      <p:font typeface="Proxima Nova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 autoAdjust="0"/>
    <p:restoredTop sz="94622" autoAdjust="0"/>
  </p:normalViewPr>
  <p:slideViewPr>
    <p:cSldViewPr>
      <p:cViewPr>
        <p:scale>
          <a:sx n="33" d="100"/>
          <a:sy n="33" d="100"/>
        </p:scale>
        <p:origin x="180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07209-5994-4AAF-BE5D-8E5BF775F448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80E5F-B07D-4F1C-9AE8-3A09B6BBE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97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80E5F-B07D-4F1C-9AE8-3A09B6BBE6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6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edr19faria/QDiceInt/blob/main/Quantum%20Dice%20-%20Interview.ipynb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edr19faria/QDiceInt/blob/main/Quantum%20Dice%20-%20Interview.ipynb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67651" y="1028700"/>
            <a:ext cx="2491740" cy="1005840"/>
            <a:chOff x="0" y="0"/>
            <a:chExt cx="3322320" cy="13411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3212" y="3005918"/>
            <a:ext cx="11578590" cy="7280910"/>
            <a:chOff x="0" y="0"/>
            <a:chExt cx="15438120" cy="9707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38120" cy="9707880"/>
            </a:xfrm>
            <a:custGeom>
              <a:avLst/>
              <a:gdLst/>
              <a:ahLst/>
              <a:cxnLst/>
              <a:rect l="l" t="t" r="r" b="b"/>
              <a:pathLst>
                <a:path w="15438120" h="9707880">
                  <a:moveTo>
                    <a:pt x="0" y="0"/>
                  </a:moveTo>
                  <a:lnTo>
                    <a:pt x="15438120" y="0"/>
                  </a:lnTo>
                  <a:lnTo>
                    <a:pt x="15438120" y="9707880"/>
                  </a:lnTo>
                  <a:lnTo>
                    <a:pt x="0" y="9707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" r="-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96695" y="3877472"/>
            <a:ext cx="869461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7199" spc="856">
                <a:solidFill>
                  <a:srgbClr val="FFFFFF"/>
                </a:solidFill>
                <a:latin typeface="Proxima Nova Bold"/>
              </a:rPr>
              <a:t>SUPERPOSITION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6770" y="5282232"/>
            <a:ext cx="10954459" cy="13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7"/>
              </a:lnSpc>
            </a:pPr>
            <a:r>
              <a:rPr lang="en-US" sz="3598" spc="250">
                <a:solidFill>
                  <a:srgbClr val="FFFFFF">
                    <a:alpha val="90588"/>
                  </a:srgbClr>
                </a:solidFill>
                <a:latin typeface="Proxima Nova Bold"/>
              </a:rPr>
              <a:t>Quantum Dice Summer Internship Interview</a:t>
            </a:r>
          </a:p>
          <a:p>
            <a:pPr algn="ctr">
              <a:lnSpc>
                <a:spcPts val="5127"/>
              </a:lnSpc>
            </a:pPr>
            <a:r>
              <a:rPr lang="en-US" sz="3598" spc="250">
                <a:solidFill>
                  <a:srgbClr val="FFFFFF">
                    <a:alpha val="90588"/>
                  </a:srgbClr>
                </a:solidFill>
                <a:latin typeface="Proxima Nova Bold"/>
              </a:rPr>
              <a:t>Pedro Faria Albuquerque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985" y="0"/>
            <a:ext cx="18283577" cy="10287000"/>
          </a:xfrm>
          <a:custGeom>
            <a:avLst/>
            <a:gdLst/>
            <a:ahLst/>
            <a:cxnLst/>
            <a:rect l="l" t="t" r="r" b="b"/>
            <a:pathLst>
              <a:path w="18283577" h="10287000">
                <a:moveTo>
                  <a:pt x="0" y="0"/>
                </a:moveTo>
                <a:lnTo>
                  <a:pt x="18283576" y="0"/>
                </a:lnTo>
                <a:lnTo>
                  <a:pt x="182835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4763091" y="763607"/>
            <a:ext cx="2491740" cy="1005840"/>
            <a:chOff x="0" y="0"/>
            <a:chExt cx="3322320" cy="13411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353605" y="0"/>
            <a:ext cx="11575378" cy="7279836"/>
            <a:chOff x="0" y="0"/>
            <a:chExt cx="15433837" cy="97064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52735" y="967235"/>
            <a:ext cx="13850957" cy="915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1"/>
              </a:lnSpc>
            </a:pPr>
            <a:r>
              <a:rPr lang="en-US" sz="5400" dirty="0">
                <a:solidFill>
                  <a:srgbClr val="000000"/>
                </a:solidFill>
                <a:latin typeface="Proxima Nova Bold"/>
              </a:rPr>
              <a:t>Quantum Superposition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8"/>
              <p:cNvSpPr txBox="1"/>
              <p:nvPr/>
            </p:nvSpPr>
            <p:spPr>
              <a:xfrm>
                <a:off x="1110944" y="2849931"/>
                <a:ext cx="16066111" cy="415754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4920"/>
                  </a:lnSpc>
                </a:pPr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So the Qubit can be in a complex linear combination of states or in </a:t>
                </a:r>
                <a:r>
                  <a:rPr lang="en-US" sz="4100" dirty="0">
                    <a:solidFill>
                      <a:srgbClr val="000000"/>
                    </a:solidFill>
                    <a:latin typeface="Proxima Nova Bold Italics"/>
                  </a:rPr>
                  <a:t>Superposition</a:t>
                </a:r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〉"/>
                          <m:ctrlPr>
                            <a:rPr lang="pt-BR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100" dirty="0">
                  <a:solidFill>
                    <a:srgbClr val="000000"/>
                  </a:solidFill>
                  <a:latin typeface="Proxima Nova Italics"/>
                </a:endParaRPr>
              </a:p>
              <a:p>
                <a:pPr>
                  <a:lnSpc>
                    <a:spcPts val="4920"/>
                  </a:lnSpc>
                </a:pPr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When the states </a:t>
                </a:r>
                <a14:m>
                  <m:oMath xmlns:m="http://schemas.openxmlformats.org/officeDocument/2006/math">
                    <m:r>
                      <a:rPr lang="pt-BR" sz="4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sz="4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sz="4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are superposed, when measured they may collapse either to </a:t>
                </a:r>
                <a14:m>
                  <m:oMath xmlns:m="http://schemas.openxmlformats.org/officeDocument/2006/math">
                    <m:r>
                      <a:rPr lang="pt-BR" sz="4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4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4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pt-BR" sz="4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 or </a:t>
                </a:r>
                <a14:m>
                  <m:oMath xmlns:m="http://schemas.openxmlformats.org/officeDocument/2006/math">
                    <m:r>
                      <a:rPr lang="pt-BR" sz="4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with probability</a:t>
                </a:r>
                <a:r>
                  <a:rPr lang="pt-BR" sz="4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4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4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pt-BR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, which means that the result is </a:t>
                </a:r>
                <a:r>
                  <a:rPr lang="en-US" sz="4100" dirty="0">
                    <a:solidFill>
                      <a:srgbClr val="000000"/>
                    </a:solidFill>
                    <a:latin typeface="Proxima Nova Bold Italics"/>
                  </a:rPr>
                  <a:t>random</a:t>
                </a:r>
                <a:r>
                  <a:rPr lang="en-US" sz="4100" dirty="0">
                    <a:solidFill>
                      <a:srgbClr val="000000"/>
                    </a:solidFill>
                    <a:latin typeface="Proxima Nova Italics"/>
                  </a:rPr>
                  <a:t>.</a:t>
                </a:r>
              </a:p>
            </p:txBody>
          </p:sp>
        </mc:Choice>
        <mc:Fallback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44" y="2849931"/>
                <a:ext cx="16066111" cy="4157548"/>
              </a:xfrm>
              <a:prstGeom prst="rect">
                <a:avLst/>
              </a:prstGeom>
              <a:blipFill>
                <a:blip r:embed="rId6"/>
                <a:stretch>
                  <a:fillRect l="-1935" t="-3812" r="-1973"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1894" y="0"/>
            <a:ext cx="18283577" cy="10287000"/>
          </a:xfrm>
          <a:custGeom>
            <a:avLst/>
            <a:gdLst/>
            <a:ahLst/>
            <a:cxnLst/>
            <a:rect l="l" t="t" r="r" b="b"/>
            <a:pathLst>
              <a:path w="18283577" h="10287000">
                <a:moveTo>
                  <a:pt x="0" y="0"/>
                </a:moveTo>
                <a:lnTo>
                  <a:pt x="18283576" y="0"/>
                </a:lnTo>
                <a:lnTo>
                  <a:pt x="182835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4763091" y="763607"/>
            <a:ext cx="2491740" cy="1005840"/>
            <a:chOff x="0" y="0"/>
            <a:chExt cx="3322320" cy="13411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31378" y="-870203"/>
            <a:ext cx="11575378" cy="7279836"/>
            <a:chOff x="0" y="0"/>
            <a:chExt cx="15433837" cy="97064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18522" y="4599332"/>
            <a:ext cx="13850957" cy="90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6"/>
              </a:lnSpc>
            </a:pPr>
            <a:r>
              <a:rPr lang="en-US" sz="5338" u="sng" dirty="0">
                <a:solidFill>
                  <a:srgbClr val="0C1336"/>
                </a:solidFill>
                <a:latin typeface="Proxima Nova Bold"/>
                <a:hlinkClick r:id="rId6" tooltip="https://github.com/pedr19faria/QDiceInt/blob/main/Quantum%20Dice%20-%20Interview.ipynb"/>
              </a:rPr>
              <a:t>Generating Random Numbers with </a:t>
            </a:r>
            <a:r>
              <a:rPr lang="en-US" sz="5338" u="sng" dirty="0" err="1">
                <a:solidFill>
                  <a:srgbClr val="0C1336"/>
                </a:solidFill>
                <a:latin typeface="Proxima Nova Bold"/>
                <a:hlinkClick r:id="rId6" tooltip="https://github.com/pedr19faria/QDiceInt/blob/main/Quantum%20Dice%20-%20Interview.ipynb"/>
              </a:rPr>
              <a:t>Qiskit</a:t>
            </a:r>
            <a:endParaRPr lang="en-US" sz="5338" u="sng" dirty="0">
              <a:solidFill>
                <a:srgbClr val="0C1336"/>
              </a:solidFill>
              <a:latin typeface="Proxima Nova Bold"/>
              <a:hlinkClick r:id="rId6" tooltip="https://github.com/pedr19faria/QDiceInt/blob/main/Quantum%20Dice%20-%20Interview.ipyn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307" y="114300"/>
            <a:ext cx="18283577" cy="10287000"/>
          </a:xfrm>
          <a:custGeom>
            <a:avLst/>
            <a:gdLst/>
            <a:ahLst/>
            <a:cxnLst/>
            <a:rect l="l" t="t" r="r" b="b"/>
            <a:pathLst>
              <a:path w="18283577" h="10287000">
                <a:moveTo>
                  <a:pt x="0" y="0"/>
                </a:moveTo>
                <a:lnTo>
                  <a:pt x="18283576" y="0"/>
                </a:lnTo>
                <a:lnTo>
                  <a:pt x="182835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4763091" y="763607"/>
            <a:ext cx="2491740" cy="1005840"/>
            <a:chOff x="0" y="0"/>
            <a:chExt cx="3322320" cy="13411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31378" y="-870203"/>
            <a:ext cx="11575378" cy="7279836"/>
            <a:chOff x="0" y="0"/>
            <a:chExt cx="15433837" cy="97064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58004" y="1471091"/>
            <a:ext cx="13850957" cy="90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6"/>
              </a:lnSpc>
            </a:pPr>
            <a:r>
              <a:rPr lang="en-US" sz="5338">
                <a:solidFill>
                  <a:srgbClr val="F8F8F9"/>
                </a:solidFill>
                <a:latin typeface="Proxima Nova Bold"/>
              </a:rPr>
              <a:t>Disclaimer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6584" y="2769728"/>
            <a:ext cx="15733794" cy="5713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9828" lvl="2" indent="-303276" algn="l">
              <a:lnSpc>
                <a:spcPts val="5014"/>
              </a:lnSpc>
              <a:buFont typeface="Arial"/>
              <a:buChar char="⚬"/>
            </a:pPr>
            <a:r>
              <a:rPr lang="en-US" sz="3599" dirty="0">
                <a:solidFill>
                  <a:srgbClr val="F8F8F9"/>
                </a:solidFill>
                <a:latin typeface="Proxima Nova Bold"/>
              </a:rPr>
              <a:t>The code used a simulator - </a:t>
            </a:r>
            <a:r>
              <a:rPr lang="en-US" sz="3599" dirty="0" err="1">
                <a:solidFill>
                  <a:srgbClr val="F8F8F9"/>
                </a:solidFill>
                <a:latin typeface="Proxima Nova Bold"/>
              </a:rPr>
              <a:t>AerSimulator</a:t>
            </a:r>
            <a:r>
              <a:rPr lang="en-US" sz="3599" dirty="0">
                <a:solidFill>
                  <a:srgbClr val="F8F8F9"/>
                </a:solidFill>
                <a:latin typeface="Proxima Nova Bold"/>
              </a:rPr>
              <a:t>(), which attempts to simulate a Quantum Computer, so the Quantum Process did not happen;</a:t>
            </a:r>
          </a:p>
          <a:p>
            <a:pPr marL="909828" lvl="2" indent="-303276" algn="l">
              <a:lnSpc>
                <a:spcPts val="5014"/>
              </a:lnSpc>
              <a:buFont typeface="Arial"/>
              <a:buChar char="⚬"/>
            </a:pPr>
            <a:r>
              <a:rPr lang="en-US" sz="3599" dirty="0">
                <a:solidFill>
                  <a:srgbClr val="F8F8F9"/>
                </a:solidFill>
                <a:latin typeface="Proxima Nova Bold"/>
              </a:rPr>
              <a:t>No statistical tests to check the randomness of the numbers were done (</a:t>
            </a:r>
            <a:r>
              <a:rPr lang="en-US" sz="3599" dirty="0" err="1">
                <a:solidFill>
                  <a:srgbClr val="F8F8F9"/>
                </a:solidFill>
                <a:latin typeface="Proxima Nova Bold"/>
              </a:rPr>
              <a:t>eg.</a:t>
            </a:r>
            <a:r>
              <a:rPr lang="en-US" sz="3599" dirty="0">
                <a:solidFill>
                  <a:srgbClr val="F8F8F9"/>
                </a:solidFill>
                <a:latin typeface="Proxima Nova Bold"/>
              </a:rPr>
              <a:t> NIST);</a:t>
            </a:r>
          </a:p>
          <a:p>
            <a:pPr marL="909371" lvl="2" indent="-303124" algn="l">
              <a:lnSpc>
                <a:spcPts val="5014"/>
              </a:lnSpc>
              <a:buFont typeface="Arial"/>
              <a:buChar char="⚬"/>
            </a:pPr>
            <a:r>
              <a:rPr lang="en-US" sz="3600" dirty="0">
                <a:solidFill>
                  <a:srgbClr val="F8F8F9"/>
                </a:solidFill>
                <a:latin typeface="Proxima Nova Bold"/>
              </a:rPr>
              <a:t>The generation of fast and large amounts of random numbers would not be possible with current Quantum Computers;</a:t>
            </a:r>
          </a:p>
          <a:p>
            <a:pPr marL="909828" lvl="2" indent="-303276" algn="l">
              <a:lnSpc>
                <a:spcPts val="5014"/>
              </a:lnSpc>
              <a:buFont typeface="Arial"/>
              <a:buChar char="⚬"/>
            </a:pPr>
            <a:r>
              <a:rPr lang="en-US" sz="3599" dirty="0">
                <a:solidFill>
                  <a:srgbClr val="F8F8F9"/>
                </a:solidFill>
                <a:latin typeface="Proxima Nova Bold"/>
              </a:rPr>
              <a:t>To generate true random numbers we need device-independent quantum random number generators, such as Quantum Dice's VERTEX or APEX QRNG, which generate and validate the numbers at high rates.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A677-28D9-FA55-6435-B79E61C8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05E60A-87AD-7AD7-FF7A-5A448CC441CA}"/>
              </a:ext>
            </a:extLst>
          </p:cNvPr>
          <p:cNvSpPr/>
          <p:nvPr/>
        </p:nvSpPr>
        <p:spPr>
          <a:xfrm>
            <a:off x="14475" y="0"/>
            <a:ext cx="18283577" cy="10287000"/>
          </a:xfrm>
          <a:custGeom>
            <a:avLst/>
            <a:gdLst/>
            <a:ahLst/>
            <a:cxnLst/>
            <a:rect l="l" t="t" r="r" b="b"/>
            <a:pathLst>
              <a:path w="18283577" h="10287000">
                <a:moveTo>
                  <a:pt x="0" y="0"/>
                </a:moveTo>
                <a:lnTo>
                  <a:pt x="18283576" y="0"/>
                </a:lnTo>
                <a:lnTo>
                  <a:pt x="182835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u="sng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8EB05A4-68B8-D2D5-4B0D-149279561664}"/>
              </a:ext>
            </a:extLst>
          </p:cNvPr>
          <p:cNvGrpSpPr/>
          <p:nvPr/>
        </p:nvGrpSpPr>
        <p:grpSpPr>
          <a:xfrm>
            <a:off x="14763091" y="763607"/>
            <a:ext cx="2491740" cy="1005840"/>
            <a:chOff x="0" y="0"/>
            <a:chExt cx="3322320" cy="134112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A33D918-08C7-774B-53B5-FB4F2F35271D}"/>
                </a:ext>
              </a:extLst>
            </p:cNvPr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82852BB-2E10-2543-7603-E1A456E72462}"/>
              </a:ext>
            </a:extLst>
          </p:cNvPr>
          <p:cNvGrpSpPr/>
          <p:nvPr/>
        </p:nvGrpSpPr>
        <p:grpSpPr>
          <a:xfrm>
            <a:off x="-2419088" y="-1333500"/>
            <a:ext cx="11575378" cy="7279836"/>
            <a:chOff x="0" y="0"/>
            <a:chExt cx="15433837" cy="970644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AADD4AD-F611-50D4-A105-99DFBAC5D11C}"/>
                </a:ext>
              </a:extLst>
            </p:cNvPr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9D33F28E-CDA7-5B5D-ED4D-3A157A121B26}"/>
              </a:ext>
            </a:extLst>
          </p:cNvPr>
          <p:cNvSpPr txBox="1"/>
          <p:nvPr/>
        </p:nvSpPr>
        <p:spPr>
          <a:xfrm>
            <a:off x="1028313" y="4650352"/>
            <a:ext cx="15903162" cy="986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36"/>
              </a:lnSpc>
            </a:pPr>
            <a:r>
              <a:rPr lang="en-US" sz="9600" dirty="0">
                <a:solidFill>
                  <a:srgbClr val="0C1336"/>
                </a:solidFill>
                <a:latin typeface="Proxima Nova Bold"/>
              </a:rPr>
              <a:t>Thank you!</a:t>
            </a:r>
            <a:endParaRPr lang="en-US" sz="9600" dirty="0">
              <a:solidFill>
                <a:srgbClr val="0C1336"/>
              </a:solidFill>
              <a:latin typeface="Proxima Nova Bold"/>
              <a:hlinkClick r:id="rId6" tooltip="https://github.com/pedr19faria/QDiceInt/blob/main/Quantum%20Dice%20-%20Interview.ipynb"/>
            </a:endParaRPr>
          </a:p>
        </p:txBody>
      </p:sp>
    </p:spTree>
    <p:extLst>
      <p:ext uri="{BB962C8B-B14F-4D97-AF65-F5344CB8AC3E}">
        <p14:creationId xmlns:p14="http://schemas.microsoft.com/office/powerpoint/2010/main" val="165194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67651" y="1028700"/>
            <a:ext cx="2491740" cy="1005840"/>
            <a:chOff x="0" y="0"/>
            <a:chExt cx="3322320" cy="13411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1575378" cy="7279836"/>
            <a:chOff x="0" y="0"/>
            <a:chExt cx="15433837" cy="97064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4445" y="1463844"/>
            <a:ext cx="13074332" cy="100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21"/>
              </a:lnSpc>
            </a:pPr>
            <a:r>
              <a:rPr lang="en-US" sz="5398">
                <a:solidFill>
                  <a:srgbClr val="0C1336"/>
                </a:solidFill>
                <a:latin typeface="Proxima Nova Bold"/>
              </a:rPr>
              <a:t>Why choose Superposition?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0747" y="3511861"/>
            <a:ext cx="15392808" cy="682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227" lvl="2" indent="-345409" algn="just">
              <a:lnSpc>
                <a:spcPts val="5694"/>
              </a:lnSpc>
              <a:buFont typeface="Arial"/>
              <a:buChar char="⚬"/>
            </a:pPr>
            <a:r>
              <a:rPr lang="en-US" sz="4100">
                <a:solidFill>
                  <a:srgbClr val="0C1336"/>
                </a:solidFill>
                <a:latin typeface="Proxima Nova Italics"/>
              </a:rPr>
              <a:t>Fundamental concept of Quantum Mechanics;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67651" y="1028700"/>
            <a:ext cx="2491740" cy="1005840"/>
            <a:chOff x="0" y="0"/>
            <a:chExt cx="3322320" cy="13411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1575378" cy="7279836"/>
            <a:chOff x="0" y="0"/>
            <a:chExt cx="15433837" cy="97064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4445" y="1463844"/>
            <a:ext cx="13074332" cy="100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21"/>
              </a:lnSpc>
            </a:pPr>
            <a:r>
              <a:rPr lang="en-US" sz="5398">
                <a:solidFill>
                  <a:srgbClr val="0C1336"/>
                </a:solidFill>
                <a:latin typeface="Proxima Nova Bold"/>
              </a:rPr>
              <a:t>Why choose Superposition?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0747" y="3511861"/>
            <a:ext cx="15392808" cy="13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192" lvl="2" indent="-345397">
              <a:lnSpc>
                <a:spcPts val="5690"/>
              </a:lnSpc>
              <a:buFont typeface="Arial"/>
              <a:buChar char="⚬"/>
            </a:pPr>
            <a:r>
              <a:rPr lang="en-US" sz="4099" dirty="0">
                <a:solidFill>
                  <a:srgbClr val="0C1336"/>
                </a:solidFill>
                <a:latin typeface="Proxima Nova Italics"/>
              </a:rPr>
              <a:t>Fundamental concept of Quantum Mechanics;</a:t>
            </a:r>
          </a:p>
          <a:p>
            <a:pPr marL="1036192" lvl="2" indent="-345397" algn="just">
              <a:lnSpc>
                <a:spcPts val="5694"/>
              </a:lnSpc>
              <a:buFont typeface="Arial"/>
              <a:buChar char="⚬"/>
            </a:pPr>
            <a:r>
              <a:rPr lang="en-US" sz="4099" dirty="0">
                <a:solidFill>
                  <a:srgbClr val="0C1336"/>
                </a:solidFill>
                <a:latin typeface="Proxima Nova Italics"/>
              </a:rPr>
              <a:t>Essential for Quantum Technologies;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67651" y="1028700"/>
            <a:ext cx="2491740" cy="1005840"/>
            <a:chOff x="0" y="0"/>
            <a:chExt cx="3322320" cy="13411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1575378" cy="7279836"/>
            <a:chOff x="0" y="0"/>
            <a:chExt cx="15433837" cy="97064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4445" y="1463844"/>
            <a:ext cx="13074332" cy="100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21"/>
              </a:lnSpc>
            </a:pPr>
            <a:r>
              <a:rPr lang="en-US" sz="5398">
                <a:solidFill>
                  <a:srgbClr val="0C1336"/>
                </a:solidFill>
                <a:latin typeface="Proxima Nova Bold"/>
              </a:rPr>
              <a:t>Why choose Superposition?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0747" y="3511861"/>
            <a:ext cx="15392808" cy="2858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194" lvl="2" indent="-345398">
              <a:lnSpc>
                <a:spcPts val="5690"/>
              </a:lnSpc>
              <a:buFont typeface="Arial"/>
              <a:buChar char="⚬"/>
            </a:pP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Fundamental concept of Quantum Mechanics;</a:t>
            </a:r>
          </a:p>
          <a:p>
            <a:pPr marL="1036194" lvl="2" indent="-345398">
              <a:lnSpc>
                <a:spcPts val="5690"/>
              </a:lnSpc>
              <a:buFont typeface="Arial"/>
              <a:buChar char="⚬"/>
            </a:pP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Essential for Quantum Technologies ;</a:t>
            </a:r>
          </a:p>
          <a:p>
            <a:pPr marL="1036194" lvl="2" indent="-345398">
              <a:lnSpc>
                <a:spcPts val="5694"/>
              </a:lnSpc>
              <a:buFont typeface="Arial"/>
              <a:buChar char="⚬"/>
            </a:pP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Showcases knowledge of Quantum Mechanics, of Quantum Dices QRNGs and it can be simulated using </a:t>
            </a:r>
            <a:r>
              <a:rPr lang="en-US" sz="4100" dirty="0" err="1">
                <a:solidFill>
                  <a:srgbClr val="0C1336"/>
                </a:solidFill>
                <a:latin typeface="Proxima Nova Italics"/>
              </a:rPr>
              <a:t>qiskit</a:t>
            </a: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67651" y="1028700"/>
            <a:ext cx="2491740" cy="1005840"/>
            <a:chOff x="0" y="0"/>
            <a:chExt cx="3322320" cy="13411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1575378" cy="7279836"/>
            <a:chOff x="0" y="0"/>
            <a:chExt cx="15433837" cy="97064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4445" y="1463844"/>
            <a:ext cx="13074332" cy="100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21"/>
              </a:lnSpc>
            </a:pPr>
            <a:r>
              <a:rPr lang="en-US" sz="5398">
                <a:solidFill>
                  <a:srgbClr val="0C1336"/>
                </a:solidFill>
                <a:latin typeface="Proxima Nova Bold"/>
              </a:rPr>
              <a:t>Why choose Superposition?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0747" y="3511861"/>
            <a:ext cx="15392808" cy="3589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194" lvl="2" indent="-345398">
              <a:lnSpc>
                <a:spcPts val="5690"/>
              </a:lnSpc>
              <a:buFont typeface="Arial"/>
              <a:buChar char="⚬"/>
            </a:pP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Fundamental concept of Quantum Mechanics;</a:t>
            </a:r>
          </a:p>
          <a:p>
            <a:pPr marL="1036194" lvl="2" indent="-345398">
              <a:lnSpc>
                <a:spcPts val="5690"/>
              </a:lnSpc>
              <a:buFont typeface="Arial"/>
              <a:buChar char="⚬"/>
            </a:pP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Essential for Quantum Technologies ;</a:t>
            </a:r>
          </a:p>
          <a:p>
            <a:pPr marL="1036194" lvl="2" indent="-345398">
              <a:lnSpc>
                <a:spcPts val="5690"/>
              </a:lnSpc>
              <a:buFont typeface="Arial"/>
              <a:buChar char="⚬"/>
            </a:pP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Showcases knowledge of Quantum Mechanics, of Quantum Dices QRNGs and it can be simulated using </a:t>
            </a:r>
            <a:r>
              <a:rPr lang="en-US" sz="4100" dirty="0" err="1">
                <a:solidFill>
                  <a:srgbClr val="0C1336"/>
                </a:solidFill>
                <a:latin typeface="Proxima Nova Italics"/>
              </a:rPr>
              <a:t>qiskit</a:t>
            </a: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;</a:t>
            </a:r>
          </a:p>
          <a:p>
            <a:pPr marL="1036194" lvl="2" indent="-345398">
              <a:lnSpc>
                <a:spcPts val="5694"/>
              </a:lnSpc>
              <a:buFont typeface="Arial"/>
              <a:buChar char="⚬"/>
            </a:pPr>
            <a:r>
              <a:rPr lang="en-US" sz="4100" dirty="0">
                <a:solidFill>
                  <a:srgbClr val="0C1336"/>
                </a:solidFill>
                <a:latin typeface="Proxima Nova Italics"/>
              </a:rPr>
              <a:t>It is very interesting!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3577" cy="10287000"/>
          </a:xfrm>
          <a:custGeom>
            <a:avLst/>
            <a:gdLst/>
            <a:ahLst/>
            <a:cxnLst/>
            <a:rect l="l" t="t" r="r" b="b"/>
            <a:pathLst>
              <a:path w="18283577" h="10287000">
                <a:moveTo>
                  <a:pt x="0" y="0"/>
                </a:moveTo>
                <a:lnTo>
                  <a:pt x="18283577" y="0"/>
                </a:lnTo>
                <a:lnTo>
                  <a:pt x="182835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4767651" y="1028700"/>
            <a:ext cx="2491740" cy="1005840"/>
            <a:chOff x="0" y="0"/>
            <a:chExt cx="3322320" cy="13411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 rot="9938889">
            <a:off x="-428362" y="4514083"/>
            <a:ext cx="11575378" cy="7279836"/>
            <a:chOff x="0" y="0"/>
            <a:chExt cx="15433837" cy="97064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344930"/>
            <a:ext cx="13074332" cy="100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21"/>
              </a:lnSpc>
            </a:pPr>
            <a:r>
              <a:rPr lang="en-US" sz="5398">
                <a:solidFill>
                  <a:srgbClr val="F8F8F9"/>
                </a:solidFill>
                <a:latin typeface="Proxima Nova Bold"/>
              </a:rPr>
              <a:t>What is Superposition?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0661" y="3603086"/>
            <a:ext cx="16666679" cy="2858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5"/>
              </a:lnSpc>
            </a:pPr>
            <a:r>
              <a:rPr lang="en-US" sz="4100" dirty="0">
                <a:solidFill>
                  <a:srgbClr val="F8F8F9"/>
                </a:solidFill>
                <a:latin typeface="Proxima Nova Italics"/>
              </a:rPr>
              <a:t>”A property of a quantum system to exist in multiple states</a:t>
            </a:r>
          </a:p>
          <a:p>
            <a:pPr algn="l">
              <a:lnSpc>
                <a:spcPts val="5695"/>
              </a:lnSpc>
            </a:pPr>
            <a:r>
              <a:rPr lang="en-US" sz="4100" dirty="0">
                <a:solidFill>
                  <a:srgbClr val="F8F8F9"/>
                </a:solidFill>
                <a:latin typeface="Proxima Nova Italics"/>
              </a:rPr>
              <a:t>simultaneously, until the quantum system is measured. Superposition is one of the key features of quantum states.”</a:t>
            </a:r>
          </a:p>
          <a:p>
            <a:pPr algn="l">
              <a:lnSpc>
                <a:spcPts val="5695"/>
              </a:lnSpc>
            </a:pPr>
            <a:r>
              <a:rPr lang="en-US" sz="4100" dirty="0">
                <a:solidFill>
                  <a:srgbClr val="F8F8F9"/>
                </a:solidFill>
                <a:latin typeface="Proxima Nova Italics"/>
              </a:rPr>
              <a:t>                                                            -Taken from Quantum Dices website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3577" cy="10287000"/>
          </a:xfrm>
          <a:custGeom>
            <a:avLst/>
            <a:gdLst/>
            <a:ahLst/>
            <a:cxnLst/>
            <a:rect l="l" t="t" r="r" b="b"/>
            <a:pathLst>
              <a:path w="18283577" h="10287000">
                <a:moveTo>
                  <a:pt x="0" y="0"/>
                </a:moveTo>
                <a:lnTo>
                  <a:pt x="18283577" y="0"/>
                </a:lnTo>
                <a:lnTo>
                  <a:pt x="182835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4767651" y="1028700"/>
            <a:ext cx="2491740" cy="1005840"/>
            <a:chOff x="0" y="0"/>
            <a:chExt cx="3322320" cy="13411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 rot="10387941">
            <a:off x="10946147" y="-968140"/>
            <a:ext cx="11575378" cy="7279836"/>
            <a:chOff x="0" y="0"/>
            <a:chExt cx="15433837" cy="97064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7"/>
              <p:cNvSpPr txBox="1"/>
              <p:nvPr/>
            </p:nvSpPr>
            <p:spPr>
              <a:xfrm>
                <a:off x="1003300" y="3629425"/>
                <a:ext cx="16666679" cy="432035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695"/>
                  </a:lnSpc>
                </a:pPr>
                <a:r>
                  <a:rPr lang="en-US" sz="4100" dirty="0">
                    <a:solidFill>
                      <a:srgbClr val="242D53"/>
                    </a:solidFill>
                    <a:latin typeface="Proxima Nova Italics"/>
                  </a:rPr>
                  <a:t>Consider a linear system represented by the function </a:t>
                </a:r>
                <a14:m>
                  <m:oMath xmlns:m="http://schemas.openxmlformats.org/officeDocument/2006/math"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  <a:ea typeface="Proxima Nova Italics"/>
                      </a:rPr>
                      <m:t>𝑋</m:t>
                    </m:r>
                    <m:d>
                      <m:d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</m:ctrlPr>
                      </m:d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4100" dirty="0">
                    <a:solidFill>
                      <a:srgbClr val="242D53"/>
                    </a:solidFill>
                    <a:latin typeface="Proxima Nova Italics"/>
                  </a:rPr>
                  <a:t>, which possesses multiple solutions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</m:ctrlPr>
                      </m:sSubPr>
                      <m:e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𝑥</m:t>
                        </m:r>
                      </m:e>
                      <m:sub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</m:ctrlPr>
                      </m:dPr>
                      <m:e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𝑡</m:t>
                        </m:r>
                      </m:e>
                    </m:d>
                    <m:r>
                      <a:rPr lang="pt-BR" sz="4400" i="1">
                        <a:solidFill>
                          <a:srgbClr val="242D53"/>
                        </a:solidFill>
                        <a:latin typeface="Cambria Math" panose="02040503050406030204" pitchFamily="18" charset="0"/>
                        <a:ea typeface="Proxima Nova Italics"/>
                      </a:rPr>
                      <m:t>, </m:t>
                    </m:r>
                    <m:sSub>
                      <m:sSubPr>
                        <m:ctrlP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</m:ctrlPr>
                      </m:sSubPr>
                      <m:e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𝑥</m:t>
                        </m:r>
                      </m:e>
                      <m:sub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</m:ctrlPr>
                      </m:dPr>
                      <m:e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𝑡</m:t>
                        </m:r>
                      </m:e>
                    </m:d>
                    <m:r>
                      <a:rPr lang="pt-BR" sz="4400" i="1">
                        <a:solidFill>
                          <a:srgbClr val="242D53"/>
                        </a:solidFill>
                        <a:latin typeface="Cambria Math" panose="02040503050406030204" pitchFamily="18" charset="0"/>
                        <a:ea typeface="Proxima Nova Italics"/>
                      </a:rPr>
                      <m:t>, …, </m:t>
                    </m:r>
                    <m:sSub>
                      <m:sSubPr>
                        <m:ctrlP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</m:ctrlPr>
                      </m:sSubPr>
                      <m:e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𝑥</m:t>
                        </m:r>
                      </m:e>
                      <m:sub>
                        <m:r>
                          <a:rPr lang="pt-BR" sz="4400" i="1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  <a:ea typeface="Proxima Nova Italics"/>
                          </a:rPr>
                          <m:t>𝑛</m:t>
                        </m:r>
                      </m:sub>
                    </m:sSub>
                    <m:r>
                      <a:rPr lang="pt-BR" sz="4400" i="1">
                        <a:solidFill>
                          <a:srgbClr val="242D53"/>
                        </a:solidFill>
                        <a:latin typeface="Cambria Math" panose="02040503050406030204" pitchFamily="18" charset="0"/>
                        <a:ea typeface="Proxima Nova Italics"/>
                      </a:rPr>
                      <m:t>(</m:t>
                    </m:r>
                    <m:r>
                      <a:rPr lang="pt-BR" sz="4400" i="1">
                        <a:solidFill>
                          <a:srgbClr val="242D53"/>
                        </a:solidFill>
                        <a:latin typeface="Cambria Math" panose="02040503050406030204" pitchFamily="18" charset="0"/>
                        <a:ea typeface="Proxima Nova Italics"/>
                      </a:rPr>
                      <m:t>𝑡</m:t>
                    </m:r>
                    <m:r>
                      <a:rPr lang="pt-BR" sz="4400" i="1">
                        <a:solidFill>
                          <a:srgbClr val="242D53"/>
                        </a:solidFill>
                        <a:latin typeface="Cambria Math" panose="02040503050406030204" pitchFamily="18" charset="0"/>
                        <a:ea typeface="Proxima Nova Italics"/>
                      </a:rPr>
                      <m:t>)</m:t>
                    </m:r>
                  </m:oMath>
                </a14:m>
                <a:r>
                  <a:rPr lang="en-US" sz="4100" dirty="0">
                    <a:solidFill>
                      <a:srgbClr val="242D53"/>
                    </a:solidFill>
                    <a:latin typeface="Proxima Nova Italics"/>
                  </a:rPr>
                  <a:t>. In such systems, any linear combination of these solutions, expressed as:</a:t>
                </a:r>
              </a:p>
              <a:p>
                <a:pPr>
                  <a:lnSpc>
                    <a:spcPts val="5695"/>
                  </a:lnSpc>
                </a:pPr>
                <a:r>
                  <a:rPr lang="en-US" sz="4100" dirty="0">
                    <a:solidFill>
                      <a:srgbClr val="242D53"/>
                    </a:solidFill>
                    <a:latin typeface="Proxima Nova Italics"/>
                  </a:rPr>
                  <a:t>  			 </a:t>
                </a:r>
                <a14:m>
                  <m:oMath xmlns:m="http://schemas.openxmlformats.org/officeDocument/2006/math"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100" dirty="0">
                  <a:solidFill>
                    <a:srgbClr val="242D53"/>
                  </a:solidFill>
                  <a:latin typeface="Proxima Nova Italics"/>
                </a:endParaRPr>
              </a:p>
              <a:p>
                <a:pPr algn="l">
                  <a:lnSpc>
                    <a:spcPts val="5695"/>
                  </a:lnSpc>
                </a:pPr>
                <a:r>
                  <a:rPr lang="en-US" sz="4100" dirty="0">
                    <a:solidFill>
                      <a:srgbClr val="242D53"/>
                    </a:solidFill>
                    <a:latin typeface="Proxima Nova Italic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4400" b="0" i="1" smtClean="0">
                        <a:solidFill>
                          <a:srgbClr val="242D5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4400" b="0" i="1" smtClean="0">
                            <a:solidFill>
                              <a:srgbClr val="242D5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100" dirty="0">
                    <a:solidFill>
                      <a:srgbClr val="242D53"/>
                    </a:solidFill>
                    <a:latin typeface="Proxima Nova Italics"/>
                  </a:rPr>
                  <a:t> are constants, remains a valid solution. This fundamental property is recognized as the </a:t>
                </a:r>
                <a:r>
                  <a:rPr lang="en-US" sz="4100" dirty="0">
                    <a:solidFill>
                      <a:srgbClr val="242D53"/>
                    </a:solidFill>
                    <a:latin typeface="Proxima Nova Bold Italics"/>
                  </a:rPr>
                  <a:t>Principle of Superposition</a:t>
                </a:r>
              </a:p>
            </p:txBody>
          </p:sp>
        </mc:Choice>
        <mc:Fallback>
          <p:sp>
            <p:nvSpPr>
              <p:cNvPr id="7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3629425"/>
                <a:ext cx="16666679" cy="4320350"/>
              </a:xfrm>
              <a:prstGeom prst="rect">
                <a:avLst/>
              </a:prstGeom>
              <a:blipFill>
                <a:blip r:embed="rId6"/>
                <a:stretch>
                  <a:fillRect l="-1902" t="-2821" b="-63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8"/>
          <p:cNvSpPr txBox="1"/>
          <p:nvPr/>
        </p:nvSpPr>
        <p:spPr>
          <a:xfrm>
            <a:off x="1028609" y="2003213"/>
            <a:ext cx="13074332" cy="915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21"/>
              </a:lnSpc>
            </a:pPr>
            <a:r>
              <a:rPr lang="en-US" sz="5400" dirty="0">
                <a:solidFill>
                  <a:srgbClr val="242D53"/>
                </a:solidFill>
                <a:latin typeface="Proxima Nova Bold"/>
              </a:rPr>
              <a:t>Principle of Superposition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63091" y="763607"/>
            <a:ext cx="2491740" cy="1005840"/>
            <a:chOff x="0" y="0"/>
            <a:chExt cx="3322320" cy="13411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-3966126">
            <a:off x="11992274" y="5385056"/>
            <a:ext cx="11575378" cy="7279836"/>
            <a:chOff x="0" y="0"/>
            <a:chExt cx="15433837" cy="97064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468880" y="401654"/>
            <a:ext cx="13850957" cy="100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1"/>
              </a:lnSpc>
            </a:pPr>
            <a:r>
              <a:rPr lang="en-US" sz="5400">
                <a:solidFill>
                  <a:srgbClr val="0C1336"/>
                </a:solidFill>
                <a:latin typeface="Proxima Nova Bold"/>
              </a:rPr>
              <a:t>Quantum Mechanics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9150" y="2768198"/>
            <a:ext cx="8115300" cy="7214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100">
                <a:solidFill>
                  <a:srgbClr val="000000"/>
                </a:solidFill>
                <a:latin typeface="Proxima Nova"/>
              </a:rPr>
              <a:t>The components of vectors representing quantum states are characterized by these two properties:</a:t>
            </a:r>
          </a:p>
          <a:p>
            <a:pPr marL="885191" lvl="1" indent="-442595">
              <a:lnSpc>
                <a:spcPts val="5711"/>
              </a:lnSpc>
              <a:buFont typeface="Arial"/>
              <a:buChar char="•"/>
            </a:pPr>
            <a:r>
              <a:rPr lang="en-US" sz="4100">
                <a:solidFill>
                  <a:srgbClr val="000000"/>
                </a:solidFill>
                <a:latin typeface="Proxima Nova"/>
              </a:rPr>
              <a:t>The entries of a quantum state vector are complex numbers;</a:t>
            </a:r>
          </a:p>
          <a:p>
            <a:pPr marL="885191" lvl="1" indent="-442595">
              <a:lnSpc>
                <a:spcPts val="5711"/>
              </a:lnSpc>
              <a:buFont typeface="Arial"/>
              <a:buChar char="•"/>
            </a:pPr>
            <a:r>
              <a:rPr lang="en-US" sz="4100">
                <a:solidFill>
                  <a:srgbClr val="000000"/>
                </a:solidFill>
                <a:latin typeface="Proxima Nova"/>
              </a:rPr>
              <a:t>The sum of the absolute values squared of the entries of a quantum state vector is 1;</a:t>
            </a:r>
          </a:p>
          <a:p>
            <a:pPr>
              <a:lnSpc>
                <a:spcPts val="5712"/>
              </a:lnSpc>
            </a:pPr>
            <a:endParaRPr lang="en-US" sz="4100">
              <a:solidFill>
                <a:srgbClr val="000000"/>
              </a:solidFill>
              <a:latin typeface="Proxima Nov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8"/>
              <p:cNvSpPr txBox="1"/>
              <p:nvPr/>
            </p:nvSpPr>
            <p:spPr>
              <a:xfrm>
                <a:off x="9394358" y="2768198"/>
                <a:ext cx="8115300" cy="724422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711"/>
                  </a:lnSpc>
                </a:pPr>
                <a:r>
                  <a:rPr lang="en-US" sz="4100" dirty="0">
                    <a:solidFill>
                      <a:srgbClr val="000000"/>
                    </a:solidFill>
                    <a:latin typeface="Proxima Nova"/>
                  </a:rPr>
                  <a:t>These can be represented as:</a:t>
                </a:r>
              </a:p>
              <a:p>
                <a:pPr marL="742950" indent="-742950">
                  <a:lnSpc>
                    <a:spcPts val="5711"/>
                  </a:lnSpc>
                  <a:buAutoNum type="arabicPeriod"/>
                </a:pPr>
                <a:r>
                  <a:rPr lang="en-US" sz="4100" dirty="0">
                    <a:solidFill>
                      <a:srgbClr val="000000"/>
                    </a:solidFill>
                    <a:latin typeface="Proxima Nova"/>
                  </a:rPr>
                  <a:t>Quantum State Vector:</a:t>
                </a:r>
              </a:p>
              <a:p>
                <a:pPr>
                  <a:lnSpc>
                    <a:spcPts val="5711"/>
                  </a:lnSpc>
                </a:pPr>
                <a:endParaRPr lang="en-US" sz="4100" dirty="0">
                  <a:solidFill>
                    <a:srgbClr val="000000"/>
                  </a:solidFill>
                  <a:latin typeface="Proxima Nova"/>
                </a:endParaRPr>
              </a:p>
              <a:p>
                <a:pPr>
                  <a:lnSpc>
                    <a:spcPts val="5711"/>
                  </a:lnSpc>
                </a:pPr>
                <a:endParaRPr lang="en-US" sz="4100" dirty="0">
                  <a:solidFill>
                    <a:srgbClr val="000000"/>
                  </a:solidFill>
                  <a:latin typeface="Proxima Nova"/>
                </a:endParaRPr>
              </a:p>
              <a:p>
                <a:pPr>
                  <a:lnSpc>
                    <a:spcPts val="5711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4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4100" dirty="0">
                  <a:solidFill>
                    <a:srgbClr val="000000"/>
                  </a:solidFill>
                  <a:latin typeface="Proxima Nova"/>
                </a:endParaRPr>
              </a:p>
              <a:p>
                <a:pPr>
                  <a:lnSpc>
                    <a:spcPts val="5711"/>
                  </a:lnSpc>
                </a:pPr>
                <a:endParaRPr lang="en-US" sz="4100" dirty="0">
                  <a:solidFill>
                    <a:srgbClr val="000000"/>
                  </a:solidFill>
                  <a:latin typeface="Proxima Nova"/>
                </a:endParaRPr>
              </a:p>
              <a:p>
                <a:pPr>
                  <a:lnSpc>
                    <a:spcPts val="5712"/>
                  </a:lnSpc>
                  <a:spcBef>
                    <a:spcPct val="0"/>
                  </a:spcBef>
                </a:pPr>
                <a:r>
                  <a:rPr lang="en-US" sz="4100" dirty="0">
                    <a:solidFill>
                      <a:srgbClr val="000000"/>
                    </a:solidFill>
                    <a:latin typeface="Proxima Nova"/>
                  </a:rPr>
                  <a:t>2. Normalization Condition:</a:t>
                </a:r>
              </a:p>
              <a:p>
                <a:pPr>
                  <a:lnSpc>
                    <a:spcPts val="5712"/>
                  </a:lnSpc>
                  <a:spcBef>
                    <a:spcPct val="0"/>
                  </a:spcBef>
                </a:pPr>
                <a:endParaRPr lang="en-US" sz="4100" dirty="0">
                  <a:solidFill>
                    <a:srgbClr val="000000"/>
                  </a:solidFill>
                  <a:latin typeface="Proxima Nova"/>
                </a:endParaRPr>
              </a:p>
              <a:p>
                <a:pPr>
                  <a:lnSpc>
                    <a:spcPts val="5712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t-BR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4400" dirty="0">
                  <a:latin typeface="Proxima Nova Italics" panose="020B0604020202020204" charset="0"/>
                </a:endParaRPr>
              </a:p>
              <a:p>
                <a:pPr>
                  <a:lnSpc>
                    <a:spcPts val="5712"/>
                  </a:lnSpc>
                  <a:spcBef>
                    <a:spcPct val="0"/>
                  </a:spcBef>
                </a:pPr>
                <a:endParaRPr lang="en-US" sz="4100" dirty="0">
                  <a:solidFill>
                    <a:srgbClr val="000000"/>
                  </a:solidFill>
                  <a:latin typeface="Proxima Nova"/>
                </a:endParaRPr>
              </a:p>
            </p:txBody>
          </p:sp>
        </mc:Choice>
        <mc:Fallback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358" y="2768198"/>
                <a:ext cx="8115300" cy="7244227"/>
              </a:xfrm>
              <a:prstGeom prst="rect">
                <a:avLst/>
              </a:prstGeom>
              <a:blipFill>
                <a:blip r:embed="rId4"/>
                <a:stretch>
                  <a:fillRect l="-3832" t="-1684" r="-2780" b="-41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9"/>
          <p:cNvSpPr/>
          <p:nvPr/>
        </p:nvSpPr>
        <p:spPr>
          <a:xfrm flipH="1">
            <a:off x="9163050" y="2766060"/>
            <a:ext cx="0" cy="64922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234" y="205740"/>
            <a:ext cx="18283577" cy="10287000"/>
          </a:xfrm>
          <a:custGeom>
            <a:avLst/>
            <a:gdLst/>
            <a:ahLst/>
            <a:cxnLst/>
            <a:rect l="l" t="t" r="r" b="b"/>
            <a:pathLst>
              <a:path w="18283577" h="10287000">
                <a:moveTo>
                  <a:pt x="0" y="0"/>
                </a:moveTo>
                <a:lnTo>
                  <a:pt x="18283576" y="0"/>
                </a:lnTo>
                <a:lnTo>
                  <a:pt x="182835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4763091" y="763607"/>
            <a:ext cx="2491740" cy="1005840"/>
            <a:chOff x="0" y="0"/>
            <a:chExt cx="3322320" cy="13411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2320" cy="1341120"/>
            </a:xfrm>
            <a:custGeom>
              <a:avLst/>
              <a:gdLst/>
              <a:ahLst/>
              <a:cxnLst/>
              <a:rect l="l" t="t" r="r" b="b"/>
              <a:pathLst>
                <a:path w="3322320" h="1341120">
                  <a:moveTo>
                    <a:pt x="0" y="0"/>
                  </a:moveTo>
                  <a:lnTo>
                    <a:pt x="3322320" y="0"/>
                  </a:lnTo>
                  <a:lnTo>
                    <a:pt x="3322320" y="1341120"/>
                  </a:lnTo>
                  <a:lnTo>
                    <a:pt x="0" y="1341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75" b="-257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31378" y="-870203"/>
            <a:ext cx="11575378" cy="7279836"/>
            <a:chOff x="0" y="0"/>
            <a:chExt cx="15433837" cy="97064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3802" cy="9706483"/>
            </a:xfrm>
            <a:custGeom>
              <a:avLst/>
              <a:gdLst/>
              <a:ahLst/>
              <a:cxnLst/>
              <a:rect l="l" t="t" r="r" b="b"/>
              <a:pathLst>
                <a:path w="15433802" h="9706483">
                  <a:moveTo>
                    <a:pt x="0" y="0"/>
                  </a:moveTo>
                  <a:lnTo>
                    <a:pt x="15433802" y="0"/>
                  </a:lnTo>
                  <a:lnTo>
                    <a:pt x="15433802" y="9706483"/>
                  </a:lnTo>
                  <a:lnTo>
                    <a:pt x="0" y="9706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35998" y="668357"/>
            <a:ext cx="13850957" cy="915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1"/>
              </a:lnSpc>
            </a:pPr>
            <a:r>
              <a:rPr lang="en-US" sz="5400">
                <a:solidFill>
                  <a:srgbClr val="F8F8F9"/>
                </a:solidFill>
                <a:latin typeface="Proxima Nova Bold"/>
              </a:rPr>
              <a:t>The Qubit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8"/>
              <p:cNvSpPr txBox="1"/>
              <p:nvPr/>
            </p:nvSpPr>
            <p:spPr>
              <a:xfrm>
                <a:off x="1835998" y="1835095"/>
                <a:ext cx="14616005" cy="94769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4920"/>
                  </a:lnSpc>
                </a:pPr>
                <a:r>
                  <a:rPr lang="en-US" sz="4100" dirty="0">
                    <a:solidFill>
                      <a:srgbClr val="FFFFFF"/>
                    </a:solidFill>
                    <a:latin typeface="Proxima Nova Italics"/>
                  </a:rPr>
                  <a:t>The qubit is the basic unit of quantum information, analogous to a classical bit in a classical computer:</a:t>
                </a:r>
              </a:p>
              <a:p>
                <a:pPr>
                  <a:lnSpc>
                    <a:spcPts val="73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4100" dirty="0">
                  <a:solidFill>
                    <a:srgbClr val="FFFFFF"/>
                  </a:solidFill>
                  <a:latin typeface="Proxima Nova Italics"/>
                </a:endParaRPr>
              </a:p>
              <a:p>
                <a:pPr algn="l">
                  <a:lnSpc>
                    <a:spcPts val="7380"/>
                  </a:lnSpc>
                </a:pPr>
                <a:r>
                  <a:rPr lang="en-US" sz="4100" dirty="0">
                    <a:solidFill>
                      <a:srgbClr val="FFFFFF"/>
                    </a:solidFill>
                    <a:latin typeface="Proxima Nova Italics"/>
                  </a:rPr>
                  <a:t>Qubits can also be viewed in the context of NMR with spins:</a:t>
                </a:r>
              </a:p>
              <a:p>
                <a:pPr>
                  <a:lnSpc>
                    <a:spcPts val="73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BR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</m:oMath>
                  </m:oMathPara>
                </a14:m>
                <a:endParaRPr lang="en-US" sz="4100" dirty="0">
                  <a:solidFill>
                    <a:srgbClr val="FFFFFF"/>
                  </a:solidFill>
                  <a:latin typeface="Proxima Nova Italics"/>
                </a:endParaRPr>
              </a:p>
              <a:p>
                <a:pPr algn="l">
                  <a:lnSpc>
                    <a:spcPts val="7380"/>
                  </a:lnSpc>
                </a:pPr>
                <a:r>
                  <a:rPr lang="en-US" sz="4100" dirty="0">
                    <a:solidFill>
                      <a:srgbClr val="FFFFFF"/>
                    </a:solidFill>
                    <a:latin typeface="Proxima Nova Italics"/>
                  </a:rPr>
                  <a:t>Or with polarizing beam splitter (PBS):</a:t>
                </a:r>
              </a:p>
              <a:p>
                <a:pPr>
                  <a:lnSpc>
                    <a:spcPts val="73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4100" dirty="0">
                  <a:solidFill>
                    <a:srgbClr val="FFFFFF"/>
                  </a:solidFill>
                  <a:latin typeface="Proxima Nova Italics"/>
                </a:endParaRPr>
              </a:p>
              <a:p>
                <a:pPr algn="l">
                  <a:lnSpc>
                    <a:spcPts val="7380"/>
                  </a:lnSpc>
                </a:pPr>
                <a:r>
                  <a:rPr lang="en-US" sz="4100" dirty="0">
                    <a:solidFill>
                      <a:srgbClr val="FFFFFF"/>
                    </a:solidFill>
                    <a:latin typeface="Proxima Nova Italics"/>
                  </a:rPr>
                  <a:t>Or as its most known, in the computational basis:</a:t>
                </a:r>
              </a:p>
              <a:p>
                <a:pPr>
                  <a:lnSpc>
                    <a:spcPts val="73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100" dirty="0">
                  <a:solidFill>
                    <a:srgbClr val="FFFFFF"/>
                  </a:solidFill>
                  <a:latin typeface="Proxima Nova Italics"/>
                </a:endParaRPr>
              </a:p>
              <a:p>
                <a:pPr algn="l">
                  <a:lnSpc>
                    <a:spcPts val="7380"/>
                  </a:lnSpc>
                </a:pPr>
                <a:endParaRPr lang="en-US" sz="4100" dirty="0">
                  <a:solidFill>
                    <a:srgbClr val="FFFFFF"/>
                  </a:solidFill>
                  <a:latin typeface="Proxima Nova Italics"/>
                </a:endParaRPr>
              </a:p>
              <a:p>
                <a:pPr algn="l">
                  <a:lnSpc>
                    <a:spcPts val="4920"/>
                  </a:lnSpc>
                </a:pPr>
                <a:endParaRPr lang="en-US" sz="4100" dirty="0">
                  <a:solidFill>
                    <a:srgbClr val="FFFFFF"/>
                  </a:solidFill>
                  <a:latin typeface="Proxima Nova Italics"/>
                </a:endParaRPr>
              </a:p>
            </p:txBody>
          </p:sp>
        </mc:Choice>
        <mc:Fallback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98" y="1835095"/>
                <a:ext cx="14616005" cy="9476953"/>
              </a:xfrm>
              <a:prstGeom prst="rect">
                <a:avLst/>
              </a:prstGeom>
              <a:blipFill>
                <a:blip r:embed="rId6"/>
                <a:stretch>
                  <a:fillRect l="-2127" t="-1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554</Words>
  <Application>Microsoft Office PowerPoint</Application>
  <PresentationFormat>Personalizar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Calibri</vt:lpstr>
      <vt:lpstr>Cambria Math</vt:lpstr>
      <vt:lpstr>Aptos</vt:lpstr>
      <vt:lpstr>Proxima Nova Bold</vt:lpstr>
      <vt:lpstr>Arial</vt:lpstr>
      <vt:lpstr>Proxima Nova Italics</vt:lpstr>
      <vt:lpstr>Proxima Nova Bold Italics</vt:lpstr>
      <vt:lpstr>Proxima Nova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(1) pwp.pdf.pptx</dc:title>
  <dc:creator>Pedro Faria Albuquerque</dc:creator>
  <cp:lastModifiedBy>Pedro Faria Albuquerque</cp:lastModifiedBy>
  <cp:revision>2</cp:revision>
  <dcterms:created xsi:type="dcterms:W3CDTF">2006-08-16T00:00:00Z</dcterms:created>
  <dcterms:modified xsi:type="dcterms:W3CDTF">2024-02-29T04:25:11Z</dcterms:modified>
  <dc:identifier>DAF-GWTt7ek</dc:identifier>
</cp:coreProperties>
</file>