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Oswald-regular.fntdata"/><Relationship Id="rId14" Type="http://schemas.openxmlformats.org/officeDocument/2006/relationships/font" Target="fonts/Montserrat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5300"/>
              <a:t>Aprendizado pela estética:</a:t>
            </a:r>
            <a:r>
              <a:rPr lang="pt-BR" sz="60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pt-BR" sz="3600"/>
              <a:t>café e restaurante Café e Arte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pt-BR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Gabrielle Martho Domingues  R.A.: 168457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pt-BR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Larissa Kilian Pacheco  R.A.:171689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Estética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8100" y="1455675"/>
            <a:ext cx="4267500" cy="19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pt-BR" sz="1700"/>
              <a:t>Estética na comunicação e na lógica mercadológica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●"/>
            </a:pPr>
            <a:r>
              <a:rPr lang="pt-BR" sz="1700"/>
              <a:t>Beleza da provocação (deslocamento da percepção) e beleza do consumo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4143300"/>
            <a:ext cx="1011900" cy="100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5400000">
            <a:off x="1006050" y="4143300"/>
            <a:ext cx="1011900" cy="100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10798981">
            <a:off x="-1" y="4143297"/>
            <a:ext cx="1011900" cy="10002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0" y="3143100"/>
            <a:ext cx="1011900" cy="10002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012100" y="4143300"/>
            <a:ext cx="1011900" cy="10002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-5400000">
            <a:off x="1006050" y="4143300"/>
            <a:ext cx="1011900" cy="10002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562400" y="712925"/>
            <a:ext cx="450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</a:pPr>
            <a:r>
              <a:rPr lang="pt-BR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Compreensão do mundo sensível como primeiro estágio do aprendizado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</a:pPr>
            <a:r>
              <a:rPr lang="pt-BR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Arte como representação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</a:pPr>
            <a:r>
              <a:rPr lang="pt-BR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Experiência estética: tempo e espaço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Possibilidades de aprendizado: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462675"/>
            <a:ext cx="7348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pt-BR" sz="2000"/>
              <a:t>Informal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○"/>
            </a:pPr>
            <a:r>
              <a:rPr lang="pt-BR" sz="1700"/>
              <a:t>Experiência Estética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○"/>
            </a:pPr>
            <a:r>
              <a:rPr lang="pt-BR" sz="1700"/>
              <a:t>Internet WiFi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○"/>
            </a:pPr>
            <a:r>
              <a:rPr lang="pt-BR" sz="1700"/>
              <a:t>Jornais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4143300"/>
            <a:ext cx="1011900" cy="100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1006050" y="4143300"/>
            <a:ext cx="1011900" cy="100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10798981">
            <a:off x="-1" y="4143297"/>
            <a:ext cx="1011900" cy="10002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3143100"/>
            <a:ext cx="1011900" cy="10002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012100" y="4143300"/>
            <a:ext cx="1011900" cy="10002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-5400000">
            <a:off x="1006050" y="4143300"/>
            <a:ext cx="1011900" cy="10002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3136879" y="941525"/>
            <a:ext cx="258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○"/>
            </a:pPr>
            <a:r>
              <a:rPr lang="pt-BR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Revistas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○"/>
            </a:pPr>
            <a:r>
              <a:rPr lang="pt-BR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Livros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○"/>
            </a:pPr>
            <a:r>
              <a:rPr lang="pt-BR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Cardápio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34075"/>
            <a:ext cx="41292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pt-BR" sz="2000"/>
              <a:t>Não-formal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○"/>
            </a:pPr>
            <a:r>
              <a:rPr lang="pt-BR" sz="1700"/>
              <a:t>Exposição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○"/>
            </a:pPr>
            <a:r>
              <a:rPr lang="pt-BR" sz="1700"/>
              <a:t>Possibilidade de conversa com artista na Vernissage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91" name="Shape 91"/>
          <p:cNvSpPr/>
          <p:nvPr/>
        </p:nvSpPr>
        <p:spPr>
          <a:xfrm>
            <a:off x="0" y="4143300"/>
            <a:ext cx="1011900" cy="100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5400000">
            <a:off x="1006050" y="4143300"/>
            <a:ext cx="1011900" cy="100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10798981">
            <a:off x="-1" y="4143297"/>
            <a:ext cx="1011900" cy="10002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3143100"/>
            <a:ext cx="1011900" cy="10002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012100" y="4143300"/>
            <a:ext cx="1011900" cy="1000200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1006050" y="4143300"/>
            <a:ext cx="1011900" cy="10002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Possibilidades de aprendizado: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250525" y="738325"/>
            <a:ext cx="378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○"/>
            </a:pPr>
            <a:r>
              <a:rPr lang="pt-BR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Dúvidas e questões com funcionários do local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○"/>
            </a:pPr>
            <a:r>
              <a:rPr lang="pt-BR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Internet WiFi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