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sldIdLst>
    <p:sldId id="256" r:id="rId3"/>
    <p:sldId id="258" r:id="rId4"/>
    <p:sldId id="265" r:id="rId5"/>
    <p:sldId id="264" r:id="rId6"/>
    <p:sldId id="266" r:id="rId7"/>
    <p:sldId id="268" r:id="rId8"/>
    <p:sldId id="272" r:id="rId9"/>
    <p:sldId id="273" r:id="rId10"/>
    <p:sldId id="275" r:id="rId11"/>
    <p:sldId id="276" r:id="rId12"/>
    <p:sldId id="277" r:id="rId13"/>
    <p:sldId id="278" r:id="rId14"/>
    <p:sldId id="280" r:id="rId15"/>
    <p:sldId id="270" r:id="rId16"/>
    <p:sldId id="274" r:id="rId17"/>
    <p:sldId id="279" r:id="rId18"/>
    <p:sldId id="260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33333"/>
    <a:srgbClr val="990000"/>
    <a:srgbClr val="969696"/>
    <a:srgbClr val="EAEAEA"/>
    <a:srgbClr val="035540"/>
    <a:srgbClr val="023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3" autoAdjust="0"/>
    <p:restoredTop sz="96586" autoAdjust="0"/>
  </p:normalViewPr>
  <p:slideViewPr>
    <p:cSldViewPr>
      <p:cViewPr varScale="1">
        <p:scale>
          <a:sx n="72" d="100"/>
          <a:sy n="72" d="100"/>
        </p:scale>
        <p:origin x="110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219200"/>
            <a:ext cx="6096000" cy="838200"/>
          </a:xfrm>
        </p:spPr>
        <p:txBody>
          <a:bodyPr anchor="b"/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2000592"/>
            <a:ext cx="6096000" cy="457200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estilo do subtítulo mestre</a:t>
            </a:r>
            <a:endParaRPr lang="en-US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4B6BA-7B3D-4248-9734-B0AAEBA0448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48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0600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3ED63-E7CF-41B0-96FD-4ADB083CF46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8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1B142-AA98-4883-BFF1-1247D2EE2AD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34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05450" y="838200"/>
            <a:ext cx="1581150" cy="50292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838200"/>
            <a:ext cx="4876800" cy="50292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E9C8B-A670-43AB-8D82-5A97BC93BDD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9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ítulo e 4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1447800"/>
            <a:ext cx="5486400" cy="914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2743200"/>
            <a:ext cx="3086100" cy="9906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238500" y="2743200"/>
            <a:ext cx="3086100" cy="9906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0" y="3886200"/>
            <a:ext cx="3086100" cy="9906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38500" y="3886200"/>
            <a:ext cx="3086100" cy="9906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C80C2-0353-4082-A13A-36F2C956E51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8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3F15F-993C-4F72-B8FC-CB4701E05C8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7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DB654-E51B-4A32-A0A8-279760A827E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1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18967-FE40-4C84-BB00-8B2E3D00B05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8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30861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95700" y="1828800"/>
            <a:ext cx="30861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5D493-25A0-4624-BB94-C0B04AD82DA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8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6400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320039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320039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33800" y="1535113"/>
            <a:ext cx="3124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33800" y="2174875"/>
            <a:ext cx="3124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C9787-726A-47A2-8E39-F418B174D49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1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D0C61-D2AF-4C36-B219-9060635474E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57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111D8C-18CB-4600-BE7E-EDDE7512981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4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A32BA-5AA3-4D6D-8D4B-68FCF0FE228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9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0"/>
            <a:ext cx="6324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6324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7F08905E-F6F1-447F-9DD0-DA3B2011D92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5" r:id="rId2"/>
    <p:sldLayoutId id="2147483676" r:id="rId3"/>
    <p:sldLayoutId id="2147483677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04864"/>
            <a:ext cx="6493256" cy="1220688"/>
          </a:xfrm>
        </p:spPr>
        <p:txBody>
          <a:bodyPr/>
          <a:lstStyle/>
          <a:p>
            <a:r>
              <a:rPr lang="pt-BR" b="1" dirty="0" smtClean="0">
                <a:solidFill>
                  <a:srgbClr val="000000"/>
                </a:solidFill>
                <a:sym typeface="Arial" charset="0"/>
              </a:rPr>
              <a:t>Introdução a computação - </a:t>
            </a:r>
            <a:r>
              <a:rPr lang="pt-BR" dirty="0" smtClean="0">
                <a:solidFill>
                  <a:srgbClr val="000000"/>
                </a:solidFill>
                <a:sym typeface="Arial" charset="0"/>
              </a:rPr>
              <a:t>RETROSPECTIVA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27984" y="4941168"/>
            <a:ext cx="6096000" cy="636662"/>
          </a:xfrm>
        </p:spPr>
        <p:txBody>
          <a:bodyPr/>
          <a:lstStyle/>
          <a:p>
            <a:r>
              <a:rPr lang="pt-BR" dirty="0" smtClean="0">
                <a:solidFill>
                  <a:srgbClr val="000000"/>
                </a:solidFill>
                <a:sym typeface="Arial" charset="0"/>
              </a:rPr>
              <a:t>Vinícius C.Weise</a:t>
            </a:r>
          </a:p>
          <a:p>
            <a:r>
              <a:rPr lang="pt-BR" dirty="0" smtClean="0">
                <a:solidFill>
                  <a:srgbClr val="000000"/>
                </a:solidFill>
                <a:sym typeface="Arial" charset="0"/>
              </a:rPr>
              <a:t>André Silveira Machado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2880320" cy="410344"/>
          </a:xfrm>
        </p:spPr>
        <p:txBody>
          <a:bodyPr/>
          <a:lstStyle/>
          <a:p>
            <a:r>
              <a:rPr lang="pt-BR" b="1" dirty="0" smtClean="0"/>
              <a:t>Processadores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3568" y="764704"/>
            <a:ext cx="6324600" cy="7056784"/>
          </a:xfrm>
        </p:spPr>
        <p:txBody>
          <a:bodyPr/>
          <a:lstStyle/>
          <a:p>
            <a:r>
              <a:rPr lang="pt-BR" sz="1800" dirty="0"/>
              <a:t>Tambem conhecido como CPU, Unidade Central de Processamento. </a:t>
            </a:r>
            <a:endParaRPr lang="pt-BR" sz="1800" dirty="0" smtClean="0"/>
          </a:p>
          <a:p>
            <a:endParaRPr lang="pt-BR" sz="1800" dirty="0"/>
          </a:p>
          <a:p>
            <a:r>
              <a:rPr lang="pt-BR" sz="1800" dirty="0"/>
              <a:t>Ele é o responsavel por calculos, decisoes logicas e instruções, normalmente são Intel, AMD e </a:t>
            </a:r>
            <a:r>
              <a:rPr lang="pt-BR" sz="1800" dirty="0" smtClean="0"/>
              <a:t>Via</a:t>
            </a:r>
            <a:r>
              <a:rPr lang="pt-BR" sz="1800" dirty="0"/>
              <a:t>. </a:t>
            </a: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403970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2880320" cy="410344"/>
          </a:xfrm>
        </p:spPr>
        <p:txBody>
          <a:bodyPr/>
          <a:lstStyle/>
          <a:p>
            <a:r>
              <a:rPr lang="pt-BR" b="1" dirty="0" smtClean="0"/>
              <a:t>Processadores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3568" y="764704"/>
            <a:ext cx="6324600" cy="7056784"/>
          </a:xfrm>
        </p:spPr>
        <p:txBody>
          <a:bodyPr/>
          <a:lstStyle/>
          <a:p>
            <a:r>
              <a:rPr lang="pt-BR" sz="1800" dirty="0"/>
              <a:t>Tambem conhecido como CPU, Unidade Central de Processamento. </a:t>
            </a:r>
            <a:endParaRPr lang="pt-BR" sz="1800" dirty="0" smtClean="0"/>
          </a:p>
          <a:p>
            <a:endParaRPr lang="pt-BR" sz="1800" dirty="0"/>
          </a:p>
          <a:p>
            <a:r>
              <a:rPr lang="pt-BR" sz="1800" dirty="0"/>
              <a:t>Ele é o responsavel por calculos, decisoes logicas e instruções, normalmente são Intel, AMD e </a:t>
            </a:r>
            <a:r>
              <a:rPr lang="pt-BR" sz="1800" dirty="0" smtClean="0"/>
              <a:t>Via</a:t>
            </a:r>
            <a:r>
              <a:rPr lang="pt-BR" sz="1800" dirty="0"/>
              <a:t>. </a:t>
            </a:r>
            <a:endParaRPr lang="pt-BR" sz="1800" dirty="0" smtClean="0"/>
          </a:p>
          <a:p>
            <a:endParaRPr lang="pt-BR" sz="1800" dirty="0" smtClean="0"/>
          </a:p>
          <a:p>
            <a:r>
              <a:rPr lang="pt-BR" sz="1800" dirty="0" smtClean="0"/>
              <a:t>Ele </a:t>
            </a:r>
            <a:r>
              <a:rPr lang="pt-BR" sz="1800" dirty="0"/>
              <a:t>tem tambem como função controlar os dispositivos de entrada e saida. </a:t>
            </a: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205421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2880320" cy="410344"/>
          </a:xfrm>
        </p:spPr>
        <p:txBody>
          <a:bodyPr/>
          <a:lstStyle/>
          <a:p>
            <a:r>
              <a:rPr lang="pt-BR" b="1" dirty="0" smtClean="0"/>
              <a:t>Processadores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3568" y="764704"/>
            <a:ext cx="6324600" cy="7056784"/>
          </a:xfrm>
        </p:spPr>
        <p:txBody>
          <a:bodyPr/>
          <a:lstStyle/>
          <a:p>
            <a:r>
              <a:rPr lang="pt-BR" sz="1800" dirty="0"/>
              <a:t>Tambem conhecido como CPU, Unidade Central de Processamento. </a:t>
            </a:r>
            <a:endParaRPr lang="pt-BR" sz="1800" dirty="0" smtClean="0"/>
          </a:p>
          <a:p>
            <a:endParaRPr lang="pt-BR" sz="1800" dirty="0"/>
          </a:p>
          <a:p>
            <a:r>
              <a:rPr lang="pt-BR" sz="1800" dirty="0"/>
              <a:t>Ele é o responsavel por calculos, decisoes logicas e instruções, normalmente são Intel, AMD e </a:t>
            </a:r>
            <a:r>
              <a:rPr lang="pt-BR" sz="1800" dirty="0" smtClean="0"/>
              <a:t>Via</a:t>
            </a:r>
            <a:r>
              <a:rPr lang="pt-BR" sz="1800" dirty="0"/>
              <a:t>. </a:t>
            </a:r>
            <a:endParaRPr lang="pt-BR" sz="1800" dirty="0" smtClean="0"/>
          </a:p>
          <a:p>
            <a:endParaRPr lang="pt-BR" sz="1800" dirty="0" smtClean="0"/>
          </a:p>
          <a:p>
            <a:r>
              <a:rPr lang="pt-BR" sz="1800" dirty="0" smtClean="0"/>
              <a:t>Ele </a:t>
            </a:r>
            <a:r>
              <a:rPr lang="pt-BR" sz="1800" dirty="0"/>
              <a:t>tem tambem como função controlar os dispositivos de entrada e saida. </a:t>
            </a:r>
            <a:endParaRPr lang="pt-BR" sz="1800" dirty="0" smtClean="0"/>
          </a:p>
          <a:p>
            <a:endParaRPr lang="pt-BR" sz="1800" dirty="0"/>
          </a:p>
          <a:p>
            <a:r>
              <a:rPr lang="pt-BR" sz="1800" dirty="0"/>
              <a:t>Um processador é composto pela memória cache que nos da maior velocidade em menor </a:t>
            </a:r>
            <a:r>
              <a:rPr lang="pt-BR" sz="1800" dirty="0" smtClean="0"/>
              <a:t>distância </a:t>
            </a:r>
            <a:r>
              <a:rPr lang="pt-BR" sz="1800" dirty="0"/>
              <a:t>para ele não precisar "caminhar" até a memória ram com processos usados com </a:t>
            </a:r>
            <a:r>
              <a:rPr lang="pt-BR" sz="1800" dirty="0" smtClean="0"/>
              <a:t>frequência</a:t>
            </a:r>
            <a:r>
              <a:rPr lang="pt-BR" sz="1800" dirty="0"/>
              <a:t>. Também temos o clock que é muito responsavel pela velocidade, pois a cada pulso </a:t>
            </a:r>
            <a:r>
              <a:rPr lang="pt-BR" sz="1800" dirty="0" smtClean="0"/>
              <a:t>o </a:t>
            </a:r>
            <a:r>
              <a:rPr lang="pt-BR" sz="1800" dirty="0"/>
              <a:t>processador executa muitas tarefas, e também os bits que influenciam diretamente o </a:t>
            </a:r>
            <a:r>
              <a:rPr lang="pt-BR" sz="1800" dirty="0" smtClean="0"/>
              <a:t>desempenho e os núcleos que não são fatores de melhor desempenho. 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76983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2016224" cy="410344"/>
          </a:xfrm>
        </p:spPr>
        <p:txBody>
          <a:bodyPr/>
          <a:lstStyle/>
          <a:p>
            <a:r>
              <a:rPr lang="pt-BR" b="1" dirty="0" smtClean="0"/>
              <a:t>Memórias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052736"/>
            <a:ext cx="6324600" cy="7056784"/>
          </a:xfrm>
        </p:spPr>
        <p:txBody>
          <a:bodyPr/>
          <a:lstStyle/>
          <a:p>
            <a:r>
              <a:rPr lang="pt-BR" sz="1400" b="1" dirty="0"/>
              <a:t>Memórias primarias </a:t>
            </a:r>
          </a:p>
          <a:p>
            <a:r>
              <a:rPr lang="pt-BR" sz="1200" dirty="0"/>
              <a:t>São rapidas e tem capacidade limitada, uma caracteristica muito importante é que o </a:t>
            </a:r>
          </a:p>
          <a:p>
            <a:r>
              <a:rPr lang="pt-BR" sz="1200" dirty="0"/>
              <a:t>armazenamento delas é temporário, se desligarmos o computador ela esquece tudo que </a:t>
            </a:r>
            <a:r>
              <a:rPr lang="pt-BR" sz="1200" dirty="0" smtClean="0"/>
              <a:t>estava armazenado.Temos </a:t>
            </a:r>
            <a:r>
              <a:rPr lang="pt-BR" sz="1200" dirty="0"/>
              <a:t>dois tipos muito importante nas memorias </a:t>
            </a:r>
            <a:r>
              <a:rPr lang="pt-BR" sz="1200" dirty="0" smtClean="0"/>
              <a:t>primarias:</a:t>
            </a:r>
          </a:p>
          <a:p>
            <a:endParaRPr lang="pt-BR" sz="1200" dirty="0"/>
          </a:p>
          <a:p>
            <a:r>
              <a:rPr lang="pt-BR" sz="1400" b="1" dirty="0"/>
              <a:t>ROM: </a:t>
            </a:r>
          </a:p>
          <a:p>
            <a:r>
              <a:rPr lang="pt-BR" sz="1200" dirty="0"/>
              <a:t>São memorias de apenas leitura, elas não são voláteis. Nelas vem dados gravados pelo </a:t>
            </a:r>
            <a:r>
              <a:rPr lang="pt-BR" sz="1200" dirty="0" smtClean="0"/>
              <a:t>fabricante </a:t>
            </a:r>
            <a:r>
              <a:rPr lang="pt-BR" sz="1200" dirty="0"/>
              <a:t>que não ficam mudando ao decorrer do tempo, citando a bios </a:t>
            </a:r>
            <a:r>
              <a:rPr lang="pt-BR" sz="1200" dirty="0" smtClean="0"/>
              <a:t>como exemplo </a:t>
            </a:r>
            <a:r>
              <a:rPr lang="pt-BR" sz="1200" dirty="0"/>
              <a:t>de </a:t>
            </a:r>
            <a:r>
              <a:rPr lang="pt-BR" sz="1200" dirty="0" smtClean="0"/>
              <a:t>uma </a:t>
            </a:r>
            <a:r>
              <a:rPr lang="pt-BR" sz="1200" dirty="0"/>
              <a:t>memoria rom no maximo podemos alterar algumas configurações e quando tiramos da </a:t>
            </a:r>
            <a:r>
              <a:rPr lang="pt-BR" sz="1200" dirty="0" smtClean="0"/>
              <a:t>energia </a:t>
            </a:r>
            <a:r>
              <a:rPr lang="pt-BR" sz="1200" dirty="0"/>
              <a:t>retorna a configuração do fabricante. </a:t>
            </a:r>
          </a:p>
          <a:p>
            <a:r>
              <a:rPr lang="pt-BR" sz="1400" b="1" dirty="0" smtClean="0"/>
              <a:t>RAM: </a:t>
            </a:r>
            <a:endParaRPr lang="pt-BR" sz="1400" b="1" dirty="0"/>
          </a:p>
          <a:p>
            <a:r>
              <a:rPr lang="pt-BR" sz="1200" dirty="0"/>
              <a:t>São extremamente rápidas e não são de apenas leitura pois elas gravam os dados em uso em </a:t>
            </a:r>
            <a:r>
              <a:rPr lang="pt-BR" sz="1200" dirty="0" smtClean="0"/>
              <a:t>tempo </a:t>
            </a:r>
            <a:r>
              <a:rPr lang="pt-BR" sz="1200" dirty="0"/>
              <a:t>real como exemplo a memória ram que quando abrimos aquele programa, armazena </a:t>
            </a:r>
            <a:r>
              <a:rPr lang="pt-BR" sz="1200" dirty="0" smtClean="0"/>
              <a:t>nela </a:t>
            </a:r>
            <a:r>
              <a:rPr lang="pt-BR" sz="1200" dirty="0"/>
              <a:t>dados deste programa e quando fechamos são apagados da memória ram. </a:t>
            </a:r>
            <a:endParaRPr lang="pt-BR" sz="1200" dirty="0" smtClean="0"/>
          </a:p>
          <a:p>
            <a:r>
              <a:rPr lang="pt-BR" sz="1200" dirty="0" smtClean="0"/>
              <a:t>É </a:t>
            </a:r>
            <a:r>
              <a:rPr lang="pt-BR" sz="1200" dirty="0"/>
              <a:t>uma </a:t>
            </a:r>
            <a:r>
              <a:rPr lang="pt-BR" sz="1200" dirty="0" smtClean="0"/>
              <a:t>memoria </a:t>
            </a:r>
            <a:r>
              <a:rPr lang="pt-BR" sz="1200" dirty="0"/>
              <a:t>Volátil, ha dois tipos delas as estáticas e as dinâmicas. </a:t>
            </a:r>
            <a:endParaRPr lang="pt-BR" sz="1200" dirty="0" smtClean="0"/>
          </a:p>
          <a:p>
            <a:endParaRPr lang="pt-BR" sz="1200" dirty="0"/>
          </a:p>
          <a:p>
            <a:r>
              <a:rPr lang="pt-BR" sz="1400" b="1" dirty="0"/>
              <a:t>Memorias Secundarias </a:t>
            </a:r>
          </a:p>
          <a:p>
            <a:r>
              <a:rPr lang="pt-BR" sz="1200" dirty="0"/>
              <a:t>São mais lentas que as primarias e tem maior capacidade, ja nestas secundarias o </a:t>
            </a:r>
          </a:p>
          <a:p>
            <a:r>
              <a:rPr lang="pt-BR" sz="1200" dirty="0"/>
              <a:t>armazenamento é permanente até que você apague </a:t>
            </a:r>
          </a:p>
          <a:p>
            <a:r>
              <a:rPr lang="pt-BR" sz="1200" dirty="0"/>
              <a:t>Um bom exemplo é o </a:t>
            </a:r>
            <a:r>
              <a:rPr lang="pt-BR" sz="1200" dirty="0" smtClean="0"/>
              <a:t>HD.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26389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6324600" cy="914400"/>
          </a:xfrm>
        </p:spPr>
        <p:txBody>
          <a:bodyPr/>
          <a:lstStyle/>
          <a:p>
            <a:r>
              <a:rPr lang="pt-BR" dirty="0" smtClean="0"/>
              <a:t>Placa Mãe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1031032"/>
            <a:ext cx="6324600" cy="5472608"/>
          </a:xfrm>
        </p:spPr>
        <p:txBody>
          <a:bodyPr/>
          <a:lstStyle/>
          <a:p>
            <a:r>
              <a:rPr lang="pt-BR" sz="1600" dirty="0"/>
              <a:t>O proprio nome ja nos mostra como ela é uma peça fundamental em um computador, ela é </a:t>
            </a:r>
            <a:r>
              <a:rPr lang="pt-BR" sz="1600" dirty="0" smtClean="0"/>
              <a:t>responsavel por interligar </a:t>
            </a:r>
            <a:r>
              <a:rPr lang="pt-BR" sz="1600" dirty="0"/>
              <a:t>esses dispositivos que conectamos no computador.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Na placa mãe é onde inserimos o processador, a memoria ram , a bios que é responsavel pelo </a:t>
            </a:r>
            <a:r>
              <a:rPr lang="pt-BR" sz="1600" dirty="0" smtClean="0"/>
              <a:t>funcionamento </a:t>
            </a:r>
            <a:r>
              <a:rPr lang="pt-BR" sz="1600" dirty="0"/>
              <a:t>do hardware, </a:t>
            </a:r>
            <a:r>
              <a:rPr lang="pt-BR" sz="1600" dirty="0" smtClean="0"/>
              <a:t>ela trabalha </a:t>
            </a:r>
            <a:r>
              <a:rPr lang="pt-BR" sz="1600" dirty="0"/>
              <a:t>em conjunto com o post e a bateria da bios </a:t>
            </a:r>
            <a:r>
              <a:rPr lang="pt-BR" sz="1600" dirty="0" smtClean="0"/>
              <a:t>aquela pilha </a:t>
            </a:r>
            <a:r>
              <a:rPr lang="pt-BR" sz="1600" dirty="0"/>
              <a:t>é o que alimenta a bios para que as informações que nós mudamos possam ser </a:t>
            </a:r>
            <a:r>
              <a:rPr lang="pt-BR" sz="1600" dirty="0" smtClean="0"/>
              <a:t>mantidas;Quando </a:t>
            </a:r>
            <a:r>
              <a:rPr lang="pt-BR" sz="1600" dirty="0"/>
              <a:t>retiramos o computador da energia, caso contrário volta a configuração do fabricante, </a:t>
            </a:r>
            <a:r>
              <a:rPr lang="pt-BR" sz="1600" dirty="0" smtClean="0"/>
              <a:t>entre </a:t>
            </a:r>
            <a:r>
              <a:rPr lang="pt-BR" sz="1600" dirty="0"/>
              <a:t>outros como os conectos de teclado e mouse e vamos formando nosso hardware do </a:t>
            </a:r>
            <a:r>
              <a:rPr lang="pt-BR" sz="1600" dirty="0" smtClean="0"/>
              <a:t>computador</a:t>
            </a:r>
            <a:r>
              <a:rPr lang="pt-BR" sz="1600" dirty="0"/>
              <a:t>. Temos também os slots de expanção que usamos para adicionar funções como </a:t>
            </a:r>
            <a:r>
              <a:rPr lang="pt-BR" sz="1600" dirty="0" smtClean="0"/>
              <a:t>placa </a:t>
            </a:r>
            <a:r>
              <a:rPr lang="pt-BR" sz="1600" dirty="0"/>
              <a:t>de video agp, pci express e placas de </a:t>
            </a:r>
            <a:r>
              <a:rPr lang="pt-BR" sz="1600" dirty="0" smtClean="0"/>
              <a:t>rede</a:t>
            </a:r>
            <a:r>
              <a:rPr lang="pt-BR" sz="1600" dirty="0"/>
              <a:t>.</a:t>
            </a: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r>
              <a:rPr lang="pt-BR" sz="1600" dirty="0"/>
              <a:t>Um muito importante é o chipset que temos a ponte sul e ponte norte com o trabalho mais </a:t>
            </a:r>
            <a:r>
              <a:rPr lang="pt-BR" sz="1600" dirty="0" smtClean="0"/>
              <a:t>pesado</a:t>
            </a:r>
            <a:r>
              <a:rPr lang="pt-BR" sz="1600" dirty="0"/>
              <a:t>, ele é aquele que vimos com o dissipador.</a:t>
            </a:r>
          </a:p>
        </p:txBody>
      </p:sp>
    </p:spTree>
    <p:extLst>
      <p:ext uri="{BB962C8B-B14F-4D97-AF65-F5344CB8AC3E}">
        <p14:creationId xmlns:p14="http://schemas.microsoft.com/office/powerpoint/2010/main" val="262431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67744" y="-77688"/>
            <a:ext cx="6324600" cy="914400"/>
          </a:xfrm>
        </p:spPr>
        <p:txBody>
          <a:bodyPr/>
          <a:lstStyle/>
          <a:p>
            <a:r>
              <a:rPr lang="pt-BR" dirty="0" smtClean="0"/>
              <a:t>Placa Mãe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836712"/>
            <a:ext cx="5400600" cy="4804850"/>
          </a:xfrm>
        </p:spPr>
      </p:pic>
    </p:spTree>
    <p:extLst>
      <p:ext uri="{BB962C8B-B14F-4D97-AF65-F5344CB8AC3E}">
        <p14:creationId xmlns:p14="http://schemas.microsoft.com/office/powerpoint/2010/main" val="228183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-27384"/>
            <a:ext cx="2088232" cy="914400"/>
          </a:xfrm>
        </p:spPr>
        <p:txBody>
          <a:bodyPr/>
          <a:lstStyle/>
          <a:p>
            <a:r>
              <a:rPr lang="pt-BR" b="1" dirty="0" smtClean="0"/>
              <a:t>Licenças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887016"/>
            <a:ext cx="6324600" cy="6912768"/>
          </a:xfrm>
        </p:spPr>
        <p:txBody>
          <a:bodyPr/>
          <a:lstStyle/>
          <a:p>
            <a:r>
              <a:rPr lang="pt-BR" sz="1200" b="1" dirty="0"/>
              <a:t>1</a:t>
            </a:r>
            <a:r>
              <a:rPr lang="pt-BR" sz="1400" b="1" dirty="0"/>
              <a:t>. GNU GPL (Licença Geral Pública) </a:t>
            </a:r>
          </a:p>
          <a:p>
            <a:pPr marL="0" indent="0">
              <a:buNone/>
            </a:pPr>
            <a:r>
              <a:rPr lang="pt-BR" sz="1050" dirty="0"/>
              <a:t>Muito conhecido como software </a:t>
            </a:r>
            <a:r>
              <a:rPr lang="pt-BR" sz="1050" dirty="0" smtClean="0"/>
              <a:t>livre, os </a:t>
            </a:r>
            <a:r>
              <a:rPr lang="pt-BR" sz="1050" dirty="0"/>
              <a:t>princípios básicos da GPL afirmam que o software pode </a:t>
            </a:r>
            <a:r>
              <a:rPr lang="pt-BR" sz="1050" dirty="0" smtClean="0"/>
              <a:t>ser copiado</a:t>
            </a:r>
            <a:r>
              <a:rPr lang="pt-BR" sz="1050" dirty="0"/>
              <a:t>, modificado e redistribuído </a:t>
            </a:r>
            <a:r>
              <a:rPr lang="pt-BR" sz="1050" dirty="0" smtClean="0"/>
              <a:t>e que sempre </a:t>
            </a:r>
            <a:r>
              <a:rPr lang="pt-BR" sz="1050" dirty="0"/>
              <a:t>terá seu código fonte disponível para modificações.</a:t>
            </a:r>
            <a:r>
              <a:rPr lang="pt-BR" sz="1000" dirty="0"/>
              <a:t> </a:t>
            </a:r>
          </a:p>
          <a:p>
            <a:r>
              <a:rPr lang="pt-BR" sz="1400" b="1" dirty="0"/>
              <a:t>2. Licença Comercial </a:t>
            </a:r>
          </a:p>
          <a:p>
            <a:pPr marL="0" indent="0">
              <a:buNone/>
            </a:pPr>
            <a:r>
              <a:rPr lang="pt-BR" sz="1050" dirty="0"/>
              <a:t>Desenvolvido com o objetivo de lucrar e é só para vc usar mesmo. </a:t>
            </a:r>
          </a:p>
          <a:p>
            <a:r>
              <a:rPr lang="pt-BR" sz="1400" b="1" dirty="0"/>
              <a:t>3. </a:t>
            </a:r>
            <a:r>
              <a:rPr lang="pt-BR" sz="1400" b="1" dirty="0" smtClean="0"/>
              <a:t>BSD </a:t>
            </a:r>
            <a:endParaRPr lang="pt-BR" sz="1400" b="1" dirty="0"/>
          </a:p>
          <a:p>
            <a:pPr marL="0" indent="0">
              <a:buNone/>
            </a:pPr>
            <a:r>
              <a:rPr lang="pt-BR" sz="1050" dirty="0" smtClean="0"/>
              <a:t>É </a:t>
            </a:r>
            <a:r>
              <a:rPr lang="pt-BR" sz="1050" dirty="0"/>
              <a:t>considerado como de domínio público e pode ser modificado sem nenhuma restrição, sem a </a:t>
            </a:r>
          </a:p>
          <a:p>
            <a:pPr marL="0" indent="0">
              <a:buNone/>
            </a:pPr>
            <a:r>
              <a:rPr lang="pt-BR" sz="1050" dirty="0"/>
              <a:t>necessidade, por exemplo, de divulgar o códifo fonte. </a:t>
            </a:r>
          </a:p>
          <a:p>
            <a:r>
              <a:rPr lang="pt-BR" sz="1400" b="1" dirty="0"/>
              <a:t>4. Copyleft </a:t>
            </a:r>
          </a:p>
          <a:p>
            <a:pPr marL="0" indent="0">
              <a:buNone/>
            </a:pPr>
            <a:r>
              <a:rPr lang="pt-BR" sz="1050" dirty="0"/>
              <a:t>No copyleft o usuário pode redistribuir o </a:t>
            </a:r>
            <a:r>
              <a:rPr lang="pt-BR" sz="1050" dirty="0" smtClean="0"/>
              <a:t>software. </a:t>
            </a:r>
            <a:endParaRPr lang="pt-BR" sz="1050" dirty="0"/>
          </a:p>
          <a:p>
            <a:r>
              <a:rPr lang="pt-BR" sz="1400" b="1" dirty="0"/>
              <a:t>5. Freeware </a:t>
            </a:r>
          </a:p>
          <a:p>
            <a:pPr marL="0" indent="0">
              <a:buNone/>
            </a:pPr>
            <a:r>
              <a:rPr lang="pt-BR" sz="1050" dirty="0" smtClean="0"/>
              <a:t>De </a:t>
            </a:r>
            <a:r>
              <a:rPr lang="pt-BR" sz="1050" dirty="0"/>
              <a:t>de uso gratuito, mas não se pode ser modificado e não tem código </a:t>
            </a:r>
            <a:r>
              <a:rPr lang="pt-BR" sz="1050" dirty="0" smtClean="0"/>
              <a:t>aberto. </a:t>
            </a:r>
            <a:endParaRPr lang="pt-BR" sz="1050" dirty="0"/>
          </a:p>
          <a:p>
            <a:r>
              <a:rPr lang="pt-BR" sz="1400" b="1" dirty="0"/>
              <a:t>6. Shareware </a:t>
            </a:r>
          </a:p>
          <a:p>
            <a:pPr marL="0" indent="0">
              <a:buNone/>
            </a:pPr>
            <a:r>
              <a:rPr lang="pt-BR" sz="1050" dirty="0"/>
              <a:t>Software com parte das funções </a:t>
            </a:r>
            <a:r>
              <a:rPr lang="pt-BR" sz="1050" dirty="0" smtClean="0"/>
              <a:t>limitadas. </a:t>
            </a:r>
            <a:endParaRPr lang="pt-BR" sz="1050" dirty="0"/>
          </a:p>
          <a:p>
            <a:r>
              <a:rPr lang="pt-BR" sz="1400" b="1" dirty="0"/>
              <a:t>7. DEMO </a:t>
            </a:r>
          </a:p>
          <a:p>
            <a:pPr marL="0" indent="0">
              <a:buNone/>
            </a:pPr>
            <a:r>
              <a:rPr lang="pt-BR" sz="1050" dirty="0"/>
              <a:t>Versão de </a:t>
            </a:r>
            <a:r>
              <a:rPr lang="pt-BR" sz="1050" dirty="0" smtClean="0"/>
              <a:t>demonstração. </a:t>
            </a:r>
            <a:endParaRPr lang="pt-BR" sz="1050" dirty="0"/>
          </a:p>
          <a:p>
            <a:r>
              <a:rPr lang="pt-BR" sz="1400" b="1" dirty="0"/>
              <a:t>8. Trial </a:t>
            </a:r>
          </a:p>
          <a:p>
            <a:pPr marL="0" indent="0">
              <a:buNone/>
            </a:pPr>
            <a:r>
              <a:rPr lang="pt-BR" sz="1050" dirty="0"/>
              <a:t>Versão de teste do software, tempo determinado de </a:t>
            </a:r>
            <a:r>
              <a:rPr lang="pt-BR" sz="1050" dirty="0" smtClean="0"/>
              <a:t>uso. </a:t>
            </a:r>
            <a:endParaRPr lang="pt-BR" sz="1050" dirty="0"/>
          </a:p>
          <a:p>
            <a:r>
              <a:rPr lang="pt-BR" sz="1400" b="1" dirty="0"/>
              <a:t>9. Open Source </a:t>
            </a:r>
          </a:p>
          <a:p>
            <a:pPr marL="0" indent="0">
              <a:buNone/>
            </a:pPr>
            <a:r>
              <a:rPr lang="pt-BR" sz="1050" dirty="0"/>
              <a:t>O programa deve incluir seu código fonte e deve permitir a sua distribuição também na forma </a:t>
            </a:r>
            <a:r>
              <a:rPr lang="pt-BR" sz="1050" dirty="0" smtClean="0"/>
              <a:t>compilada</a:t>
            </a:r>
            <a:r>
              <a:rPr lang="pt-BR" sz="1050" dirty="0"/>
              <a:t>. Se o programa não for distribuído com seu código fonte, deve haver algum meio de </a:t>
            </a:r>
            <a:r>
              <a:rPr lang="pt-BR" sz="1050" dirty="0" smtClean="0"/>
              <a:t>se obter o </a:t>
            </a:r>
            <a:r>
              <a:rPr lang="pt-BR" sz="1050" dirty="0"/>
              <a:t>mesmo. Só pode obter lucro como forma de doação, ou pagando pelo uso da imagem, </a:t>
            </a:r>
            <a:r>
              <a:rPr lang="pt-BR" sz="1050" dirty="0" smtClean="0"/>
              <a:t>em forma </a:t>
            </a:r>
            <a:r>
              <a:rPr lang="pt-BR" sz="1050" dirty="0"/>
              <a:t>de </a:t>
            </a:r>
            <a:r>
              <a:rPr lang="pt-BR" sz="1050" dirty="0" smtClean="0"/>
              <a:t>obter </a:t>
            </a:r>
            <a:r>
              <a:rPr lang="pt-BR" sz="1050" dirty="0"/>
              <a:t>suporte ou apenas de reprodução. </a:t>
            </a:r>
          </a:p>
          <a:p>
            <a:r>
              <a:rPr lang="pt-BR" sz="1400" b="1" dirty="0"/>
              <a:t>10. Proprietária </a:t>
            </a:r>
          </a:p>
          <a:p>
            <a:pPr marL="0" indent="0">
              <a:buNone/>
            </a:pPr>
            <a:r>
              <a:rPr lang="pt-BR" sz="1050" dirty="0"/>
              <a:t>é aquele cuja cópia, redistribuição ou modificação são proibidos pelo autor em determinado grau. </a:t>
            </a:r>
            <a:r>
              <a:rPr lang="pt-BR" sz="1050" dirty="0" smtClean="0"/>
              <a:t>É necessário </a:t>
            </a:r>
            <a:r>
              <a:rPr lang="pt-BR" sz="1050" dirty="0"/>
              <a:t>solicitar permissão ou </a:t>
            </a:r>
            <a:r>
              <a:rPr lang="pt-BR" sz="1050" dirty="0" smtClean="0"/>
              <a:t>pagar.</a:t>
            </a:r>
            <a:r>
              <a:rPr lang="pt-BR" sz="1050" dirty="0"/>
              <a:t>	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537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132856"/>
            <a:ext cx="8314183" cy="678284"/>
          </a:xfrm>
        </p:spPr>
        <p:txBody>
          <a:bodyPr/>
          <a:lstStyle/>
          <a:p>
            <a:pPr>
              <a:buSzPct val="100000"/>
            </a:pPr>
            <a:r>
              <a:rPr lang="pt-BR" sz="3600" cap="none" dirty="0" smtClean="0">
                <a:solidFill>
                  <a:srgbClr val="000000"/>
                </a:solidFill>
                <a:sym typeface="Arial" charset="0"/>
              </a:rPr>
              <a:t>MUITO OBRIGADO PELA ATENÇÃO!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 bwMode="auto">
          <a:xfrm>
            <a:off x="107504" y="13513"/>
            <a:ext cx="6768752" cy="1199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9pPr>
          </a:lstStyle>
          <a:p>
            <a:r>
              <a:rPr lang="pt-BR" b="1" kern="0" dirty="0" smtClean="0"/>
              <a:t>LINHA DO TEMPO DA COMPUTAÇÃO</a:t>
            </a:r>
            <a:r>
              <a:rPr lang="pt-BR" kern="0" dirty="0" smtClean="0"/>
              <a:t/>
            </a:r>
            <a:br>
              <a:rPr lang="pt-BR" kern="0" dirty="0" smtClean="0"/>
            </a:br>
            <a:endParaRPr lang="pt-BR" kern="0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548853" y="836712"/>
            <a:ext cx="6324600" cy="5877272"/>
          </a:xfrm>
        </p:spPr>
        <p:txBody>
          <a:bodyPr/>
          <a:lstStyle/>
          <a:p>
            <a:pPr lvl="0"/>
            <a:r>
              <a:rPr lang="pt-BR" sz="1200" dirty="0"/>
              <a:t>Computadores eletronicos iniciaram na decada de 40 mas seus fundamentos em que se baseiam tem uma idade de centenas ou milhares de anos.</a:t>
            </a:r>
          </a:p>
          <a:p>
            <a:pPr lvl="0"/>
            <a:r>
              <a:rPr lang="pt-BR" sz="1200" dirty="0"/>
              <a:t>O termo computar significa fazer calculos, contar, efetuar operações aritméticas.</a:t>
            </a:r>
          </a:p>
          <a:p>
            <a:pPr lvl="0"/>
            <a:r>
              <a:rPr lang="pt-BR" sz="1200" dirty="0"/>
              <a:t>1930 nos EUA é desenvolvido um computador usando válvulas de rádio</a:t>
            </a:r>
          </a:p>
          <a:p>
            <a:pPr lvl="0"/>
            <a:r>
              <a:rPr lang="pt-BR" sz="1200" dirty="0"/>
              <a:t>1946 nos EUA é desenvolvido o ENIAC, primeiro computador eletronico.</a:t>
            </a:r>
          </a:p>
          <a:p>
            <a:pPr lvl="0"/>
            <a:r>
              <a:rPr lang="pt-BR" sz="1200" dirty="0"/>
              <a:t>O ENIAC é desenvolvido com interesse bélico para ser usado na II Guerra Mundial com calculos para a bomba atômica.</a:t>
            </a:r>
          </a:p>
          <a:p>
            <a:pPr lvl="0"/>
            <a:r>
              <a:rPr lang="pt-BR" sz="1200" dirty="0"/>
              <a:t>1956 Surge o primeiro computador a utiliziar transistor.</a:t>
            </a:r>
          </a:p>
          <a:p>
            <a:pPr lvl="0"/>
            <a:r>
              <a:rPr lang="pt-BR" sz="1200" dirty="0"/>
              <a:t>1964 Surge a primeira rede de computadores interligada por fios</a:t>
            </a:r>
          </a:p>
          <a:p>
            <a:pPr lvl="0"/>
            <a:r>
              <a:rPr lang="pt-BR" sz="1200" dirty="0"/>
              <a:t>1971 a intel cria o primeiro micro-computador pessoal</a:t>
            </a:r>
          </a:p>
          <a:p>
            <a:pPr lvl="0"/>
            <a:r>
              <a:rPr lang="pt-BR" sz="1200" dirty="0"/>
              <a:t>1975 desenvolvem a primeira linguagem feita para micro-computadores (Basic).</a:t>
            </a:r>
          </a:p>
          <a:p>
            <a:pPr lvl="0"/>
            <a:r>
              <a:rPr lang="pt-BR" sz="1200" dirty="0"/>
              <a:t>1975 é fundada a microsoft</a:t>
            </a:r>
          </a:p>
          <a:p>
            <a:pPr lvl="0"/>
            <a:r>
              <a:rPr lang="pt-BR" sz="1200" dirty="0"/>
              <a:t>1976 é desenvolvido o apple I e a empresa apple é fundada</a:t>
            </a:r>
          </a:p>
          <a:p>
            <a:pPr lvl="0"/>
            <a:r>
              <a:rPr lang="pt-BR" sz="1200" dirty="0"/>
              <a:t>1981 IBM lança um micro PC 5150</a:t>
            </a:r>
          </a:p>
          <a:p>
            <a:pPr lvl="0"/>
            <a:r>
              <a:rPr lang="pt-BR" sz="1200" dirty="0"/>
              <a:t>1985 Microsoft cria o Windows</a:t>
            </a:r>
          </a:p>
          <a:p>
            <a:pPr lvl="0"/>
            <a:r>
              <a:rPr lang="pt-BR" sz="1200" dirty="0"/>
              <a:t>1989 Pesquisador europeu cria a WWW (world wide web)</a:t>
            </a:r>
          </a:p>
          <a:p>
            <a:pPr lvl="0"/>
            <a:r>
              <a:rPr lang="pt-BR" sz="1200" dirty="0"/>
              <a:t>1992 Microsoft cria o Windows 3.1</a:t>
            </a:r>
          </a:p>
          <a:p>
            <a:pPr lvl="0"/>
            <a:r>
              <a:rPr lang="pt-BR" sz="1200" dirty="0"/>
              <a:t>1993 Surge o primeiro navegador</a:t>
            </a:r>
          </a:p>
          <a:p>
            <a:pPr lvl="0"/>
            <a:r>
              <a:rPr lang="pt-BR" sz="1200" dirty="0"/>
              <a:t>1993 Intel coloca no mercado o processador Pentium</a:t>
            </a:r>
          </a:p>
          <a:p>
            <a:pPr lvl="0"/>
            <a:r>
              <a:rPr lang="pt-BR" sz="1200" dirty="0"/>
              <a:t>1994 É criado o navegador de internet Netscape</a:t>
            </a:r>
          </a:p>
          <a:p>
            <a:pPr lvl="0"/>
            <a:r>
              <a:rPr lang="pt-BR" sz="1200" dirty="0"/>
              <a:t>1995 Chega no mercado o Windows 95</a:t>
            </a:r>
          </a:p>
          <a:p>
            <a:pPr lvl="0"/>
            <a:r>
              <a:rPr lang="pt-BR" sz="1200" dirty="0"/>
              <a:t>1998 Chega no mercado o Windows 98</a:t>
            </a:r>
          </a:p>
          <a:p>
            <a:pPr lvl="0"/>
            <a:r>
              <a:rPr lang="pt-BR" sz="1200" dirty="0"/>
              <a:t>1998 Fundada a Google</a:t>
            </a:r>
          </a:p>
          <a:p>
            <a:pPr lvl="0"/>
            <a:r>
              <a:rPr lang="pt-BR" sz="1200" dirty="0"/>
              <a:t>2003 Windows Mobile</a:t>
            </a:r>
          </a:p>
          <a:p>
            <a:pPr lvl="0"/>
            <a:r>
              <a:rPr lang="pt-BR" sz="1200" dirty="0"/>
              <a:t>2007 IOS</a:t>
            </a:r>
          </a:p>
          <a:p>
            <a:pPr lvl="0"/>
            <a:r>
              <a:rPr lang="pt-BR" sz="1200" dirty="0"/>
              <a:t>2008 Android</a:t>
            </a:r>
          </a:p>
          <a:p>
            <a:pPr lvl="0"/>
            <a:r>
              <a:rPr lang="pt-BR" sz="1200" dirty="0"/>
              <a:t>2010 Tablets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6324600" cy="1199728"/>
          </a:xfrm>
        </p:spPr>
        <p:txBody>
          <a:bodyPr/>
          <a:lstStyle/>
          <a:p>
            <a:pPr lvl="0"/>
            <a:r>
              <a:rPr lang="pt-BR" b="1" dirty="0"/>
              <a:t>ARQUITETURA E ORGANIZAÇÃO DE COMPUTADORES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1268760"/>
            <a:ext cx="6324600" cy="4419600"/>
          </a:xfrm>
        </p:spPr>
        <p:txBody>
          <a:bodyPr/>
          <a:lstStyle/>
          <a:p>
            <a:r>
              <a:rPr lang="pt-BR" sz="1700" dirty="0"/>
              <a:t>A arquitetura é definida como o conjunto de atributos </a:t>
            </a:r>
            <a:r>
              <a:rPr lang="pt-BR" sz="1700"/>
              <a:t>da </a:t>
            </a:r>
            <a:r>
              <a:rPr lang="pt-BR" sz="1700" smtClean="0"/>
              <a:t>máquina.</a:t>
            </a:r>
            <a:endParaRPr lang="pt-BR" sz="1700" dirty="0" smtClean="0"/>
          </a:p>
          <a:p>
            <a:pPr marL="0" indent="0">
              <a:buNone/>
            </a:pPr>
            <a:endParaRPr lang="pt-BR" sz="1700" dirty="0"/>
          </a:p>
          <a:p>
            <a:r>
              <a:rPr lang="pt-BR" sz="1700" dirty="0"/>
              <a:t>Neumann  ajudou  a definir  que  essa  máquina  que  hoje  chamamos  de  computador processaria instruções de forma digital e não analógica. E que armazenaria dados em forma de </a:t>
            </a:r>
            <a:r>
              <a:rPr lang="pt-BR" sz="1700" dirty="0" smtClean="0"/>
              <a:t>dígitos </a:t>
            </a:r>
            <a:r>
              <a:rPr lang="pt-BR" sz="1700" dirty="0"/>
              <a:t>binários, e não decimais.</a:t>
            </a:r>
          </a:p>
          <a:p>
            <a:pPr marL="0" indent="0">
              <a:buNone/>
            </a:pPr>
            <a:endParaRPr lang="pt-BR" sz="1700" dirty="0"/>
          </a:p>
          <a:p>
            <a:r>
              <a:rPr lang="pt-BR" sz="1700" dirty="0"/>
              <a:t>Ele introduziu o projeto lógico de computadores com programa armazenado  na  memória  (computadores  até  então  não  podiam  armazenar  programas  em memória para interpretá-los).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483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6203032" cy="914400"/>
          </a:xfrm>
        </p:spPr>
        <p:txBody>
          <a:bodyPr/>
          <a:lstStyle/>
          <a:p>
            <a:pPr>
              <a:buSzPct val="100000"/>
            </a:pPr>
            <a:r>
              <a:rPr lang="pt-BR" b="1" dirty="0"/>
              <a:t>Dispositivos de  Entrada e Saída</a:t>
            </a:r>
            <a:endParaRPr lang="pt-BR" b="1" dirty="0" smtClean="0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030873"/>
            <a:ext cx="6324600" cy="5064968"/>
          </a:xfrm>
        </p:spPr>
        <p:txBody>
          <a:bodyPr/>
          <a:lstStyle/>
          <a:p>
            <a:r>
              <a:rPr lang="pt-BR" sz="1600" b="1" dirty="0"/>
              <a:t>Dispositivos de  Entrada e Saída</a:t>
            </a:r>
            <a:endParaRPr lang="pt-BR" sz="1600" dirty="0"/>
          </a:p>
          <a:p>
            <a:pPr marL="0" indent="0">
              <a:buNone/>
            </a:pPr>
            <a:r>
              <a:rPr lang="pt-BR" sz="1600" dirty="0" smtClean="0"/>
              <a:t>	O </a:t>
            </a:r>
            <a:r>
              <a:rPr lang="pt-BR" sz="1600" dirty="0"/>
              <a:t>Dispositivo tem como sua função converter </a:t>
            </a:r>
            <a:r>
              <a:rPr lang="pt-BR" sz="1600" dirty="0" smtClean="0"/>
              <a:t>	informações </a:t>
            </a:r>
            <a:r>
              <a:rPr lang="pt-BR" sz="1600" dirty="0"/>
              <a:t>que entram e saem de um computador onde </a:t>
            </a:r>
            <a:r>
              <a:rPr lang="pt-BR" sz="1600" dirty="0" smtClean="0"/>
              <a:t>	são </a:t>
            </a:r>
            <a:r>
              <a:rPr lang="pt-BR" sz="1600" dirty="0"/>
              <a:t>gerenciadas pelo sistema </a:t>
            </a:r>
            <a:r>
              <a:rPr lang="pt-BR" sz="1600" dirty="0" smtClean="0"/>
              <a:t>operacional </a:t>
            </a:r>
            <a:r>
              <a:rPr lang="pt-BR" sz="1600" dirty="0"/>
              <a:t>(sendo uma </a:t>
            </a:r>
            <a:r>
              <a:rPr lang="pt-BR" sz="1600" dirty="0" smtClean="0"/>
              <a:t>	das </a:t>
            </a:r>
            <a:r>
              <a:rPr lang="pt-BR" sz="1600" dirty="0"/>
              <a:t>suas principais funções</a:t>
            </a:r>
            <a:r>
              <a:rPr lang="pt-BR" sz="1600" dirty="0" smtClean="0"/>
              <a:t>).</a:t>
            </a: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r>
              <a:rPr lang="pt-BR" sz="1600" b="1" dirty="0"/>
              <a:t>EXEMPLO DE DISPOSITIVOS DE ENTRADA:</a:t>
            </a:r>
            <a:endParaRPr lang="pt-BR" sz="1600" dirty="0"/>
          </a:p>
          <a:p>
            <a:pPr marL="0" indent="0">
              <a:buNone/>
            </a:pPr>
            <a:r>
              <a:rPr lang="pt-BR" sz="1600" dirty="0" smtClean="0"/>
              <a:t>	Converte </a:t>
            </a:r>
            <a:r>
              <a:rPr lang="pt-BR" sz="1600" dirty="0"/>
              <a:t>informações do mundo em </a:t>
            </a:r>
            <a:r>
              <a:rPr lang="pt-BR" sz="1600" dirty="0" smtClean="0"/>
              <a:t>sinais(números).</a:t>
            </a:r>
            <a:endParaRPr lang="pt-BR" sz="1600" dirty="0"/>
          </a:p>
          <a:p>
            <a:pPr marL="0" indent="0">
              <a:buNone/>
            </a:pPr>
            <a:r>
              <a:rPr lang="pt-BR" sz="1600" dirty="0" smtClean="0"/>
              <a:t>	 Exemplos: Teclado</a:t>
            </a:r>
            <a:r>
              <a:rPr lang="pt-BR" sz="1600" dirty="0"/>
              <a:t>, mouse, touchpad, scanner</a:t>
            </a:r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r>
              <a:rPr lang="pt-BR" sz="1600" b="1" dirty="0"/>
              <a:t>EXEMPLO DE DISPOSITIVOS DE SAIDA:</a:t>
            </a:r>
            <a:endParaRPr lang="pt-BR" sz="1600" dirty="0"/>
          </a:p>
          <a:p>
            <a:pPr marL="0" indent="0">
              <a:buNone/>
            </a:pPr>
            <a:r>
              <a:rPr lang="pt-BR" sz="1600" dirty="0" smtClean="0"/>
              <a:t>	Converte sinais(números</a:t>
            </a:r>
            <a:r>
              <a:rPr lang="pt-BR" sz="1600" dirty="0"/>
              <a:t>) em informações do </a:t>
            </a:r>
            <a:r>
              <a:rPr lang="pt-BR" sz="1600" dirty="0" smtClean="0"/>
              <a:t>mundo.</a:t>
            </a:r>
            <a:endParaRPr lang="pt-BR" sz="1600" dirty="0"/>
          </a:p>
          <a:p>
            <a:pPr marL="0" indent="0">
              <a:buNone/>
            </a:pPr>
            <a:r>
              <a:rPr lang="pt-BR" sz="1600" dirty="0" smtClean="0"/>
              <a:t>	 Exemplos</a:t>
            </a:r>
            <a:r>
              <a:rPr lang="pt-BR" sz="1600" dirty="0"/>
              <a:t>: </a:t>
            </a:r>
            <a:r>
              <a:rPr lang="pt-BR" sz="1600" dirty="0" smtClean="0"/>
              <a:t>impressora</a:t>
            </a:r>
            <a:r>
              <a:rPr lang="pt-BR" sz="1600" dirty="0"/>
              <a:t>, monitor, auto falante/sons, </a:t>
            </a:r>
          </a:p>
          <a:p>
            <a:pPr marL="0" indent="0">
              <a:buNone/>
            </a:pPr>
            <a:endParaRPr lang="pt-BR" sz="1600" dirty="0"/>
          </a:p>
          <a:p>
            <a:r>
              <a:rPr lang="pt-BR" sz="1600" b="1" dirty="0"/>
              <a:t>EXEMPLO DE DISPOSITIVO ENTRADA E SAIDA:</a:t>
            </a:r>
            <a:endParaRPr lang="pt-BR" sz="1600" dirty="0"/>
          </a:p>
          <a:p>
            <a:pPr marL="0" indent="0">
              <a:buNone/>
            </a:pPr>
            <a:r>
              <a:rPr lang="pt-BR" sz="1600" dirty="0" smtClean="0"/>
              <a:t>	Fazem </a:t>
            </a:r>
            <a:r>
              <a:rPr lang="pt-BR" sz="1600" dirty="0"/>
              <a:t>as duas funções de </a:t>
            </a:r>
            <a:r>
              <a:rPr lang="pt-BR" sz="1600" dirty="0" smtClean="0"/>
              <a:t>conversão.</a:t>
            </a:r>
            <a:endParaRPr lang="pt-BR" sz="1600" dirty="0"/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pt-BR" sz="1600" dirty="0"/>
              <a:t> Exemplos: </a:t>
            </a:r>
            <a:r>
              <a:rPr lang="en-US" sz="1600" dirty="0" smtClean="0"/>
              <a:t>Pen </a:t>
            </a:r>
            <a:r>
              <a:rPr lang="en-US" sz="1600" dirty="0"/>
              <a:t>drive, HDs, drive de disquete, monitores touch screen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83176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6324600" cy="914400"/>
          </a:xfrm>
        </p:spPr>
        <p:txBody>
          <a:bodyPr/>
          <a:lstStyle/>
          <a:p>
            <a:r>
              <a:rPr lang="pt-BR" b="1" dirty="0" smtClean="0"/>
              <a:t>Linguagens de Programação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600" dirty="0" smtClean="0"/>
              <a:t>Basicamente, temos dois tipos de linguagens:</a:t>
            </a:r>
          </a:p>
          <a:p>
            <a:r>
              <a:rPr lang="pt-BR" sz="1600" dirty="0" smtClean="0"/>
              <a:t>Linguagens </a:t>
            </a:r>
            <a:r>
              <a:rPr lang="pt-BR" sz="1600" dirty="0"/>
              <a:t>de baixo nivel são linguagens de maquina. ex: assemply Linguagem de máquina pode ser entendida como uma interpretação diretamente da forma como o computador entende, bastante representada por simbolos e binário, de dificil compreendimento humano, é a partir delas que surgem as de </a:t>
            </a:r>
            <a:r>
              <a:rPr lang="pt-BR" sz="1600" dirty="0" smtClean="0"/>
              <a:t>médio </a:t>
            </a:r>
            <a:r>
              <a:rPr lang="pt-BR" sz="1600" dirty="0"/>
              <a:t>e alto nivel</a:t>
            </a:r>
            <a:r>
              <a:rPr lang="pt-BR" sz="1600" dirty="0" smtClean="0"/>
              <a:t>.</a:t>
            </a:r>
          </a:p>
          <a:p>
            <a:pPr marL="0" indent="0">
              <a:buNone/>
            </a:pPr>
            <a:endParaRPr lang="pt-BR" sz="1600" dirty="0" smtClean="0"/>
          </a:p>
          <a:p>
            <a:r>
              <a:rPr lang="pt-BR" sz="1600" dirty="0" smtClean="0"/>
              <a:t>Linguagens </a:t>
            </a:r>
            <a:r>
              <a:rPr lang="pt-BR" sz="1600" dirty="0"/>
              <a:t>de alto </a:t>
            </a:r>
            <a:r>
              <a:rPr lang="pt-BR" sz="1600" dirty="0" smtClean="0"/>
              <a:t>nível </a:t>
            </a:r>
            <a:r>
              <a:rPr lang="pt-BR" sz="1600" dirty="0"/>
              <a:t>são linguagens de </a:t>
            </a:r>
            <a:r>
              <a:rPr lang="pt-BR" sz="1600" dirty="0" smtClean="0"/>
              <a:t>fácil </a:t>
            </a:r>
            <a:r>
              <a:rPr lang="pt-BR" sz="1600" dirty="0"/>
              <a:t>entendimento </a:t>
            </a:r>
            <a:r>
              <a:rPr lang="pt-BR" sz="1600" dirty="0" smtClean="0"/>
              <a:t>humano</a:t>
            </a:r>
            <a:r>
              <a:rPr lang="pt-BR" sz="1600" dirty="0"/>
              <a:t>. </a:t>
            </a:r>
            <a:r>
              <a:rPr lang="pt-BR" sz="1600" dirty="0" smtClean="0"/>
              <a:t>Ex</a:t>
            </a:r>
            <a:r>
              <a:rPr lang="pt-BR" sz="1600" dirty="0"/>
              <a:t>: php, c#, pascal. São linguagens com um </a:t>
            </a:r>
            <a:r>
              <a:rPr lang="pt-BR" sz="1600" dirty="0" smtClean="0"/>
              <a:t>nível </a:t>
            </a:r>
            <a:r>
              <a:rPr lang="pt-BR" sz="1600" dirty="0"/>
              <a:t>de abstração elevado, longe do código de máquina e mais proximo a linguagem humana, sendo bem proximas ao nosso </a:t>
            </a:r>
            <a:r>
              <a:rPr lang="pt-BR" sz="1600" dirty="0" smtClean="0"/>
              <a:t>português estruturado.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61333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6324600" cy="914400"/>
          </a:xfrm>
        </p:spPr>
        <p:txBody>
          <a:bodyPr/>
          <a:lstStyle/>
          <a:p>
            <a:r>
              <a:rPr lang="pt-BR" b="1" dirty="0" smtClean="0"/>
              <a:t>Sistemas Operacionais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é?</a:t>
            </a:r>
          </a:p>
        </p:txBody>
      </p:sp>
    </p:spTree>
    <p:extLst>
      <p:ext uri="{BB962C8B-B14F-4D97-AF65-F5344CB8AC3E}">
        <p14:creationId xmlns:p14="http://schemas.microsoft.com/office/powerpoint/2010/main" val="327689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6324600" cy="914400"/>
          </a:xfrm>
        </p:spPr>
        <p:txBody>
          <a:bodyPr/>
          <a:lstStyle/>
          <a:p>
            <a:r>
              <a:rPr lang="pt-BR" b="1" dirty="0" smtClean="0"/>
              <a:t>Sistemas Operacionais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• </a:t>
            </a:r>
            <a:r>
              <a:rPr lang="pt-BR" dirty="0"/>
              <a:t>Pra que serve?</a:t>
            </a:r>
          </a:p>
        </p:txBody>
      </p:sp>
    </p:spTree>
    <p:extLst>
      <p:ext uri="{BB962C8B-B14F-4D97-AF65-F5344CB8AC3E}">
        <p14:creationId xmlns:p14="http://schemas.microsoft.com/office/powerpoint/2010/main" val="340734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6324600" cy="914400"/>
          </a:xfrm>
        </p:spPr>
        <p:txBody>
          <a:bodyPr/>
          <a:lstStyle/>
          <a:p>
            <a:r>
              <a:rPr lang="pt-BR" b="1" dirty="0" smtClean="0"/>
              <a:t>Sistemas Operacionais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• </a:t>
            </a:r>
            <a:r>
              <a:rPr lang="pt-BR" dirty="0" smtClean="0"/>
              <a:t>Exemplos: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	Windows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Linux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	Mac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537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2880320" cy="410344"/>
          </a:xfrm>
        </p:spPr>
        <p:txBody>
          <a:bodyPr/>
          <a:lstStyle/>
          <a:p>
            <a:r>
              <a:rPr lang="pt-BR" b="1" dirty="0" smtClean="0"/>
              <a:t>Processadores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3568" y="764704"/>
            <a:ext cx="6324600" cy="7056784"/>
          </a:xfrm>
        </p:spPr>
        <p:txBody>
          <a:bodyPr/>
          <a:lstStyle/>
          <a:p>
            <a:r>
              <a:rPr lang="pt-BR" sz="1800" dirty="0"/>
              <a:t>Tambem conhecido como CPU, Unidade Central de Processamento. </a:t>
            </a: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397387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F_ComputerEra_TP010336785">
  <a:themeElements>
    <a:clrScheme name="financial_statu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inancial_status">
      <a:majorFont>
        <a:latin typeface="Eras Bold ITC"/>
        <a:ea typeface=""/>
        <a:cs typeface=""/>
      </a:majorFont>
      <a:minorFont>
        <a:latin typeface="Eras Bold IT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ncial_stat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767FB51-8CC0-427F-BA1C-DF63A9BFCC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Modelo de design Era do Computador</Template>
  <TotalTime>0</TotalTime>
  <Words>1258</Words>
  <Application>Microsoft Office PowerPoint</Application>
  <PresentationFormat>Apresentação na tela (4:3)</PresentationFormat>
  <Paragraphs>130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0" baseType="lpstr">
      <vt:lpstr>Arial</vt:lpstr>
      <vt:lpstr>Eras Bold ITC</vt:lpstr>
      <vt:lpstr>AF_ComputerEra_TP010336785</vt:lpstr>
      <vt:lpstr>Introdução a computação - RETROSPECTIVA</vt:lpstr>
      <vt:lpstr>Apresentação do PowerPoint</vt:lpstr>
      <vt:lpstr>ARQUITETURA E ORGANIZAÇÃO DE COMPUTADORES </vt:lpstr>
      <vt:lpstr>Dispositivos de  Entrada e Saída</vt:lpstr>
      <vt:lpstr>Linguagens de Programação</vt:lpstr>
      <vt:lpstr>Sistemas Operacionais</vt:lpstr>
      <vt:lpstr>Sistemas Operacionais</vt:lpstr>
      <vt:lpstr>Sistemas Operacionais</vt:lpstr>
      <vt:lpstr>Processadores</vt:lpstr>
      <vt:lpstr>Processadores</vt:lpstr>
      <vt:lpstr>Processadores</vt:lpstr>
      <vt:lpstr>Processadores</vt:lpstr>
      <vt:lpstr>Memórias</vt:lpstr>
      <vt:lpstr>Placa Mãe</vt:lpstr>
      <vt:lpstr>Placa Mãe</vt:lpstr>
      <vt:lpstr>Licenças</vt:lpstr>
      <vt:lpstr>MUITO OBRIGADO PELA ATENÇÃO!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2014-04-08T00:19:36Z</dcterms:created>
  <dcterms:modified xsi:type="dcterms:W3CDTF">2014-04-10T21:31:48Z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TC103367859990</vt:lpwstr>
  </property>
</Properties>
</file>