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7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02B3-9773-4E96-9D8F-609B50243611}" type="datetimeFigureOut">
              <a:rPr lang="ko-KR" altLang="en-US" smtClean="0"/>
              <a:pPr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CF4D-2B00-42DC-99F3-4F96907A6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02B3-9773-4E96-9D8F-609B50243611}" type="datetimeFigureOut">
              <a:rPr lang="ko-KR" altLang="en-US" smtClean="0"/>
              <a:pPr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CF4D-2B00-42DC-99F3-4F96907A6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02B3-9773-4E96-9D8F-609B50243611}" type="datetimeFigureOut">
              <a:rPr lang="ko-KR" altLang="en-US" smtClean="0"/>
              <a:pPr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CF4D-2B00-42DC-99F3-4F96907A6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02B3-9773-4E96-9D8F-609B50243611}" type="datetimeFigureOut">
              <a:rPr lang="ko-KR" altLang="en-US" smtClean="0"/>
              <a:pPr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CF4D-2B00-42DC-99F3-4F96907A6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02B3-9773-4E96-9D8F-609B50243611}" type="datetimeFigureOut">
              <a:rPr lang="ko-KR" altLang="en-US" smtClean="0"/>
              <a:pPr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CF4D-2B00-42DC-99F3-4F96907A6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02B3-9773-4E96-9D8F-609B50243611}" type="datetimeFigureOut">
              <a:rPr lang="ko-KR" altLang="en-US" smtClean="0"/>
              <a:pPr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CF4D-2B00-42DC-99F3-4F96907A6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02B3-9773-4E96-9D8F-609B50243611}" type="datetimeFigureOut">
              <a:rPr lang="ko-KR" altLang="en-US" smtClean="0"/>
              <a:pPr/>
              <a:t>2022-07-19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CF4D-2B00-42DC-99F3-4F96907A6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02B3-9773-4E96-9D8F-609B50243611}" type="datetimeFigureOut">
              <a:rPr lang="ko-KR" altLang="en-US" smtClean="0"/>
              <a:pPr/>
              <a:t>2022-07-19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CF4D-2B00-42DC-99F3-4F96907A6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02B3-9773-4E96-9D8F-609B50243611}" type="datetimeFigureOut">
              <a:rPr lang="ko-KR" altLang="en-US" smtClean="0"/>
              <a:pPr/>
              <a:t>2022-07-19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CF4D-2B00-42DC-99F3-4F96907A6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02B3-9773-4E96-9D8F-609B50243611}" type="datetimeFigureOut">
              <a:rPr lang="ko-KR" altLang="en-US" smtClean="0"/>
              <a:pPr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CF4D-2B00-42DC-99F3-4F96907A6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02B3-9773-4E96-9D8F-609B50243611}" type="datetimeFigureOut">
              <a:rPr lang="ko-KR" altLang="en-US" smtClean="0"/>
              <a:pPr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9CF4D-2B00-42DC-99F3-4F96907A6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702B3-9773-4E96-9D8F-609B50243611}" type="datetimeFigureOut">
              <a:rPr lang="ko-KR" altLang="en-US" smtClean="0"/>
              <a:pPr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9CF4D-2B00-42DC-99F3-4F96907A6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72" y="2130425"/>
            <a:ext cx="8001056" cy="1470025"/>
          </a:xfrm>
        </p:spPr>
        <p:txBody>
          <a:bodyPr/>
          <a:lstStyle/>
          <a:p>
            <a:r>
              <a:rPr lang="en-US" altLang="ko-KR" dirty="0" smtClean="0"/>
              <a:t>Reward </a:t>
            </a:r>
            <a:r>
              <a:rPr lang="ko-KR" altLang="en-US" dirty="0" smtClean="0"/>
              <a:t>관리 시스템 지갑 구조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해커스홀딩스</a:t>
            </a:r>
            <a:endParaRPr lang="en-US" altLang="ko-KR" dirty="0" smtClean="0"/>
          </a:p>
          <a:p>
            <a:r>
              <a:rPr lang="ko-KR" altLang="en-US" dirty="0" smtClean="0"/>
              <a:t>기술연구</a:t>
            </a:r>
            <a:r>
              <a:rPr lang="ko-KR" altLang="en-US" dirty="0"/>
              <a:t>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WALLET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500034" y="1643050"/>
            <a:ext cx="3929090" cy="4929222"/>
          </a:xfrm>
          <a:prstGeom prst="snip2DiagRect">
            <a:avLst>
              <a:gd name="adj1" fmla="val 0"/>
              <a:gd name="adj2" fmla="val 6407"/>
            </a:avLst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대각선 방향의 모서리가 잘린 사각형 4"/>
          <p:cNvSpPr/>
          <p:nvPr/>
        </p:nvSpPr>
        <p:spPr>
          <a:xfrm>
            <a:off x="4786314" y="1643050"/>
            <a:ext cx="3929090" cy="4929222"/>
          </a:xfrm>
          <a:prstGeom prst="snip2DiagRect">
            <a:avLst>
              <a:gd name="adj1" fmla="val 0"/>
              <a:gd name="adj2" fmla="val 6407"/>
            </a:avLst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14480" y="128586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node_wallet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78774" y="128586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user_wallet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1691334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tbl_wallet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874713" y="1703476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tbl_wallet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71472" y="2803564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tbl_in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74713" y="2815706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tbl_in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71472" y="3703740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tbl_out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874713" y="3715882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tbl_out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42910" y="1917790"/>
            <a:ext cx="2872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addr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 </a:t>
            </a:r>
            <a:r>
              <a:rPr lang="en-US" altLang="ko-KR" sz="1000" dirty="0" smtClean="0"/>
              <a:t>: node </a:t>
            </a:r>
            <a:r>
              <a:rPr lang="ko-KR" altLang="en-US" sz="1000" dirty="0" smtClean="0"/>
              <a:t>주소로의 코인 분배 관리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r>
              <a:rPr lang="en-US" altLang="ko-KR" sz="1000" dirty="0" smtClean="0"/>
              <a:t>addr 2</a:t>
            </a:r>
            <a:r>
              <a:rPr lang="ko-KR" altLang="en-US" sz="1000" dirty="0" smtClean="0"/>
              <a:t>번 </a:t>
            </a:r>
            <a:r>
              <a:rPr lang="en-US" altLang="ko-KR" sz="1000" dirty="0" smtClean="0"/>
              <a:t>: user_wallet </a:t>
            </a:r>
            <a:r>
              <a:rPr lang="ko-KR" altLang="en-US" sz="1000" dirty="0" smtClean="0"/>
              <a:t>전송 관리 주소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addr 11</a:t>
            </a:r>
            <a:r>
              <a:rPr lang="ko-KR" altLang="en-US" sz="1000" dirty="0" smtClean="0"/>
              <a:t>번부터 각 노드들에서 사용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642910" y="3017878"/>
            <a:ext cx="3307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각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노드들로 분배된 입금 이력과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번 주소로 입금되어 </a:t>
            </a:r>
            <a:endParaRPr lang="en-US" altLang="ko-KR" sz="1000" dirty="0"/>
          </a:p>
          <a:p>
            <a:r>
              <a:rPr lang="en-US" altLang="ko-KR" sz="1000" dirty="0" smtClean="0"/>
              <a:t>user_wallet</a:t>
            </a:r>
            <a:r>
              <a:rPr lang="ko-KR" altLang="en-US" sz="1000" dirty="0" smtClean="0"/>
              <a:t>으로 전환된 기록 유지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642910" y="3946572"/>
            <a:ext cx="338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번 주소에서 각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노드들로 분배된 출금 이력과 </a:t>
            </a:r>
            <a:endParaRPr lang="en-US" altLang="ko-KR" sz="1000" dirty="0" smtClean="0"/>
          </a:p>
          <a:p>
            <a:r>
              <a:rPr lang="en-US" altLang="ko-KR" sz="1000" dirty="0" smtClean="0"/>
              <a:t>2</a:t>
            </a:r>
            <a:r>
              <a:rPr lang="ko-KR" altLang="en-US" sz="1000" dirty="0" smtClean="0"/>
              <a:t>번 주소로 입금하여 </a:t>
            </a:r>
            <a:r>
              <a:rPr lang="en-US" altLang="ko-KR" sz="1000" dirty="0" smtClean="0"/>
              <a:t>user_wallet</a:t>
            </a:r>
            <a:r>
              <a:rPr lang="ko-KR" altLang="en-US" sz="1000" dirty="0" smtClean="0"/>
              <a:t>으로 전환한  기록 유지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1472" y="4632434"/>
            <a:ext cx="1334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tbl_node_history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42910" y="4875266"/>
            <a:ext cx="37625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노드들의 생성에 따라 등록하여 관리하기 위한 테이블</a:t>
            </a:r>
            <a:endParaRPr lang="en-US" altLang="ko-KR" sz="1000" dirty="0" smtClean="0"/>
          </a:p>
          <a:p>
            <a:r>
              <a:rPr lang="ko-KR" altLang="en-US" sz="1000" dirty="0" smtClean="0"/>
              <a:t>노드들의 시리얼 번호와 보상 시작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만료일이 등록되어야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최대 보상금액을 등록하여 보상의 한계를 지정한다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871566" y="4632434"/>
            <a:ext cx="1235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tbl_buy_history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943004" y="4875266"/>
            <a:ext cx="38331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회원 별로 노드의 파트를 구매한 정보를 관리하기 위한 테이블</a:t>
            </a:r>
            <a:endParaRPr lang="en-US" altLang="ko-KR" sz="1000" dirty="0" smtClean="0"/>
          </a:p>
          <a:p>
            <a:r>
              <a:rPr lang="ko-KR" altLang="en-US" sz="1000" dirty="0" smtClean="0"/>
              <a:t>노드들의 시리얼 번호와 보상 시작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만료일이 등록되어야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최대 보상금액을 등록하여 보상의 한계를 지정한다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929190" y="1917790"/>
            <a:ext cx="282000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addr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 </a:t>
            </a:r>
            <a:r>
              <a:rPr lang="en-US" altLang="ko-KR" sz="1000" dirty="0" smtClean="0"/>
              <a:t>: user </a:t>
            </a:r>
            <a:r>
              <a:rPr lang="ko-KR" altLang="en-US" sz="1000" dirty="0" smtClean="0"/>
              <a:t>주소로의 코인 분배 관리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r>
              <a:rPr lang="en-US" altLang="ko-KR" sz="1000" dirty="0" smtClean="0"/>
              <a:t>addr 11</a:t>
            </a:r>
            <a:r>
              <a:rPr lang="ko-KR" altLang="en-US" sz="1000" dirty="0" smtClean="0"/>
              <a:t>번부터 각 회원들에게 할당되어 사용</a:t>
            </a:r>
            <a:endParaRPr lang="en-US" altLang="ko-KR" sz="1000" dirty="0" smtClean="0"/>
          </a:p>
          <a:p>
            <a:r>
              <a:rPr lang="en-US" altLang="ko-KR" sz="1000" dirty="0" smtClean="0"/>
              <a:t>v_amount : lock</a:t>
            </a:r>
            <a:r>
              <a:rPr lang="ko-KR" altLang="en-US" sz="1000" dirty="0" smtClean="0"/>
              <a:t>이 풀린 자산</a:t>
            </a:r>
          </a:p>
          <a:p>
            <a:r>
              <a:rPr lang="en-US" altLang="ko-KR" sz="1000" dirty="0" smtClean="0"/>
              <a:t>t_amount : 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unlock</a:t>
            </a:r>
            <a:r>
              <a:rPr lang="ko-KR" altLang="en-US" sz="1000" dirty="0" smtClean="0"/>
              <a:t>된 자산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누적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i_amount : </a:t>
            </a:r>
            <a:r>
              <a:rPr lang="ko-KR" altLang="en-US" sz="1000" dirty="0" smtClean="0"/>
              <a:t>현재 </a:t>
            </a:r>
            <a:r>
              <a:rPr lang="en-US" altLang="ko-KR" sz="1000" dirty="0" smtClean="0"/>
              <a:t>lock</a:t>
            </a:r>
            <a:r>
              <a:rPr lang="ko-KR" altLang="en-US" sz="1000" dirty="0" smtClean="0"/>
              <a:t>된 자산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4929190" y="3017878"/>
            <a:ext cx="3860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입금은 </a:t>
            </a:r>
            <a:r>
              <a:rPr lang="en-US" altLang="ko-KR" sz="1000" dirty="0" smtClean="0"/>
              <a:t>from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번이고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nonce</a:t>
            </a:r>
            <a:r>
              <a:rPr lang="ko-KR" altLang="en-US" sz="1000" dirty="0" smtClean="0"/>
              <a:t>가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000" dirty="0" smtClean="0"/>
              <a:t>인건이 </a:t>
            </a:r>
            <a:r>
              <a:rPr lang="en-US" altLang="ko-KR" sz="1000" dirty="0" smtClean="0"/>
              <a:t>lock</a:t>
            </a:r>
            <a:r>
              <a:rPr lang="ko-KR" altLang="en-US" sz="1000" dirty="0" smtClean="0"/>
              <a:t>된 건이다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confirm_num</a:t>
            </a:r>
            <a:r>
              <a:rPr lang="ko-KR" altLang="en-US" sz="1000" dirty="0" smtClean="0"/>
              <a:t>이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7</a:t>
            </a:r>
            <a:r>
              <a:rPr lang="ko-KR" altLang="en-US" sz="1000" dirty="0" smtClean="0"/>
              <a:t>은 미처리된건이고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9</a:t>
            </a:r>
            <a:r>
              <a:rPr lang="ko-KR" altLang="en-US" sz="1000" dirty="0" smtClean="0"/>
              <a:t>인 건은 </a:t>
            </a:r>
            <a:r>
              <a:rPr lang="en-US" altLang="ko-KR" sz="1000" dirty="0" smtClean="0"/>
              <a:t>unlock</a:t>
            </a:r>
            <a:r>
              <a:rPr lang="ko-KR" altLang="en-US" sz="1000" dirty="0" smtClean="0"/>
              <a:t>된 건이다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899310" y="3946572"/>
            <a:ext cx="34483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번 주소에서 각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회원 지갑들로 분배된 출금 이력 유지</a:t>
            </a:r>
            <a:endParaRPr lang="en-US" altLang="ko-KR" sz="1000" dirty="0" smtClean="0"/>
          </a:p>
          <a:p>
            <a:r>
              <a:rPr lang="ko-KR" altLang="en-US" sz="1000" dirty="0" smtClean="0"/>
              <a:t>나머지 회원들의 지갑에서의 출금 이력은 외부 이전 또는</a:t>
            </a:r>
            <a:endParaRPr lang="en-US" altLang="ko-KR" sz="1000" dirty="0" smtClean="0"/>
          </a:p>
          <a:p>
            <a:r>
              <a:rPr lang="en-US" altLang="ko-KR" sz="1000" dirty="0" smtClean="0"/>
              <a:t>NFT </a:t>
            </a:r>
            <a:r>
              <a:rPr lang="ko-KR" altLang="en-US" sz="1000" dirty="0" smtClean="0"/>
              <a:t>발행 건임</a:t>
            </a:r>
            <a:endParaRPr lang="en-US" altLang="ko-KR" sz="1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872471" y="5489690"/>
            <a:ext cx="1349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tbl_ulock_history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943909" y="5732522"/>
            <a:ext cx="2771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tbl_in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unlock </a:t>
            </a:r>
            <a:r>
              <a:rPr lang="ko-KR" altLang="en-US" sz="1000" dirty="0" smtClean="0"/>
              <a:t>처리된 건들의 이력을 기록</a:t>
            </a:r>
            <a:endParaRPr lang="ko-KR" altLang="en-US" sz="1000" dirty="0"/>
          </a:p>
        </p:txBody>
      </p:sp>
      <p:sp>
        <p:nvSpPr>
          <p:cNvPr id="29" name="아래쪽 화살표 28"/>
          <p:cNvSpPr/>
          <p:nvPr/>
        </p:nvSpPr>
        <p:spPr>
          <a:xfrm rot="16200000">
            <a:off x="2107389" y="3893347"/>
            <a:ext cx="4929222" cy="428628"/>
          </a:xfrm>
          <a:prstGeom prst="downArrow">
            <a:avLst>
              <a:gd name="adj1" fmla="val 83112"/>
              <a:gd name="adj2" fmla="val 50000"/>
            </a:avLst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보상의 분배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(DistributeUserWallet)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29190" y="2276160"/>
            <a:ext cx="2071702" cy="152708"/>
          </a:xfrm>
          <a:prstGeom prst="rect">
            <a:avLst/>
          </a:prstGeom>
          <a:noFill/>
          <a:ln w="158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929190" y="2428560"/>
            <a:ext cx="2071702" cy="357498"/>
          </a:xfrm>
          <a:prstGeom prst="rect">
            <a:avLst/>
          </a:prstGeom>
          <a:noFill/>
          <a:ln w="158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6" descr="C:\Users\구진국\AppData\Local\Microsoft\Windows\INetCache\IE\YWJ0F89W\arrow-319327_640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10000" contrast="20000"/>
          </a:blip>
          <a:srcRect/>
          <a:stretch>
            <a:fillRect/>
          </a:stretch>
        </p:blipFill>
        <p:spPr bwMode="auto">
          <a:xfrm rot="11457655" flipH="1">
            <a:off x="6913111" y="2334444"/>
            <a:ext cx="1609388" cy="733932"/>
          </a:xfrm>
          <a:prstGeom prst="rect">
            <a:avLst/>
          </a:prstGeom>
          <a:noFill/>
        </p:spPr>
      </p:pic>
      <p:pic>
        <p:nvPicPr>
          <p:cNvPr id="36" name="Picture 26" descr="C:\Users\구진국\AppData\Local\Microsoft\Windows\INetCache\IE\YWJ0F89W\arrow-319327_640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lum bright="20000" contrast="40000"/>
          </a:blip>
          <a:srcRect/>
          <a:stretch>
            <a:fillRect/>
          </a:stretch>
        </p:blipFill>
        <p:spPr bwMode="auto">
          <a:xfrm rot="11264343">
            <a:off x="3539027" y="2330275"/>
            <a:ext cx="1384457" cy="774866"/>
          </a:xfrm>
          <a:prstGeom prst="rect">
            <a:avLst/>
          </a:prstGeom>
          <a:noFill/>
        </p:spPr>
      </p:pic>
      <p:pic>
        <p:nvPicPr>
          <p:cNvPr id="11272" name="Picture 8" descr="Clock, tim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2500306"/>
            <a:ext cx="428628" cy="428628"/>
          </a:xfrm>
          <a:prstGeom prst="rect">
            <a:avLst/>
          </a:prstGeom>
          <a:noFill/>
        </p:spPr>
      </p:pic>
      <p:pic>
        <p:nvPicPr>
          <p:cNvPr id="41" name="Picture 3" descr="C:\Users\newgjk\AppData\Local\Microsoft\Windows\INetCache\IE\2JPESXWR\lamp-378369_960_720[1]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30000"/>
          </a:blip>
          <a:srcRect/>
          <a:stretch>
            <a:fillRect/>
          </a:stretch>
        </p:blipFill>
        <p:spPr bwMode="auto">
          <a:xfrm rot="10800000">
            <a:off x="7000892" y="2802554"/>
            <a:ext cx="285752" cy="251825"/>
          </a:xfrm>
          <a:prstGeom prst="rect">
            <a:avLst/>
          </a:prstGeom>
          <a:noFill/>
        </p:spPr>
      </p:pic>
      <p:sp>
        <p:nvSpPr>
          <p:cNvPr id="42" name="TextBox 41"/>
          <p:cNvSpPr txBox="1"/>
          <p:nvPr/>
        </p:nvSpPr>
        <p:spPr>
          <a:xfrm>
            <a:off x="7986311" y="2254085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00FF"/>
                </a:solidFill>
              </a:rPr>
              <a:t>3</a:t>
            </a:r>
            <a:r>
              <a:rPr lang="ko-KR" altLang="en-US" sz="1000" b="1" dirty="0" smtClean="0">
                <a:solidFill>
                  <a:srgbClr val="0000FF"/>
                </a:solidFill>
              </a:rPr>
              <a:t>시간 </a:t>
            </a:r>
            <a:r>
              <a:rPr lang="en-US" altLang="ko-KR" sz="1000" b="1" dirty="0" smtClean="0">
                <a:solidFill>
                  <a:srgbClr val="0000FF"/>
                </a:solidFill>
              </a:rPr>
              <a:t>Scheduler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TXID </a:t>
            </a:r>
            <a:r>
              <a:rPr lang="ko-KR" altLang="en-US" dirty="0" smtClean="0"/>
              <a:t>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앞에서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번째 문자만을 변경하여 서로간의 연결 상태 관리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tbl_in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tbl_out</a:t>
            </a:r>
            <a:r>
              <a:rPr lang="ko-KR" altLang="en-US" sz="1600" dirty="0" smtClean="0"/>
              <a:t>에서 생성한 </a:t>
            </a:r>
            <a:r>
              <a:rPr lang="en-US" altLang="ko-KR" sz="1600" dirty="0" err="1" smtClean="0"/>
              <a:t>txid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번째 글자를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으로 변경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tbl_unlock_history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tbl_in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txid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번째 글자를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으로 변경</a:t>
            </a:r>
            <a:endParaRPr lang="en-US" altLang="ko-KR" sz="1600" dirty="0" smtClean="0"/>
          </a:p>
          <a:p>
            <a:r>
              <a:rPr lang="en-US" altLang="ko-KR" sz="2000" dirty="0" smtClean="0"/>
              <a:t>tbl_out </a:t>
            </a:r>
          </a:p>
          <a:p>
            <a:pPr lvl="1"/>
            <a:r>
              <a:rPr lang="en-US" altLang="ko-KR" sz="1600" dirty="0" smtClean="0"/>
              <a:t>dXNyaSeEp5cEFdqTnif981657983385235</a:t>
            </a:r>
          </a:p>
          <a:p>
            <a:r>
              <a:rPr lang="en-US" altLang="ko-KR" sz="2000" dirty="0" smtClean="0"/>
              <a:t>tbl_in </a:t>
            </a:r>
          </a:p>
          <a:p>
            <a:pPr lvl="1"/>
            <a:r>
              <a:rPr lang="en-US" altLang="ko-KR" sz="1600" dirty="0" smtClean="0"/>
              <a:t>dXNya0eEp5cEFdqTnif981657983385235</a:t>
            </a:r>
          </a:p>
          <a:p>
            <a:r>
              <a:rPr lang="en-US" altLang="ko-KR" sz="2000" dirty="0" smtClean="0"/>
              <a:t>tbl_ulock_history</a:t>
            </a:r>
          </a:p>
          <a:p>
            <a:pPr lvl="1"/>
            <a:r>
              <a:rPr lang="en-US" altLang="ko-KR" sz="1600" dirty="0" smtClean="0"/>
              <a:t>dXNya3eEp5cEFdqTnif981657983385235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ko-KR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Unlock </a:t>
            </a:r>
            <a:r>
              <a:rPr lang="ko-KR" altLang="en-US" dirty="0" smtClean="0"/>
              <a:t>동작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tbl_in </a:t>
            </a:r>
            <a:r>
              <a:rPr lang="ko-KR" altLang="en-US" sz="2400" dirty="0" smtClean="0"/>
              <a:t>검색 </a:t>
            </a:r>
            <a:r>
              <a:rPr lang="en-US" altLang="ko-KR" sz="2400" dirty="0" smtClean="0"/>
              <a:t>(1</a:t>
            </a:r>
            <a:r>
              <a:rPr lang="ko-KR" altLang="en-US" sz="2400" dirty="0" smtClean="0"/>
              <a:t>일 조건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altLang="ko-KR" sz="2000" dirty="0" smtClean="0"/>
              <a:t>from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usr_no 1</a:t>
            </a:r>
            <a:r>
              <a:rPr lang="ko-KR" altLang="en-US" sz="2000" dirty="0" smtClean="0"/>
              <a:t>의 주소이고</a:t>
            </a:r>
            <a:r>
              <a:rPr lang="en-US" altLang="ko-KR" sz="2000" dirty="0" smtClean="0"/>
              <a:t>, nonce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이면서 </a:t>
            </a:r>
            <a:r>
              <a:rPr lang="en-US" altLang="ko-KR" sz="2000" dirty="0" smtClean="0"/>
              <a:t>confirm_num</a:t>
            </a:r>
            <a:r>
              <a:rPr lang="ko-KR" altLang="en-US" sz="2000" dirty="0" smtClean="0"/>
              <a:t>가</a:t>
            </a:r>
            <a:r>
              <a:rPr lang="en-US" altLang="ko-KR" sz="2000" dirty="0" smtClean="0"/>
              <a:t> 7</a:t>
            </a:r>
            <a:r>
              <a:rPr lang="ko-KR" altLang="en-US" sz="2000" dirty="0" smtClean="0"/>
              <a:t>인 건들을 검색</a:t>
            </a:r>
            <a:endParaRPr lang="en-US" altLang="ko-KR" sz="2000" dirty="0" smtClean="0"/>
          </a:p>
          <a:p>
            <a:r>
              <a:rPr lang="ko-KR" altLang="en-US" sz="2400" dirty="0" smtClean="0"/>
              <a:t>각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건들의 자산 변환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해당</a:t>
            </a:r>
            <a:r>
              <a:rPr lang="en-US" altLang="ko-KR" sz="2000" dirty="0" smtClean="0"/>
              <a:t> addr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i_amount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tbl_in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amount </a:t>
            </a:r>
            <a:r>
              <a:rPr lang="ko-KR" altLang="en-US" sz="2000" dirty="0" smtClean="0"/>
              <a:t>만큼 차감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해당 </a:t>
            </a:r>
            <a:r>
              <a:rPr lang="en-US" altLang="ko-KR" sz="2000" dirty="0" smtClean="0"/>
              <a:t>addr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v_amount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amount </a:t>
            </a:r>
            <a:r>
              <a:rPr lang="ko-KR" altLang="en-US" sz="2000" dirty="0" smtClean="0"/>
              <a:t>만큼 증가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사용자간의 거래가 없을 경우는 </a:t>
            </a:r>
            <a:r>
              <a:rPr lang="en-US" altLang="ko-KR" sz="2000" dirty="0" smtClean="0"/>
              <a:t>t_amount = v_amount + i_amount </a:t>
            </a:r>
            <a:r>
              <a:rPr lang="ko-KR" altLang="en-US" sz="2000" dirty="0" smtClean="0"/>
              <a:t>여야 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외부 출금이나 </a:t>
            </a:r>
            <a:r>
              <a:rPr lang="en-US" altLang="ko-KR" sz="2000" dirty="0" smtClean="0"/>
              <a:t>NFT </a:t>
            </a:r>
            <a:r>
              <a:rPr lang="ko-KR" altLang="en-US" sz="2000" dirty="0" smtClean="0"/>
              <a:t>발행이 있을 경우 </a:t>
            </a:r>
            <a:r>
              <a:rPr lang="en-US" altLang="ko-KR" sz="2000" smtClean="0"/>
              <a:t>t_amount &gt; </a:t>
            </a:r>
            <a:r>
              <a:rPr lang="en-US" altLang="ko-KR" sz="2000" dirty="0" smtClean="0"/>
              <a:t>v_amount + i_amount </a:t>
            </a:r>
            <a:r>
              <a:rPr lang="ko-KR" altLang="en-US" sz="2000" dirty="0" smtClean="0"/>
              <a:t>여야 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400" dirty="0" smtClean="0"/>
              <a:t>tbl_in </a:t>
            </a:r>
            <a:r>
              <a:rPr lang="ko-KR" altLang="en-US" sz="2400" dirty="0" smtClean="0"/>
              <a:t>건 수정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해당 </a:t>
            </a:r>
            <a:r>
              <a:rPr lang="en-US" altLang="ko-KR" sz="2000" dirty="0" smtClean="0"/>
              <a:t>tbl_in</a:t>
            </a:r>
            <a:r>
              <a:rPr lang="ko-KR" altLang="en-US" sz="2000" dirty="0" smtClean="0"/>
              <a:t>의 건의 </a:t>
            </a:r>
            <a:r>
              <a:rPr lang="en-US" altLang="ko-KR" sz="2000" dirty="0" smtClean="0"/>
              <a:t>confirm_num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9</a:t>
            </a:r>
            <a:r>
              <a:rPr lang="ko-KR" altLang="en-US" sz="2000" dirty="0" smtClean="0"/>
              <a:t>로 수정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endParaRPr lang="ko-KR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보상을 위한 검토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 smtClean="0"/>
              <a:t>보상을 위한 필요 전제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Node</a:t>
            </a:r>
            <a:r>
              <a:rPr lang="ko-KR" altLang="en-US" sz="2000" dirty="0" smtClean="0"/>
              <a:t>의 구매는 여러 회원들에 의해 구매 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하나의 </a:t>
            </a:r>
            <a:r>
              <a:rPr lang="en-US" altLang="ko-KR" sz="1600" dirty="0" smtClean="0"/>
              <a:t>Node</a:t>
            </a:r>
            <a:r>
              <a:rPr lang="ko-KR" altLang="en-US" sz="1600" dirty="0" smtClean="0"/>
              <a:t>에 다수의 회원이 참여하여 구매 </a:t>
            </a:r>
            <a:r>
              <a:rPr lang="en-US" altLang="ko-KR" sz="1600" dirty="0" smtClean="0"/>
              <a:t>(1:N </a:t>
            </a:r>
            <a:r>
              <a:rPr lang="ko-KR" altLang="en-US" sz="1600" dirty="0" smtClean="0"/>
              <a:t>구조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ko-KR" altLang="en-US" sz="2000" dirty="0" smtClean="0"/>
              <a:t>회원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명이 다수의 </a:t>
            </a:r>
            <a:r>
              <a:rPr lang="en-US" altLang="ko-KR" sz="2000" dirty="0" smtClean="0"/>
              <a:t>Node </a:t>
            </a:r>
            <a:r>
              <a:rPr lang="ko-KR" altLang="en-US" sz="2000" dirty="0" smtClean="0"/>
              <a:t>구매에 참여 가능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Node</a:t>
            </a:r>
            <a:r>
              <a:rPr lang="ko-KR" altLang="en-US" sz="2000" dirty="0" smtClean="0"/>
              <a:t>의 보상 시작은 </a:t>
            </a:r>
            <a:r>
              <a:rPr lang="en-US" altLang="ko-KR" sz="2000" dirty="0" smtClean="0"/>
              <a:t>Node</a:t>
            </a:r>
            <a:r>
              <a:rPr lang="ko-KR" altLang="en-US" sz="2000" dirty="0" smtClean="0"/>
              <a:t>의 구매 완료 후에 동작</a:t>
            </a:r>
            <a:endParaRPr lang="en-US" altLang="ko-KR" sz="2000" dirty="0" smtClean="0"/>
          </a:p>
          <a:p>
            <a:pPr lvl="2"/>
            <a:r>
              <a:rPr lang="ko-KR" altLang="en-US" sz="1600" b="1" dirty="0" smtClean="0">
                <a:solidFill>
                  <a:srgbClr val="FF0000"/>
                </a:solidFill>
              </a:rPr>
              <a:t>보상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시스템에 보상 전에 등록처리가 되어야 함</a:t>
            </a:r>
            <a:r>
              <a:rPr lang="en-US" altLang="ko-KR" sz="1600" dirty="0" smtClean="0"/>
              <a:t>.</a:t>
            </a:r>
          </a:p>
          <a:p>
            <a:pPr lvl="3"/>
            <a:r>
              <a:rPr lang="en-US" altLang="ko-KR" sz="1200" dirty="0" smtClean="0"/>
              <a:t>user_wallet.</a:t>
            </a:r>
            <a:r>
              <a:rPr lang="en-US" altLang="ko-KR" sz="1200" b="1" dirty="0" smtClean="0"/>
              <a:t>tbl_buy_history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에 등록된 구매 이력에 따라 보상을 진행</a:t>
            </a:r>
            <a:endParaRPr lang="en-US" altLang="ko-KR" sz="1200" dirty="0" smtClean="0"/>
          </a:p>
          <a:p>
            <a:pPr lvl="2"/>
            <a:r>
              <a:rPr lang="ko-KR" altLang="en-US" sz="1600" b="1" dirty="0" smtClean="0"/>
              <a:t>추가적인 회원의 등록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해지는 불가해야 함</a:t>
            </a:r>
            <a:endParaRPr lang="en-US" altLang="ko-KR" sz="1600" dirty="0" smtClean="0"/>
          </a:p>
          <a:p>
            <a:pPr lvl="1"/>
            <a:r>
              <a:rPr lang="ko-KR" altLang="en-US" sz="2000" dirty="0" smtClean="0"/>
              <a:t>보상에서의 소수점 버림 처리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Node </a:t>
            </a:r>
            <a:r>
              <a:rPr lang="ko-KR" altLang="en-US" sz="2000" dirty="0" smtClean="0"/>
              <a:t>보상 이후 사용자 보상 분배는 </a:t>
            </a:r>
            <a:r>
              <a:rPr lang="en-US" altLang="ko-KR" sz="2000" dirty="0" smtClean="0"/>
              <a:t>30</a:t>
            </a:r>
            <a:r>
              <a:rPr lang="ko-KR" altLang="en-US" sz="2000" dirty="0" smtClean="0"/>
              <a:t>분 후 동작</a:t>
            </a:r>
            <a:endParaRPr lang="en-US" altLang="ko-KR" sz="2000" dirty="0" smtClean="0"/>
          </a:p>
          <a:p>
            <a:pPr lvl="2"/>
            <a:r>
              <a:rPr lang="en-US" altLang="ko-KR" sz="1600" dirty="0" smtClean="0"/>
              <a:t>Node</a:t>
            </a:r>
            <a:r>
              <a:rPr lang="ko-KR" altLang="en-US" sz="1600" dirty="0" smtClean="0"/>
              <a:t> 보상의 정확한 </a:t>
            </a:r>
            <a:r>
              <a:rPr lang="en-US" altLang="ko-KR" sz="1600" dirty="0" smtClean="0"/>
              <a:t>scheduling </a:t>
            </a:r>
            <a:r>
              <a:rPr lang="ko-KR" altLang="en-US" sz="1600" dirty="0" smtClean="0"/>
              <a:t>시간 공유 필요</a:t>
            </a:r>
            <a:endParaRPr lang="en-US" altLang="ko-KR" sz="1600" dirty="0" smtClean="0"/>
          </a:p>
          <a:p>
            <a:r>
              <a:rPr lang="ko-KR" altLang="en-US" sz="2400" dirty="0" smtClean="0"/>
              <a:t>회원의 구매 정보 및 지갑 정보의 입력 처리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Node </a:t>
            </a:r>
            <a:r>
              <a:rPr lang="ko-KR" altLang="en-US" sz="2000" dirty="0" smtClean="0"/>
              <a:t>구매 회원의 등록 정보와 구매 이력을 어디서 받는가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2000" dirty="0" smtClean="0"/>
              <a:t>보상 시작 전에 등록이 되어야 보상의 틀어짐이 발생하지 않음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468</Words>
  <Application>Microsoft Office PowerPoint</Application>
  <PresentationFormat>화면 슬라이드 쇼(4:3)</PresentationFormat>
  <Paragraphs>77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Reward 관리 시스템 지갑 구조 </vt:lpstr>
      <vt:lpstr>WALLET의 구조</vt:lpstr>
      <vt:lpstr>TXID 규칙</vt:lpstr>
      <vt:lpstr>Unlock 동작</vt:lpstr>
      <vt:lpstr>보상을 위한 검토 사항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newgjk</dc:creator>
  <cp:lastModifiedBy>newgjk</cp:lastModifiedBy>
  <cp:revision>21</cp:revision>
  <dcterms:created xsi:type="dcterms:W3CDTF">2022-07-18T06:36:50Z</dcterms:created>
  <dcterms:modified xsi:type="dcterms:W3CDTF">2022-07-19T01:02:23Z</dcterms:modified>
</cp:coreProperties>
</file>