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62" r:id="rId4"/>
    <p:sldId id="284" r:id="rId5"/>
    <p:sldId id="301" r:id="rId6"/>
    <p:sldId id="285" r:id="rId7"/>
    <p:sldId id="288" r:id="rId8"/>
    <p:sldId id="286" r:id="rId9"/>
    <p:sldId id="287" r:id="rId10"/>
    <p:sldId id="289" r:id="rId11"/>
    <p:sldId id="290" r:id="rId12"/>
    <p:sldId id="292" r:id="rId13"/>
    <p:sldId id="293" r:id="rId14"/>
    <p:sldId id="294" r:id="rId15"/>
    <p:sldId id="295" r:id="rId16"/>
    <p:sldId id="302" r:id="rId17"/>
    <p:sldId id="296" r:id="rId18"/>
    <p:sldId id="297" r:id="rId19"/>
    <p:sldId id="298" r:id="rId20"/>
    <p:sldId id="299" r:id="rId21"/>
    <p:sldId id="300" r:id="rId22"/>
    <p:sldId id="282" r:id="rId23"/>
    <p:sldId id="265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3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3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8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D681-CF51-4C83-964B-2E970F4685F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E6B0-5D55-47B3-92D2-350A2BB7E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3.png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www.brobotics.kr/use-it/story/34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회사 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3267" y="2540000"/>
            <a:ext cx="903393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altLang="ko-KR" sz="5334" dirty="0">
              <a:solidFill>
                <a:srgbClr val="000000"/>
              </a:solidFill>
              <a:latin typeface="Pretendar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40466" y="3825240"/>
            <a:ext cx="8119533" cy="1058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altLang="en-US" sz="1667" dirty="0">
              <a:solidFill>
                <a:srgbClr val="494A4E"/>
              </a:solidFill>
              <a:ea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23534" y="2313094"/>
            <a:ext cx="8144933" cy="1639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600" b="1" dirty="0" smtClean="0">
                <a:solidFill>
                  <a:srgbClr val="494A4E"/>
                </a:solidFill>
              </a:rPr>
              <a:t>TRIPLE K COMPANY</a:t>
            </a:r>
            <a:endParaRPr lang="en-US" sz="6600" b="1" dirty="0">
              <a:solidFill>
                <a:srgbClr val="494A4E"/>
              </a:solidFill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2937932" y="3715173"/>
            <a:ext cx="6324599" cy="150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6000"/>
              </a:lnSpc>
            </a:pPr>
            <a:r>
              <a:rPr lang="ko-KR" altLang="en-US" sz="2400" dirty="0" smtClean="0">
                <a:solidFill>
                  <a:srgbClr val="717377"/>
                </a:solidFill>
                <a:ea typeface="Pretendard Regular"/>
              </a:rPr>
              <a:t>음식점 주문 관리 및 </a:t>
            </a:r>
            <a:r>
              <a:rPr lang="ko-KR" altLang="en-US" sz="2400" dirty="0" err="1" smtClean="0">
                <a:solidFill>
                  <a:srgbClr val="717377"/>
                </a:solidFill>
                <a:ea typeface="Pretendard Regular"/>
              </a:rPr>
              <a:t>서빙</a:t>
            </a:r>
            <a:r>
              <a:rPr lang="ko-KR" altLang="en-US" sz="2400" dirty="0" smtClean="0">
                <a:solidFill>
                  <a:srgbClr val="717377"/>
                </a:solidFill>
                <a:ea typeface="Pretendard Regular"/>
              </a:rPr>
              <a:t> 로봇 시스템</a:t>
            </a:r>
            <a:endParaRPr lang="en-US" sz="2400" dirty="0">
              <a:solidFill>
                <a:srgbClr val="717377"/>
              </a:solidFill>
              <a:ea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76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b="19985"/>
          <a:stretch/>
        </p:blipFill>
        <p:spPr>
          <a:xfrm>
            <a:off x="3555998" y="953311"/>
            <a:ext cx="8296275" cy="440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25" y="1662518"/>
            <a:ext cx="7753350" cy="4638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1444136"/>
            <a:ext cx="2860957" cy="19768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3407983"/>
            <a:ext cx="2860957" cy="18748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5282851"/>
            <a:ext cx="3419757" cy="10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03" y="1638706"/>
            <a:ext cx="9153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67" y="912328"/>
            <a:ext cx="6007100" cy="30112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" y="3903134"/>
            <a:ext cx="5848350" cy="2667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66" y="3892601"/>
            <a:ext cx="5643034" cy="18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1734346"/>
            <a:ext cx="11404601" cy="37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7" y="1811867"/>
            <a:ext cx="11214031" cy="39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Kitchen_Display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03" y="1538025"/>
            <a:ext cx="4176525" cy="28858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03" y="4423888"/>
            <a:ext cx="4176525" cy="12974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28" y="1538025"/>
            <a:ext cx="4865595" cy="48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Kitchen_Display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0" y="1444136"/>
            <a:ext cx="5375804" cy="49250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14" y="1447438"/>
            <a:ext cx="5872667" cy="49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Kitchen_Display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66" y="1496699"/>
            <a:ext cx="8508998" cy="27593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256027"/>
            <a:ext cx="9262533" cy="23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Kitchen_Display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6" y="939558"/>
            <a:ext cx="8026401" cy="22388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178360"/>
            <a:ext cx="7018867" cy="32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AMR_Robot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70" y="1621848"/>
            <a:ext cx="8231324" cy="21034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69" y="3725339"/>
            <a:ext cx="7781925" cy="2162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8" y="1621848"/>
            <a:ext cx="2890957" cy="2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팀원 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1515533"/>
            <a:ext cx="3683000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ko-KR" altLang="en-US" sz="2333" dirty="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98733" y="4478867"/>
            <a:ext cx="3666067" cy="150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상무이사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  <a:p>
            <a:pPr lvl="0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altLang="ko-KR" sz="1600" dirty="0" smtClean="0">
                <a:solidFill>
                  <a:srgbClr val="717377"/>
                </a:solidFill>
                <a:ea typeface="Pretendard Regular"/>
              </a:rPr>
              <a:t>Table Order GUI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제작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AMR Navigation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69533" y="4478867"/>
            <a:ext cx="3666067" cy="150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재무이사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Kitchen Display GUI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제작</a:t>
            </a:r>
            <a:endParaRPr lang="en-US" sz="1600" dirty="0" smtClean="0">
              <a:solidFill>
                <a:srgbClr val="717377"/>
              </a:solidFill>
              <a:ea typeface="Pretendard Regular"/>
            </a:endParaRPr>
          </a:p>
          <a:p>
            <a:pPr lvl="0">
              <a:lnSpc>
                <a:spcPct val="166000"/>
              </a:lnSpc>
            </a:pP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altLang="ko-KR" sz="1600" dirty="0">
                <a:solidFill>
                  <a:srgbClr val="717377"/>
                </a:solidFill>
                <a:ea typeface="Pretendard Regular"/>
              </a:rPr>
              <a:t>AMR Navigation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90267" y="1515533"/>
            <a:ext cx="3683000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333" dirty="0" smtClean="0">
                <a:solidFill>
                  <a:srgbClr val="000000"/>
                </a:solidFill>
                <a:ea typeface="Pretendard Bold"/>
              </a:rPr>
              <a:t>･ </a:t>
            </a:r>
            <a:r>
              <a:rPr lang="ko-KR" altLang="en-US" sz="2333" dirty="0" smtClean="0">
                <a:solidFill>
                  <a:srgbClr val="000000"/>
                </a:solidFill>
              </a:rPr>
              <a:t>오 건</a:t>
            </a:r>
            <a:endParaRPr lang="ko-KR" altLang="en-US" sz="2333" dirty="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790267" y="2048933"/>
            <a:ext cx="3666067" cy="150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전무이사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sz="1600" dirty="0" err="1" smtClean="0">
                <a:solidFill>
                  <a:srgbClr val="717377"/>
                </a:solidFill>
                <a:ea typeface="Pretendard Regular"/>
              </a:rPr>
              <a:t>AMR_Robot</a:t>
            </a: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 GUI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제작</a:t>
            </a:r>
            <a:endParaRPr lang="en-US" sz="1600" dirty="0" smtClean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en-US" altLang="ko-KR" sz="1600" dirty="0" smtClean="0">
                <a:solidFill>
                  <a:srgbClr val="717377"/>
                </a:solidFill>
                <a:ea typeface="Pretendard Regular"/>
              </a:rPr>
              <a:t>ROS2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에 시스템 통합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1752600" y="1515533"/>
            <a:ext cx="3683000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333" dirty="0" smtClean="0">
                <a:solidFill>
                  <a:srgbClr val="000000"/>
                </a:solidFill>
                <a:ea typeface="Pretendard Bold"/>
              </a:rPr>
              <a:t>･ </a:t>
            </a:r>
            <a:r>
              <a:rPr lang="ko-KR" altLang="en-US" sz="2333" dirty="0" smtClean="0">
                <a:solidFill>
                  <a:srgbClr val="000000"/>
                </a:solidFill>
              </a:rPr>
              <a:t>김 강 경</a:t>
            </a:r>
            <a:endParaRPr lang="ko-KR" altLang="en-US" sz="2333" dirty="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752600" y="3953933"/>
            <a:ext cx="3683000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333" dirty="0" smtClean="0">
                <a:solidFill>
                  <a:srgbClr val="000000"/>
                </a:solidFill>
                <a:ea typeface="Pretendard Bold"/>
              </a:rPr>
              <a:t>･ </a:t>
            </a:r>
            <a:r>
              <a:rPr lang="ko-KR" altLang="en-US" sz="2333" dirty="0" smtClean="0">
                <a:solidFill>
                  <a:srgbClr val="000000"/>
                </a:solidFill>
              </a:rPr>
              <a:t>전 수 현</a:t>
            </a:r>
            <a:endParaRPr lang="ko-KR" altLang="en-US" sz="2333" dirty="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6773334" y="3953933"/>
            <a:ext cx="3683000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333" dirty="0" smtClean="0">
                <a:solidFill>
                  <a:srgbClr val="000000"/>
                </a:solidFill>
                <a:ea typeface="Pretendard Bold"/>
              </a:rPr>
              <a:t>･ </a:t>
            </a:r>
            <a:r>
              <a:rPr lang="ko-KR" altLang="en-US" sz="2333" dirty="0" smtClean="0">
                <a:solidFill>
                  <a:srgbClr val="000000"/>
                </a:solidFill>
              </a:rPr>
              <a:t>최 유 민</a:t>
            </a:r>
            <a:endParaRPr lang="ko-KR" altLang="en-US" sz="2333" dirty="0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1714500" y="2048933"/>
            <a:ext cx="3666067" cy="150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66000"/>
              </a:lnSpc>
            </a:pP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대표이사</a:t>
            </a:r>
            <a:endParaRPr lang="en-US" sz="1600" dirty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데이터 베이스</a:t>
            </a:r>
            <a:r>
              <a:rPr lang="en-US" altLang="ko-KR" sz="1600" dirty="0">
                <a:solidFill>
                  <a:srgbClr val="717377"/>
                </a:solidFill>
                <a:ea typeface="Pretendard Regular"/>
              </a:rPr>
              <a:t>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및 </a:t>
            </a:r>
            <a:r>
              <a:rPr lang="en-US" altLang="ko-KR" sz="1600" dirty="0" smtClean="0">
                <a:solidFill>
                  <a:srgbClr val="717377"/>
                </a:solidFill>
                <a:ea typeface="Pretendard Regular"/>
              </a:rPr>
              <a:t>API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 구축 </a:t>
            </a:r>
            <a:endParaRPr lang="en-US" altLang="ko-KR" sz="1600" dirty="0" smtClean="0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166000"/>
              </a:lnSpc>
            </a:pPr>
            <a:r>
              <a:rPr lang="en-US" sz="1600" dirty="0" smtClean="0">
                <a:solidFill>
                  <a:srgbClr val="717377"/>
                </a:solidFill>
                <a:ea typeface="Pretendard Regular"/>
              </a:rPr>
              <a:t>･ </a:t>
            </a:r>
            <a:r>
              <a:rPr lang="ko-KR" altLang="en-US" sz="1600" dirty="0" smtClean="0">
                <a:solidFill>
                  <a:srgbClr val="717377"/>
                </a:solidFill>
                <a:ea typeface="Pretendard Regular"/>
              </a:rPr>
              <a:t>전체 총괄 관리</a:t>
            </a:r>
            <a:endParaRPr lang="en-US" altLang="ko-KR" sz="1600" dirty="0" smtClean="0">
              <a:solidFill>
                <a:srgbClr val="717377"/>
              </a:solidFill>
              <a:ea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43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AMR_Robot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1444136"/>
            <a:ext cx="4240573" cy="20357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20" y="1445801"/>
            <a:ext cx="6463480" cy="20341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1" y="3671182"/>
            <a:ext cx="11523369" cy="19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3" name="Picture 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AMR_Robot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019034"/>
            <a:ext cx="7835536" cy="54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향후 개선 사항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47634" y="2237904"/>
            <a:ext cx="3488263" cy="10597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333" b="1" dirty="0" smtClean="0">
                <a:solidFill>
                  <a:srgbClr val="FFFFFF"/>
                </a:solidFill>
              </a:rPr>
              <a:t>사진이 많이 흔들린 경우</a:t>
            </a:r>
            <a:endParaRPr lang="en-US" sz="2333" b="1" dirty="0">
              <a:solidFill>
                <a:srgbClr val="FFFFFF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001000" y="1608667"/>
            <a:ext cx="3589867" cy="4148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333" dirty="0">
                <a:solidFill>
                  <a:srgbClr val="FFFFFF"/>
                </a:solidFill>
                <a:latin typeface="Pretendard Bold"/>
              </a:rPr>
              <a:t>AMR Controller</a:t>
            </a:r>
          </a:p>
        </p:txBody>
      </p:sp>
      <p:pic>
        <p:nvPicPr>
          <p:cNvPr id="2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763" y="1036604"/>
            <a:ext cx="3530600" cy="453525"/>
          </a:xfrm>
          <a:prstGeom prst="rect">
            <a:avLst/>
          </a:prstGeom>
          <a:effectLst>
            <a:outerShdw blurRad="348986" dist="203640" dir="4020000">
              <a:srgbClr val="000000">
                <a:alpha val="30000"/>
              </a:srgbClr>
            </a:outerShdw>
          </a:effectLst>
        </p:spPr>
      </p:pic>
      <p:sp>
        <p:nvSpPr>
          <p:cNvPr id="24" name="TextBox 13"/>
          <p:cNvSpPr txBox="1"/>
          <p:nvPr/>
        </p:nvSpPr>
        <p:spPr>
          <a:xfrm>
            <a:off x="778933" y="1036603"/>
            <a:ext cx="3382430" cy="4535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333" b="1" dirty="0" smtClean="0">
                <a:solidFill>
                  <a:srgbClr val="FFFFFF"/>
                </a:solidFill>
              </a:rPr>
              <a:t>데이터 베이스 개선</a:t>
            </a:r>
            <a:endParaRPr lang="en-US" sz="2333" b="1" dirty="0">
              <a:solidFill>
                <a:srgbClr val="FFFFFF"/>
              </a:solidFill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778933" y="1371594"/>
            <a:ext cx="10625667" cy="14393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현재는 </a:t>
            </a:r>
            <a:r>
              <a:rPr lang="en-US" altLang="ko-KR" sz="2333" b="1" dirty="0" err="1" smtClean="0">
                <a:solidFill>
                  <a:srgbClr val="000000"/>
                </a:solidFill>
              </a:rPr>
              <a:t>Table_Order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에 데이터베이스가 구축되어있음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이후 기회가 된다면 </a:t>
            </a:r>
            <a:r>
              <a:rPr lang="ko-KR" altLang="en-US" sz="2333" b="1" dirty="0" err="1" smtClean="0">
                <a:solidFill>
                  <a:srgbClr val="000000"/>
                </a:solidFill>
              </a:rPr>
              <a:t>클라우드에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 데이터베이스 구축</a:t>
            </a:r>
            <a:endParaRPr lang="en-US" altLang="ko-KR" sz="2333" b="1" dirty="0" smtClean="0">
              <a:solidFill>
                <a:srgbClr val="000000"/>
              </a:solidFill>
            </a:endParaRPr>
          </a:p>
        </p:txBody>
      </p:sp>
      <p:pic>
        <p:nvPicPr>
          <p:cNvPr id="21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763" y="4724401"/>
            <a:ext cx="3530600" cy="453525"/>
          </a:xfrm>
          <a:prstGeom prst="rect">
            <a:avLst/>
          </a:prstGeom>
          <a:effectLst>
            <a:outerShdw blurRad="348986" dist="203640" dir="4020000">
              <a:srgbClr val="000000">
                <a:alpha val="30000"/>
              </a:srgbClr>
            </a:outerShdw>
          </a:effectLst>
        </p:spPr>
      </p:pic>
      <p:sp>
        <p:nvSpPr>
          <p:cNvPr id="22" name="TextBox 13"/>
          <p:cNvSpPr txBox="1"/>
          <p:nvPr/>
        </p:nvSpPr>
        <p:spPr>
          <a:xfrm>
            <a:off x="778933" y="4724400"/>
            <a:ext cx="3382430" cy="4535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333" b="1" dirty="0" smtClean="0">
                <a:solidFill>
                  <a:srgbClr val="FFFFFF"/>
                </a:solidFill>
              </a:rPr>
              <a:t>실제 로봇 구현</a:t>
            </a:r>
            <a:endParaRPr lang="en-US" sz="2333" b="1" dirty="0">
              <a:solidFill>
                <a:srgbClr val="FFFFFF"/>
              </a:solidFill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778933" y="5124513"/>
            <a:ext cx="10625667" cy="14393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현재는 시뮬레이션을 이용해서 </a:t>
            </a:r>
            <a:r>
              <a:rPr lang="en-US" altLang="ko-KR" sz="2333" b="1" dirty="0" err="1" smtClean="0">
                <a:solidFill>
                  <a:srgbClr val="000000"/>
                </a:solidFill>
              </a:rPr>
              <a:t>AMR_Robot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을 구현했음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이후 기회가 된다면 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Turtlebot3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를 이용해서 </a:t>
            </a:r>
            <a:r>
              <a:rPr lang="en-US" altLang="ko-KR" sz="2333" b="1" dirty="0" err="1" smtClean="0">
                <a:solidFill>
                  <a:srgbClr val="000000"/>
                </a:solidFill>
              </a:rPr>
              <a:t>AMR_Robot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을 구현</a:t>
            </a:r>
            <a:endParaRPr lang="en-US" altLang="ko-KR" sz="2333" b="1" dirty="0" smtClean="0">
              <a:solidFill>
                <a:srgbClr val="000000"/>
              </a:solidFill>
            </a:endParaRPr>
          </a:p>
        </p:txBody>
      </p:sp>
      <p:pic>
        <p:nvPicPr>
          <p:cNvPr id="31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763" y="2747093"/>
            <a:ext cx="3530600" cy="453525"/>
          </a:xfrm>
          <a:prstGeom prst="rect">
            <a:avLst/>
          </a:prstGeom>
          <a:effectLst>
            <a:outerShdw blurRad="348986" dist="203640" dir="4020000">
              <a:srgbClr val="000000">
                <a:alpha val="30000"/>
              </a:srgbClr>
            </a:outerShdw>
          </a:effectLst>
        </p:spPr>
      </p:pic>
      <p:sp>
        <p:nvSpPr>
          <p:cNvPr id="32" name="TextBox 13"/>
          <p:cNvSpPr txBox="1"/>
          <p:nvPr/>
        </p:nvSpPr>
        <p:spPr>
          <a:xfrm>
            <a:off x="778933" y="2747092"/>
            <a:ext cx="3382430" cy="4535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BUG </a:t>
            </a:r>
            <a:r>
              <a:rPr lang="ko-KR" altLang="en-US" sz="2333" b="1" dirty="0" smtClean="0">
                <a:solidFill>
                  <a:srgbClr val="FFFFFF"/>
                </a:solidFill>
              </a:rPr>
              <a:t>개선</a:t>
            </a:r>
            <a:endParaRPr lang="en-US" sz="2333" b="1" dirty="0">
              <a:solidFill>
                <a:srgbClr val="FFFFFF"/>
              </a:solidFill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778933" y="3198453"/>
            <a:ext cx="10625667" cy="14393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주문을 한 번 하고 나면 직원 호출이 안되고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, 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잘 되던 기능들이 가끔 잘 안되는 등 사소한 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BUG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가 존재함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. 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추후에 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BUG 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개선할 계획 </a:t>
            </a:r>
            <a:endParaRPr lang="en-US" altLang="ko-KR" sz="2333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기대 효과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94" y="1117601"/>
            <a:ext cx="6688669" cy="1552864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2" name="TextBox 16"/>
          <p:cNvSpPr txBox="1"/>
          <p:nvPr/>
        </p:nvSpPr>
        <p:spPr>
          <a:xfrm>
            <a:off x="591894" y="1117601"/>
            <a:ext cx="6536270" cy="155286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FFFFFF"/>
                </a:solidFill>
              </a:rPr>
              <a:t>기존 </a:t>
            </a:r>
            <a:r>
              <a:rPr lang="ko-KR" altLang="en-US" sz="2333" b="1" dirty="0" err="1" smtClean="0">
                <a:solidFill>
                  <a:srgbClr val="FFFFFF"/>
                </a:solidFill>
              </a:rPr>
              <a:t>서빙로봇</a:t>
            </a:r>
            <a:endParaRPr lang="en-US" altLang="ko-KR" sz="2333" b="1" dirty="0" smtClean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FFFF"/>
                </a:solidFill>
              </a:rPr>
              <a:t>테이블 오더 시스템과 </a:t>
            </a:r>
            <a:r>
              <a:rPr lang="ko-KR" altLang="en-US" sz="2000" dirty="0" err="1" smtClean="0">
                <a:solidFill>
                  <a:srgbClr val="FFFFFF"/>
                </a:solidFill>
              </a:rPr>
              <a:t>서빙</a:t>
            </a:r>
            <a:r>
              <a:rPr lang="ko-KR" altLang="en-US" sz="2000" dirty="0" smtClean="0">
                <a:solidFill>
                  <a:srgbClr val="FFFFFF"/>
                </a:solidFill>
              </a:rPr>
              <a:t> 로봇 시스템이 분리되어 운영</a:t>
            </a:r>
            <a:endParaRPr lang="en-US" altLang="ko-KR" sz="2000" dirty="0" smtClean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FFFF"/>
                </a:solidFill>
              </a:rPr>
              <a:t>AGV</a:t>
            </a:r>
            <a:r>
              <a:rPr lang="ko-KR" altLang="en-US" sz="2000" dirty="0" smtClean="0">
                <a:solidFill>
                  <a:srgbClr val="FFFFFF"/>
                </a:solidFill>
              </a:rPr>
              <a:t>를 주로 사용</a:t>
            </a:r>
            <a:endParaRPr lang="en-US" altLang="ko-KR" sz="2000" dirty="0" smtClean="0">
              <a:solidFill>
                <a:srgbClr val="FFFFFF"/>
              </a:solidFill>
            </a:endParaRP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95" y="2899066"/>
            <a:ext cx="6688668" cy="1455497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4" name="TextBox 16"/>
          <p:cNvSpPr txBox="1"/>
          <p:nvPr/>
        </p:nvSpPr>
        <p:spPr>
          <a:xfrm>
            <a:off x="702733" y="2899066"/>
            <a:ext cx="6425430" cy="14554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FFFFFF"/>
                </a:solidFill>
              </a:rPr>
              <a:t>우리 시스템</a:t>
            </a:r>
            <a:endParaRPr lang="en-US" altLang="ko-KR" sz="2333" b="1" dirty="0" smtClean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FFFF"/>
                </a:solidFill>
              </a:rPr>
              <a:t>테이블 오더와 </a:t>
            </a:r>
            <a:r>
              <a:rPr lang="ko-KR" altLang="en-US" sz="2000" dirty="0" err="1" smtClean="0">
                <a:solidFill>
                  <a:srgbClr val="FFFFFF"/>
                </a:solidFill>
              </a:rPr>
              <a:t>서빙</a:t>
            </a:r>
            <a:r>
              <a:rPr lang="ko-KR" altLang="en-US" sz="2000" dirty="0" smtClean="0">
                <a:solidFill>
                  <a:srgbClr val="FFFFFF"/>
                </a:solidFill>
              </a:rPr>
              <a:t> 로봇을 하나의 시스템으로 구현</a:t>
            </a:r>
            <a:endParaRPr lang="en-US" altLang="ko-KR" sz="2000" dirty="0" smtClean="0">
              <a:solidFill>
                <a:srgbClr val="FFFFF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FFFF"/>
                </a:solidFill>
              </a:rPr>
              <a:t>AMR</a:t>
            </a:r>
            <a:r>
              <a:rPr lang="ko-KR" altLang="en-US" sz="2000" dirty="0" smtClean="0">
                <a:solidFill>
                  <a:srgbClr val="FFFFFF"/>
                </a:solidFill>
              </a:rPr>
              <a:t>을 사용함</a:t>
            </a:r>
            <a:endParaRPr lang="en-US" altLang="ko-KR" sz="2000" dirty="0" smtClean="0">
              <a:solidFill>
                <a:srgbClr val="FFFF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9266" y="4636947"/>
            <a:ext cx="9525000" cy="188595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343447" y="1196968"/>
            <a:ext cx="4320000" cy="3240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136082" y="5413664"/>
            <a:ext cx="2639291" cy="3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29266" y="5808518"/>
            <a:ext cx="4053225" cy="308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결론 및 요약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4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533" y="1290320"/>
            <a:ext cx="10930467" cy="4873413"/>
          </a:xfrm>
          <a:prstGeom prst="rect">
            <a:avLst/>
          </a:prstGeom>
          <a:effectLst>
            <a:outerShdw blurRad="727488" dist="240063" dir="4020000">
              <a:srgbClr val="000000">
                <a:alpha val="20000"/>
              </a:srgbClr>
            </a:outerShdw>
          </a:effectLst>
        </p:spPr>
      </p:pic>
      <p:pic>
        <p:nvPicPr>
          <p:cNvPr id="15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61" y="1290320"/>
            <a:ext cx="11344410" cy="4873413"/>
          </a:xfrm>
          <a:prstGeom prst="rect">
            <a:avLst/>
          </a:prstGeom>
          <a:effectLst>
            <a:outerShdw blurRad="727488" dist="240063" dir="4020000">
              <a:srgbClr val="000000">
                <a:alpha val="2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16560" y="1290320"/>
            <a:ext cx="113444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</a:rPr>
              <a:t/>
            </a:r>
            <a:br>
              <a:rPr lang="ko-KR" altLang="en-US" b="1" dirty="0">
                <a:solidFill>
                  <a:srgbClr val="000000"/>
                </a:solidFill>
              </a:rPr>
            </a:br>
            <a:r>
              <a:rPr lang="en-US" altLang="ko-KR" b="1" dirty="0" smtClean="0">
                <a:solidFill>
                  <a:srgbClr val="000000"/>
                </a:solidFill>
              </a:rPr>
              <a:t>TRIPLE K COMPANY</a:t>
            </a:r>
            <a:r>
              <a:rPr lang="ko-KR" altLang="en-US" b="1" dirty="0" smtClean="0">
                <a:solidFill>
                  <a:srgbClr val="000000"/>
                </a:solidFill>
              </a:rPr>
              <a:t>는 테이블 오더 시스템과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서빙</a:t>
            </a:r>
            <a:r>
              <a:rPr lang="ko-KR" altLang="en-US" b="1" dirty="0" smtClean="0">
                <a:solidFill>
                  <a:srgbClr val="000000"/>
                </a:solidFill>
              </a:rPr>
              <a:t> 로봇 시스템을 하나로 결합하여 고객들에게 더욱 편리하고 효율적인 서비스를 제공합니다</a:t>
            </a:r>
            <a:r>
              <a:rPr lang="en-US" altLang="ko-KR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00"/>
                </a:solidFill>
              </a:rPr>
              <a:t>기존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서빙</a:t>
            </a:r>
            <a:r>
              <a:rPr lang="ko-KR" altLang="en-US" b="1" dirty="0" smtClean="0">
                <a:solidFill>
                  <a:srgbClr val="000000"/>
                </a:solidFill>
              </a:rPr>
              <a:t> 로봇의 경우 </a:t>
            </a:r>
            <a:r>
              <a:rPr lang="en-US" altLang="ko-KR" b="1" dirty="0" smtClean="0">
                <a:solidFill>
                  <a:srgbClr val="000000"/>
                </a:solidFill>
              </a:rPr>
              <a:t>AGV </a:t>
            </a:r>
            <a:r>
              <a:rPr lang="ko-KR" altLang="en-US" b="1" dirty="0" smtClean="0">
                <a:solidFill>
                  <a:srgbClr val="000000"/>
                </a:solidFill>
              </a:rPr>
              <a:t>기반으로 설계되어 고정된 경로를 따라 이동했으나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</a:rPr>
              <a:t>저희는 </a:t>
            </a:r>
            <a:r>
              <a:rPr lang="en-US" altLang="ko-KR" b="1" dirty="0" smtClean="0">
                <a:solidFill>
                  <a:srgbClr val="000000"/>
                </a:solidFill>
              </a:rPr>
              <a:t>AMR </a:t>
            </a:r>
            <a:r>
              <a:rPr lang="ko-KR" altLang="en-US" b="1" dirty="0" smtClean="0">
                <a:solidFill>
                  <a:srgbClr val="000000"/>
                </a:solidFill>
              </a:rPr>
              <a:t>기술을 도입하여 실시간 환경 인식과 경로 계획 기능을 통해 장애물을 회피하고 동적으로 경로를 수정할 수 있으며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</a:rPr>
              <a:t>더욱 스마트하고 유연하게 작동합니다</a:t>
            </a:r>
            <a:r>
              <a:rPr lang="en-US" altLang="ko-KR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00"/>
                </a:solidFill>
              </a:rPr>
              <a:t>이를 통해 운영 효율성을 향상시키고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</a:rPr>
              <a:t>시간 및 비용은 절감되면서 매출 증가 효과를 기대할 수 있습니다</a:t>
            </a:r>
            <a:r>
              <a:rPr lang="en-US" altLang="ko-KR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00"/>
                </a:solidFill>
              </a:rPr>
              <a:t>우리의 주문 관리 및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서빙</a:t>
            </a:r>
            <a:r>
              <a:rPr lang="ko-KR" altLang="en-US" b="1" dirty="0" smtClean="0">
                <a:solidFill>
                  <a:srgbClr val="000000"/>
                </a:solidFill>
              </a:rPr>
              <a:t> 로봇 시스템은 단순히 시스템을 업그레이드하는 것을 넘어</a:t>
            </a:r>
            <a:r>
              <a:rPr lang="en-US" altLang="ko-KR" b="1" dirty="0" smtClean="0">
                <a:solidFill>
                  <a:srgbClr val="000000"/>
                </a:solidFill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</a:rPr>
              <a:t>매장 운영 방식의 혁신을 의미합니다</a:t>
            </a:r>
            <a:r>
              <a:rPr lang="en-US" altLang="ko-KR" b="1" dirty="0" smtClean="0">
                <a:solidFill>
                  <a:srgbClr val="000000"/>
                </a:solidFill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</a:rPr>
              <a:t>고객과 신뢰를 강화하고 경쟁력을 극대화할 수 있는 최고의 시스템을 선택하세요</a:t>
            </a:r>
            <a:r>
              <a:rPr lang="en-US" altLang="ko-KR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목적 및 필요성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92" y="889000"/>
            <a:ext cx="3710406" cy="5681134"/>
          </a:xfrm>
          <a:prstGeom prst="rect">
            <a:avLst/>
          </a:prstGeom>
        </p:spPr>
      </p:pic>
      <p:sp>
        <p:nvSpPr>
          <p:cNvPr id="24" name="TextBox 13"/>
          <p:cNvSpPr txBox="1"/>
          <p:nvPr/>
        </p:nvSpPr>
        <p:spPr>
          <a:xfrm>
            <a:off x="5122333" y="889000"/>
            <a:ext cx="6282267" cy="56811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rgbClr val="000000"/>
                </a:solidFill>
              </a:rPr>
              <a:t>효율성 향상</a:t>
            </a:r>
            <a:endParaRPr lang="en-US" altLang="ko-KR" sz="3000" b="1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로봇이 인력을 대체하면서 직원의 피로도를 줄이고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, 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동시에 작업 회전율을 높일 수 있음</a:t>
            </a:r>
            <a:endParaRPr lang="en-US" altLang="ko-KR" sz="2333" b="1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333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rgbClr val="000000"/>
                </a:solidFill>
              </a:rPr>
              <a:t>시간 및 운영 비용 절감</a:t>
            </a:r>
            <a:endParaRPr lang="en-US" altLang="ko-KR" sz="3000" b="1" dirty="0" smtClean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333" b="1" dirty="0" smtClean="0">
                <a:solidFill>
                  <a:srgbClr val="000000"/>
                </a:solidFill>
              </a:rPr>
              <a:t>음식 주문과 제공 과정을 자동화함으로써 인건비를 절감하고</a:t>
            </a:r>
            <a:r>
              <a:rPr lang="en-US" altLang="ko-KR" sz="2333" b="1" dirty="0" smtClean="0">
                <a:solidFill>
                  <a:srgbClr val="000000"/>
                </a:solidFill>
              </a:rPr>
              <a:t>, </a:t>
            </a:r>
            <a:r>
              <a:rPr lang="ko-KR" altLang="en-US" sz="2333" b="1" dirty="0" smtClean="0">
                <a:solidFill>
                  <a:srgbClr val="000000"/>
                </a:solidFill>
              </a:rPr>
              <a:t>회전율을 증가시켜서 매출 증대로 이어짐</a:t>
            </a:r>
            <a:endParaRPr lang="en-US" altLang="ko-KR" sz="2333" b="1" dirty="0" smtClean="0">
              <a:solidFill>
                <a:srgbClr val="000000"/>
              </a:solidFill>
            </a:endParaRPr>
          </a:p>
          <a:p>
            <a:pPr>
              <a:lnSpc>
                <a:spcPct val="99600"/>
              </a:lnSpc>
            </a:pPr>
            <a:endParaRPr lang="en-US" altLang="ko-KR" sz="2333" b="1" dirty="0">
              <a:solidFill>
                <a:srgbClr val="000000"/>
              </a:solidFill>
            </a:endParaRPr>
          </a:p>
          <a:p>
            <a:pPr>
              <a:lnSpc>
                <a:spcPct val="99600"/>
              </a:lnSpc>
            </a:pPr>
            <a:endParaRPr lang="en-US" altLang="ko-KR" sz="2333" b="1" dirty="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597" y="6324603"/>
            <a:ext cx="3223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hlinkClick r:id="rId10"/>
              </a:rPr>
              <a:t>https://</a:t>
            </a:r>
            <a:r>
              <a:rPr lang="en-US" altLang="ko-KR" sz="1000" dirty="0" smtClean="0">
                <a:solidFill>
                  <a:srgbClr val="000000"/>
                </a:solidFill>
                <a:hlinkClick r:id="rId10"/>
              </a:rPr>
              <a:t>www.brobotics.kr/use-it/story/342</a:t>
            </a:r>
            <a:r>
              <a:rPr lang="en-US" altLang="ko-KR" sz="1000" dirty="0" smtClean="0">
                <a:solidFill>
                  <a:srgbClr val="000000"/>
                </a:solidFill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</a:rPr>
              <a:t>배민 로봇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6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5" y="1309162"/>
            <a:ext cx="3600000" cy="216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44" y="1309162"/>
            <a:ext cx="3600000" cy="216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74" y="1309162"/>
            <a:ext cx="3600000" cy="2160000"/>
          </a:xfrm>
          <a:prstGeom prst="rect">
            <a:avLst/>
          </a:prstGeom>
        </p:spPr>
      </p:pic>
      <p:pic>
        <p:nvPicPr>
          <p:cNvPr id="24" name="Picture 3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15" y="930435"/>
            <a:ext cx="3600000" cy="36000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26" name="TextBox 16"/>
          <p:cNvSpPr txBox="1"/>
          <p:nvPr/>
        </p:nvSpPr>
        <p:spPr>
          <a:xfrm>
            <a:off x="456815" y="941340"/>
            <a:ext cx="3600000" cy="34909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Table_Order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27" name="Picture 3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301844" y="930435"/>
            <a:ext cx="3600000" cy="36000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28" name="TextBox 16"/>
          <p:cNvSpPr txBox="1"/>
          <p:nvPr/>
        </p:nvSpPr>
        <p:spPr>
          <a:xfrm>
            <a:off x="4301844" y="941340"/>
            <a:ext cx="3600000" cy="34909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Kitchen_Display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pic>
        <p:nvPicPr>
          <p:cNvPr id="29" name="Picture 3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8146874" y="930435"/>
            <a:ext cx="3600000" cy="36000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30" name="TextBox 16"/>
          <p:cNvSpPr txBox="1"/>
          <p:nvPr/>
        </p:nvSpPr>
        <p:spPr>
          <a:xfrm>
            <a:off x="8146874" y="941340"/>
            <a:ext cx="3600000" cy="34909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err="1" smtClean="0">
                <a:solidFill>
                  <a:srgbClr val="FFFFFF"/>
                </a:solidFill>
              </a:rPr>
              <a:t>AMR_Robot</a:t>
            </a:r>
            <a:endParaRPr lang="en-US" altLang="ko-KR" sz="2333" b="1" dirty="0" smtClean="0">
              <a:solidFill>
                <a:srgbClr val="FFFFFF"/>
              </a:solidFill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3945230" y="4513043"/>
            <a:ext cx="4313227" cy="14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21" name="Picture 3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4301844" y="3494388"/>
            <a:ext cx="3600000" cy="36000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22" name="TextBox 16"/>
          <p:cNvSpPr txBox="1"/>
          <p:nvPr/>
        </p:nvSpPr>
        <p:spPr>
          <a:xfrm>
            <a:off x="4301844" y="3505293"/>
            <a:ext cx="3600000" cy="34909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12" name="그림 11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28" y="3854388"/>
            <a:ext cx="2700000" cy="270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6" y="3854388"/>
            <a:ext cx="2700000" cy="2700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6" y="3854388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3945230" y="4513043"/>
            <a:ext cx="4313227" cy="14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2" y="986040"/>
            <a:ext cx="8468106" cy="55840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957" y="1092200"/>
            <a:ext cx="2619375" cy="31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8" y="1457889"/>
            <a:ext cx="5071533" cy="5039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b="19985"/>
          <a:stretch/>
        </p:blipFill>
        <p:spPr>
          <a:xfrm>
            <a:off x="3555998" y="953311"/>
            <a:ext cx="8296275" cy="440267"/>
          </a:xfrm>
          <a:prstGeom prst="rect">
            <a:avLst/>
          </a:prstGeom>
        </p:spPr>
      </p:pic>
      <p:pic>
        <p:nvPicPr>
          <p:cNvPr id="18" name="Picture 3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9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636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6" y="1757892"/>
            <a:ext cx="9144000" cy="3219450"/>
          </a:xfrm>
          <a:prstGeom prst="rect">
            <a:avLst/>
          </a:prstGeom>
        </p:spPr>
      </p:pic>
      <p:pic>
        <p:nvPicPr>
          <p:cNvPr id="11" name="Picture 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2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067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/>
          <a:stretch/>
        </p:blipFill>
        <p:spPr>
          <a:xfrm>
            <a:off x="1075266" y="1709388"/>
            <a:ext cx="10033000" cy="3439224"/>
          </a:xfrm>
          <a:prstGeom prst="rect">
            <a:avLst/>
          </a:prstGeom>
        </p:spPr>
      </p:pic>
      <p:pic>
        <p:nvPicPr>
          <p:cNvPr id="16" name="Picture 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244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7867"/>
            <a:ext cx="11573933" cy="6282267"/>
          </a:xfrm>
          <a:prstGeom prst="rect">
            <a:avLst/>
          </a:prstGeom>
          <a:effectLst>
            <a:outerShdw blurRad="1106733" dist="362644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867"/>
            <a:ext cx="11573933" cy="601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7" y="440267"/>
            <a:ext cx="4859867" cy="296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3" y="516467"/>
            <a:ext cx="1524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67" y="516467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133" y="516467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600" y="491067"/>
            <a:ext cx="152400" cy="18626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63534" y="465667"/>
            <a:ext cx="3064933" cy="2370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333" dirty="0" smtClean="0">
                <a:solidFill>
                  <a:srgbClr val="FFFFFF"/>
                </a:solidFill>
                <a:latin typeface="Pretendard Light"/>
              </a:rPr>
              <a:t>시스템 </a:t>
            </a:r>
            <a:r>
              <a:rPr lang="ko-KR" altLang="en-US" sz="1333" dirty="0" err="1" smtClean="0">
                <a:solidFill>
                  <a:srgbClr val="FFFFFF"/>
                </a:solidFill>
                <a:latin typeface="Pretendard Light"/>
              </a:rPr>
              <a:t>상세소개</a:t>
            </a:r>
            <a:endParaRPr lang="en-US" sz="1333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0" y="1936750"/>
            <a:ext cx="9230632" cy="2984500"/>
          </a:xfrm>
          <a:prstGeom prst="rect">
            <a:avLst/>
          </a:prstGeom>
        </p:spPr>
      </p:pic>
      <p:pic>
        <p:nvPicPr>
          <p:cNvPr id="13" name="Picture 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10" y="939558"/>
            <a:ext cx="3072623" cy="454020"/>
          </a:xfrm>
          <a:prstGeom prst="rect">
            <a:avLst/>
          </a:prstGeom>
          <a:effectLst>
            <a:outerShdw blurRad="669849" dist="282129" dir="4020000">
              <a:srgbClr val="000000">
                <a:alpha val="30000"/>
              </a:srgbClr>
            </a:outerShdw>
          </a:effectLst>
        </p:spPr>
      </p:pic>
      <p:sp>
        <p:nvSpPr>
          <p:cNvPr id="15" name="TextBox 16"/>
          <p:cNvSpPr txBox="1"/>
          <p:nvPr/>
        </p:nvSpPr>
        <p:spPr>
          <a:xfrm>
            <a:off x="373310" y="953311"/>
            <a:ext cx="3072623" cy="440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33" b="1" dirty="0" smtClean="0">
                <a:solidFill>
                  <a:srgbClr val="FFFFFF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2877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7F7F7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274</Words>
  <Application>Microsoft Office PowerPoint</Application>
  <PresentationFormat>와이드스크린</PresentationFormat>
  <Paragraphs>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 Bold</vt:lpstr>
      <vt:lpstr>Pretendard Light</vt:lpstr>
      <vt:lpstr>Pretendard Medium</vt:lpstr>
      <vt:lpstr>Pretendard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최유민</dc:creator>
  <cp:lastModifiedBy>최유민</cp:lastModifiedBy>
  <cp:revision>72</cp:revision>
  <dcterms:created xsi:type="dcterms:W3CDTF">2024-11-24T06:13:03Z</dcterms:created>
  <dcterms:modified xsi:type="dcterms:W3CDTF">2024-12-02T05:24:47Z</dcterms:modified>
</cp:coreProperties>
</file>