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39a6be90d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39a6be90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39a6be90d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39a6be90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39a6be90d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39a6be90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45d9bb5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45d9bb5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45d9bb559_3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5d9bb55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5d9bb559_3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45d9bb55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9a6be90d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9a6be90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39a6be90d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39a6be90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45d9bb559_3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5d9bb55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5d9bb559_3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5d9bb559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3"/>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62" name="Google Shape;62;p13"/>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64" name="Google Shape;64;p13"/>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5" name="Google Shape;6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66" name="Shape 66"/>
        <p:cNvGrpSpPr/>
        <p:nvPr/>
      </p:nvGrpSpPr>
      <p:grpSpPr>
        <a:xfrm>
          <a:off x="0" y="0"/>
          <a:ext cx="0" cy="0"/>
          <a:chOff x="0" y="0"/>
          <a:chExt cx="0" cy="0"/>
        </a:xfrm>
      </p:grpSpPr>
      <p:sp>
        <p:nvSpPr>
          <p:cNvPr id="67" name="Google Shape;67;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4"/>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69" name="Google Shape;69;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71" name="Google Shape;71;p14"/>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2" name="Google Shape;7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73" name="Shape 73"/>
        <p:cNvGrpSpPr/>
        <p:nvPr/>
      </p:nvGrpSpPr>
      <p:grpSpPr>
        <a:xfrm>
          <a:off x="0" y="0"/>
          <a:ext cx="0" cy="0"/>
          <a:chOff x="0" y="0"/>
          <a:chExt cx="0" cy="0"/>
        </a:xfrm>
      </p:grpSpPr>
      <p:sp>
        <p:nvSpPr>
          <p:cNvPr id="74" name="Google Shape;74;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15"/>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76" name="Google Shape;76;p15"/>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78" name="Google Shape;78;p15"/>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9" name="Google Shape;7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4">
    <p:bg>
      <p:bgPr>
        <a:solidFill>
          <a:srgbClr val="FFFFFF"/>
        </a:solidFill>
      </p:bgPr>
    </p:bg>
    <p:spTree>
      <p:nvGrpSpPr>
        <p:cNvPr id="80" name="Shape 80"/>
        <p:cNvGrpSpPr/>
        <p:nvPr/>
      </p:nvGrpSpPr>
      <p:grpSpPr>
        <a:xfrm>
          <a:off x="0" y="0"/>
          <a:ext cx="0" cy="0"/>
          <a:chOff x="0" y="0"/>
          <a:chExt cx="0" cy="0"/>
        </a:xfrm>
      </p:grpSpPr>
      <p:sp>
        <p:nvSpPr>
          <p:cNvPr id="81" name="Google Shape;81;p1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29" y="0"/>
            <a:ext cx="9144000" cy="174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rot="10800000">
            <a:off x="7697100" y="-25"/>
            <a:ext cx="9624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rot="10800000">
            <a:off x="5750475" y="-25"/>
            <a:ext cx="1946700" cy="1741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flipH="1" rot="10800000">
            <a:off x="8659500" y="-25"/>
            <a:ext cx="484500" cy="17415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324475" y="148225"/>
            <a:ext cx="5244900" cy="1373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87" name="Google Shape;87;p16"/>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88" name="Google Shape;88;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5">
    <p:bg>
      <p:bgPr>
        <a:solidFill>
          <a:srgbClr val="FFFFFF"/>
        </a:solidFill>
      </p:bgPr>
    </p:bg>
    <p:spTree>
      <p:nvGrpSpPr>
        <p:cNvPr id="89" name="Shape 89"/>
        <p:cNvGrpSpPr/>
        <p:nvPr/>
      </p:nvGrpSpPr>
      <p:grpSpPr>
        <a:xfrm>
          <a:off x="0" y="0"/>
          <a:ext cx="0" cy="0"/>
          <a:chOff x="0" y="0"/>
          <a:chExt cx="0" cy="0"/>
        </a:xfrm>
      </p:grpSpPr>
      <p:sp>
        <p:nvSpPr>
          <p:cNvPr id="90" name="Google Shape;90;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317700" y="369325"/>
            <a:ext cx="6934800" cy="15792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93" name="Google Shape;93;p17"/>
          <p:cNvSpPr txBox="1"/>
          <p:nvPr>
            <p:ph idx="1" type="body"/>
          </p:nvPr>
        </p:nvSpPr>
        <p:spPr>
          <a:xfrm>
            <a:off x="317700" y="2432075"/>
            <a:ext cx="6397800" cy="23298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94" name="Google Shape;94;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6">
    <p:bg>
      <p:bgPr>
        <a:solidFill>
          <a:srgbClr val="FFFFFF"/>
        </a:solidFill>
      </p:bgPr>
    </p:bg>
    <p:spTree>
      <p:nvGrpSpPr>
        <p:cNvPr id="95" name="Shape 95"/>
        <p:cNvGrpSpPr/>
        <p:nvPr/>
      </p:nvGrpSpPr>
      <p:grpSpPr>
        <a:xfrm>
          <a:off x="0" y="0"/>
          <a:ext cx="0" cy="0"/>
          <a:chOff x="0" y="0"/>
          <a:chExt cx="0" cy="0"/>
        </a:xfrm>
      </p:grpSpPr>
      <p:sp>
        <p:nvSpPr>
          <p:cNvPr id="96" name="Google Shape;96;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317700" y="369325"/>
            <a:ext cx="6934800" cy="15792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99" name="Google Shape;99;p18"/>
          <p:cNvSpPr txBox="1"/>
          <p:nvPr>
            <p:ph idx="1" type="body"/>
          </p:nvPr>
        </p:nvSpPr>
        <p:spPr>
          <a:xfrm>
            <a:off x="317700" y="2432075"/>
            <a:ext cx="6397800" cy="23298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00" name="Google Shape;100;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4" name="Shape 104"/>
        <p:cNvGrpSpPr/>
        <p:nvPr/>
      </p:nvGrpSpPr>
      <p:grpSpPr>
        <a:xfrm>
          <a:off x="0" y="0"/>
          <a:ext cx="0" cy="0"/>
          <a:chOff x="0" y="0"/>
          <a:chExt cx="0" cy="0"/>
        </a:xfrm>
      </p:grpSpPr>
      <p:sp>
        <p:nvSpPr>
          <p:cNvPr id="105" name="Google Shape;105;p19"/>
          <p:cNvSpPr txBox="1"/>
          <p:nvPr>
            <p:ph type="ctrTitle"/>
          </p:nvPr>
        </p:nvSpPr>
        <p:spPr>
          <a:xfrm>
            <a:off x="671258" y="7622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FarmaSee</a:t>
            </a:r>
            <a:endParaRPr/>
          </a:p>
          <a:p>
            <a:pPr indent="0" lvl="0" marL="0" rtl="0" algn="ctr">
              <a:spcBef>
                <a:spcPts val="0"/>
              </a:spcBef>
              <a:spcAft>
                <a:spcPts val="0"/>
              </a:spcAft>
              <a:buNone/>
            </a:pPr>
            <a:r>
              <a:rPr lang="en" sz="1200"/>
              <a:t>Interação Humano-Computador</a:t>
            </a:r>
            <a:endParaRPr sz="1200"/>
          </a:p>
        </p:txBody>
      </p:sp>
      <p:sp>
        <p:nvSpPr>
          <p:cNvPr id="106" name="Google Shape;106;p19"/>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Dário Matos (89288)</a:t>
            </a:r>
            <a:endParaRPr sz="1800"/>
          </a:p>
          <a:p>
            <a:pPr indent="0" lvl="0" marL="0" rtl="0" algn="ctr">
              <a:spcBef>
                <a:spcPts val="0"/>
              </a:spcBef>
              <a:spcAft>
                <a:spcPts val="0"/>
              </a:spcAft>
              <a:buNone/>
            </a:pPr>
            <a:r>
              <a:rPr lang="en" sz="1800"/>
              <a:t>Pedro Almeida (89205)</a:t>
            </a:r>
            <a:endParaRPr sz="1800"/>
          </a:p>
          <a:p>
            <a:pPr indent="0" lvl="0" marL="0" rtl="0" algn="ctr">
              <a:spcBef>
                <a:spcPts val="0"/>
              </a:spcBef>
              <a:spcAft>
                <a:spcPts val="0"/>
              </a:spcAft>
              <a:buNone/>
            </a:pPr>
            <a:r>
              <a:rPr lang="en" sz="1800"/>
              <a:t>Samuel Duarte (89222)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 / User Stories</a:t>
            </a:r>
            <a:endParaRPr/>
          </a:p>
          <a:p>
            <a:pPr indent="0" lvl="0" marL="0" rtl="0" algn="l">
              <a:spcBef>
                <a:spcPts val="0"/>
              </a:spcBef>
              <a:spcAft>
                <a:spcPts val="0"/>
              </a:spcAft>
              <a:buNone/>
            </a:pPr>
            <a:r>
              <a:rPr b="0" lang="en" sz="1400">
                <a:solidFill>
                  <a:schemeClr val="accent5"/>
                </a:solidFill>
              </a:rPr>
              <a:t>FarmaSee</a:t>
            </a:r>
            <a:endParaRPr/>
          </a:p>
        </p:txBody>
      </p:sp>
      <p:sp>
        <p:nvSpPr>
          <p:cNvPr id="175" name="Google Shape;175;p28"/>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Scenario 1</a:t>
            </a:r>
            <a:endParaRPr b="1">
              <a:solidFill>
                <a:schemeClr val="dk1"/>
              </a:solidFill>
            </a:endParaRPr>
          </a:p>
          <a:p>
            <a:pPr indent="0" lvl="0" marL="0" rtl="0" algn="l">
              <a:spcBef>
                <a:spcPts val="1600"/>
              </a:spcBef>
              <a:spcAft>
                <a:spcPts val="0"/>
              </a:spcAft>
              <a:buNone/>
            </a:pPr>
            <a:r>
              <a:rPr b="1" lang="en">
                <a:solidFill>
                  <a:schemeClr val="dk1"/>
                </a:solidFill>
              </a:rPr>
              <a:t>Goal</a:t>
            </a:r>
            <a:r>
              <a:rPr lang="en">
                <a:solidFill>
                  <a:schemeClr val="dk1"/>
                </a:solidFill>
              </a:rPr>
              <a:t>: Buy medicine</a:t>
            </a:r>
            <a:endParaRPr>
              <a:solidFill>
                <a:schemeClr val="dk1"/>
              </a:solidFill>
            </a:endParaRPr>
          </a:p>
          <a:p>
            <a:pPr indent="0" lvl="0" marL="0" rtl="0" algn="l">
              <a:spcBef>
                <a:spcPts val="1600"/>
              </a:spcBef>
              <a:spcAft>
                <a:spcPts val="0"/>
              </a:spcAft>
              <a:buNone/>
            </a:pPr>
            <a:r>
              <a:rPr b="1" lang="en">
                <a:solidFill>
                  <a:schemeClr val="dk1"/>
                </a:solidFill>
              </a:rPr>
              <a:t>Interaction:</a:t>
            </a:r>
            <a:endParaRPr b="1">
              <a:solidFill>
                <a:schemeClr val="dk1"/>
              </a:solidFill>
            </a:endParaRPr>
          </a:p>
          <a:p>
            <a:pPr indent="0" lvl="0" marL="0" rtl="0" algn="l">
              <a:spcBef>
                <a:spcPts val="1600"/>
              </a:spcBef>
              <a:spcAft>
                <a:spcPts val="1600"/>
              </a:spcAft>
              <a:buNone/>
            </a:pPr>
            <a:r>
              <a:rPr lang="en">
                <a:solidFill>
                  <a:schemeClr val="dk1"/>
                </a:solidFill>
              </a:rPr>
              <a:t>As a disabled person, José Dias wants to be able to buy medicine from home, so that he doesn't have to leave his home due to his physical condition.</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 / User Stories</a:t>
            </a:r>
            <a:endParaRPr/>
          </a:p>
          <a:p>
            <a:pPr indent="0" lvl="0" marL="0" rtl="0" algn="l">
              <a:spcBef>
                <a:spcPts val="0"/>
              </a:spcBef>
              <a:spcAft>
                <a:spcPts val="0"/>
              </a:spcAft>
              <a:buNone/>
            </a:pPr>
            <a:r>
              <a:rPr b="0" lang="en" sz="1400">
                <a:solidFill>
                  <a:schemeClr val="accent5"/>
                </a:solidFill>
              </a:rPr>
              <a:t>FarmaSee</a:t>
            </a:r>
            <a:endParaRPr/>
          </a:p>
        </p:txBody>
      </p:sp>
      <p:sp>
        <p:nvSpPr>
          <p:cNvPr id="181" name="Google Shape;181;p29"/>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Scenario 2</a:t>
            </a:r>
            <a:endParaRPr b="1">
              <a:solidFill>
                <a:schemeClr val="dk1"/>
              </a:solidFill>
            </a:endParaRPr>
          </a:p>
          <a:p>
            <a:pPr indent="0" lvl="0" marL="0" rtl="0" algn="l">
              <a:spcBef>
                <a:spcPts val="1600"/>
              </a:spcBef>
              <a:spcAft>
                <a:spcPts val="0"/>
              </a:spcAft>
              <a:buNone/>
            </a:pPr>
            <a:r>
              <a:rPr b="1" lang="en">
                <a:solidFill>
                  <a:schemeClr val="dk1"/>
                </a:solidFill>
              </a:rPr>
              <a:t>Goal</a:t>
            </a:r>
            <a:r>
              <a:rPr lang="en">
                <a:solidFill>
                  <a:schemeClr val="dk1"/>
                </a:solidFill>
              </a:rPr>
              <a:t>: Check purchase history</a:t>
            </a:r>
            <a:endParaRPr>
              <a:solidFill>
                <a:schemeClr val="dk1"/>
              </a:solidFill>
            </a:endParaRPr>
          </a:p>
          <a:p>
            <a:pPr indent="0" lvl="0" marL="0" rtl="0" algn="l">
              <a:spcBef>
                <a:spcPts val="1600"/>
              </a:spcBef>
              <a:spcAft>
                <a:spcPts val="0"/>
              </a:spcAft>
              <a:buNone/>
            </a:pPr>
            <a:r>
              <a:rPr b="1" lang="en">
                <a:solidFill>
                  <a:schemeClr val="dk1"/>
                </a:solidFill>
              </a:rPr>
              <a:t>Interação</a:t>
            </a:r>
            <a:r>
              <a:rPr b="1" lang="en">
                <a:solidFill>
                  <a:schemeClr val="dk1"/>
                </a:solidFill>
              </a:rPr>
              <a:t>:</a:t>
            </a:r>
            <a:endParaRPr b="1">
              <a:solidFill>
                <a:schemeClr val="dk1"/>
              </a:solidFill>
            </a:endParaRPr>
          </a:p>
          <a:p>
            <a:pPr indent="0" lvl="0" marL="0" rtl="0" algn="l">
              <a:spcBef>
                <a:spcPts val="1600"/>
              </a:spcBef>
              <a:spcAft>
                <a:spcPts val="1600"/>
              </a:spcAft>
              <a:buNone/>
            </a:pPr>
            <a:r>
              <a:rPr lang="en">
                <a:solidFill>
                  <a:schemeClr val="dk1"/>
                </a:solidFill>
              </a:rPr>
              <a:t>As the owner of a pharmacy, Madalena wants to check the purchase history of a </a:t>
            </a:r>
            <a:r>
              <a:rPr lang="en">
                <a:solidFill>
                  <a:schemeClr val="dk1"/>
                </a:solidFill>
              </a:rPr>
              <a:t>client </a:t>
            </a:r>
            <a:r>
              <a:rPr lang="en">
                <a:solidFill>
                  <a:schemeClr val="dk1"/>
                </a:solidFill>
              </a:rPr>
              <a:t>to verify if it’s usual for the customer to buy certain medicine.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 / User Stories</a:t>
            </a:r>
            <a:endParaRPr/>
          </a:p>
          <a:p>
            <a:pPr indent="0" lvl="0" marL="0" rtl="0" algn="l">
              <a:spcBef>
                <a:spcPts val="0"/>
              </a:spcBef>
              <a:spcAft>
                <a:spcPts val="0"/>
              </a:spcAft>
              <a:buNone/>
            </a:pPr>
            <a:r>
              <a:rPr b="0" lang="en" sz="1400">
                <a:solidFill>
                  <a:schemeClr val="accent5"/>
                </a:solidFill>
              </a:rPr>
              <a:t>FarmaSee</a:t>
            </a:r>
            <a:endParaRPr/>
          </a:p>
        </p:txBody>
      </p:sp>
      <p:sp>
        <p:nvSpPr>
          <p:cNvPr id="187" name="Google Shape;187;p30"/>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Scenario 3</a:t>
            </a:r>
            <a:endParaRPr b="1">
              <a:solidFill>
                <a:schemeClr val="dk1"/>
              </a:solidFill>
            </a:endParaRPr>
          </a:p>
          <a:p>
            <a:pPr indent="0" lvl="0" marL="0" rtl="0" algn="l">
              <a:spcBef>
                <a:spcPts val="1600"/>
              </a:spcBef>
              <a:spcAft>
                <a:spcPts val="0"/>
              </a:spcAft>
              <a:buNone/>
            </a:pPr>
            <a:r>
              <a:rPr b="1" lang="en">
                <a:solidFill>
                  <a:schemeClr val="dk1"/>
                </a:solidFill>
              </a:rPr>
              <a:t>Goal</a:t>
            </a:r>
            <a:r>
              <a:rPr lang="en">
                <a:solidFill>
                  <a:schemeClr val="dk1"/>
                </a:solidFill>
              </a:rPr>
              <a:t>: Reserve medicine</a:t>
            </a:r>
            <a:endParaRPr>
              <a:solidFill>
                <a:schemeClr val="dk1"/>
              </a:solidFill>
            </a:endParaRPr>
          </a:p>
          <a:p>
            <a:pPr indent="0" lvl="0" marL="0" rtl="0" algn="l">
              <a:spcBef>
                <a:spcPts val="1600"/>
              </a:spcBef>
              <a:spcAft>
                <a:spcPts val="0"/>
              </a:spcAft>
              <a:buNone/>
            </a:pPr>
            <a:r>
              <a:rPr b="1" lang="en">
                <a:solidFill>
                  <a:schemeClr val="dk1"/>
                </a:solidFill>
              </a:rPr>
              <a:t>Interação:</a:t>
            </a:r>
            <a:endParaRPr b="1">
              <a:solidFill>
                <a:schemeClr val="dk1"/>
              </a:solidFill>
            </a:endParaRPr>
          </a:p>
          <a:p>
            <a:pPr indent="0" lvl="0" marL="0" rtl="0" algn="l">
              <a:spcBef>
                <a:spcPts val="1600"/>
              </a:spcBef>
              <a:spcAft>
                <a:spcPts val="1600"/>
              </a:spcAft>
              <a:buNone/>
            </a:pPr>
            <a:r>
              <a:rPr lang="en">
                <a:solidFill>
                  <a:schemeClr val="dk1"/>
                </a:solidFill>
              </a:rPr>
              <a:t>Miguel, who drives by multiple pharmacies on the way home, wants to reserve the medicine so he can pick it up later.</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90250" y="526350"/>
            <a:ext cx="8502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Tasks</a:t>
            </a:r>
            <a:r>
              <a:rPr b="1" lang="en" sz="4200"/>
              <a:t>: </a:t>
            </a:r>
            <a:endParaRPr b="1" sz="4200"/>
          </a:p>
          <a:p>
            <a:pPr indent="0" lvl="0" marL="0" rtl="0" algn="l">
              <a:spcBef>
                <a:spcPts val="0"/>
              </a:spcBef>
              <a:spcAft>
                <a:spcPts val="0"/>
              </a:spcAft>
              <a:buNone/>
            </a:pPr>
            <a:r>
              <a:rPr lang="en" sz="1400">
                <a:solidFill>
                  <a:schemeClr val="accent5"/>
                </a:solidFill>
              </a:rPr>
              <a:t>  </a:t>
            </a:r>
            <a:r>
              <a:rPr lang="en" sz="1400">
                <a:solidFill>
                  <a:schemeClr val="accent5"/>
                </a:solidFill>
              </a:rPr>
              <a:t>FarmaSee</a:t>
            </a:r>
            <a:endParaRPr b="1" sz="4200"/>
          </a:p>
          <a:p>
            <a:pPr indent="0" lvl="0" marL="457200" rtl="0" algn="l">
              <a:spcBef>
                <a:spcPts val="0"/>
              </a:spcBef>
              <a:spcAft>
                <a:spcPts val="0"/>
              </a:spcAft>
              <a:buNone/>
            </a:pPr>
            <a:r>
              <a:t/>
            </a:r>
            <a:endParaRPr sz="3800"/>
          </a:p>
          <a:p>
            <a:pPr indent="-457200" lvl="0" marL="457200" rtl="0" algn="l">
              <a:spcBef>
                <a:spcPts val="0"/>
              </a:spcBef>
              <a:spcAft>
                <a:spcPts val="0"/>
              </a:spcAft>
              <a:buSzPts val="3600"/>
              <a:buChar char="●"/>
            </a:pPr>
            <a:r>
              <a:rPr lang="en" sz="3600"/>
              <a:t>Buy/Order medicine</a:t>
            </a:r>
            <a:endParaRPr sz="3600"/>
          </a:p>
          <a:p>
            <a:pPr indent="-457200" lvl="0" marL="457200" rtl="0" algn="l">
              <a:spcBef>
                <a:spcPts val="0"/>
              </a:spcBef>
              <a:spcAft>
                <a:spcPts val="0"/>
              </a:spcAft>
              <a:buSzPts val="3600"/>
              <a:buChar char="●"/>
            </a:pPr>
            <a:r>
              <a:rPr lang="en" sz="3600"/>
              <a:t>Analyse drug record</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1: Buy/Order medicine</a:t>
            </a:r>
            <a:endParaRPr/>
          </a:p>
        </p:txBody>
      </p:sp>
      <p:sp>
        <p:nvSpPr>
          <p:cNvPr id="198" name="Google Shape;198;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Login</a:t>
            </a:r>
            <a:endParaRPr/>
          </a:p>
          <a:p>
            <a:pPr indent="-342900" lvl="0" marL="457200" rtl="0" algn="l">
              <a:spcBef>
                <a:spcPts val="0"/>
              </a:spcBef>
              <a:spcAft>
                <a:spcPts val="0"/>
              </a:spcAft>
              <a:buSzPts val="1800"/>
              <a:buAutoNum type="arabicPeriod"/>
            </a:pPr>
            <a:r>
              <a:rPr lang="en"/>
              <a:t>Select medicine(s)</a:t>
            </a:r>
            <a:endParaRPr/>
          </a:p>
          <a:p>
            <a:pPr indent="-317500" lvl="1" marL="1371600" rtl="0" algn="l">
              <a:spcBef>
                <a:spcPts val="0"/>
              </a:spcBef>
              <a:spcAft>
                <a:spcPts val="0"/>
              </a:spcAft>
              <a:buSzPts val="1400"/>
              <a:buAutoNum type="alphaLcPeriod"/>
            </a:pPr>
            <a:r>
              <a:rPr lang="en"/>
              <a:t>Upload prescription if required</a:t>
            </a:r>
            <a:endParaRPr/>
          </a:p>
          <a:p>
            <a:pPr indent="-342900" lvl="0" marL="457200" rtl="0" algn="l">
              <a:spcBef>
                <a:spcPts val="0"/>
              </a:spcBef>
              <a:spcAft>
                <a:spcPts val="0"/>
              </a:spcAft>
              <a:buSzPts val="1800"/>
              <a:buAutoNum type="arabicPeriod"/>
            </a:pPr>
            <a:r>
              <a:rPr lang="en"/>
              <a:t>Choose the pharmacy</a:t>
            </a:r>
            <a:endParaRPr/>
          </a:p>
          <a:p>
            <a:pPr indent="-342900" lvl="0" marL="457200" rtl="0" algn="l">
              <a:spcBef>
                <a:spcPts val="0"/>
              </a:spcBef>
              <a:spcAft>
                <a:spcPts val="0"/>
              </a:spcAft>
              <a:buSzPts val="1800"/>
              <a:buAutoNum type="arabicPeriod"/>
            </a:pPr>
            <a:r>
              <a:rPr lang="en"/>
              <a:t>Pick between delivery home or pick out at the pharmacy</a:t>
            </a:r>
            <a:endParaRPr/>
          </a:p>
          <a:p>
            <a:pPr indent="-342900" lvl="0" marL="457200" rtl="0" algn="l">
              <a:spcBef>
                <a:spcPts val="0"/>
              </a:spcBef>
              <a:spcAft>
                <a:spcPts val="0"/>
              </a:spcAft>
              <a:buSzPts val="1800"/>
              <a:buAutoNum type="arabicPeriod"/>
            </a:pPr>
            <a:r>
              <a:rPr lang="en"/>
              <a:t>Payment online or at delivery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2: Analyse </a:t>
            </a:r>
            <a:r>
              <a:rPr lang="en"/>
              <a:t>drug record</a:t>
            </a:r>
            <a:endParaRPr/>
          </a:p>
        </p:txBody>
      </p:sp>
      <p:sp>
        <p:nvSpPr>
          <p:cNvPr id="204" name="Google Shape;204;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Login as pharmacy owner</a:t>
            </a:r>
            <a:endParaRPr/>
          </a:p>
          <a:p>
            <a:pPr indent="-342900" lvl="0" marL="457200" rtl="0" algn="l">
              <a:spcBef>
                <a:spcPts val="0"/>
              </a:spcBef>
              <a:spcAft>
                <a:spcPts val="0"/>
              </a:spcAft>
              <a:buSzPts val="1800"/>
              <a:buAutoNum type="arabicPeriod"/>
            </a:pPr>
            <a:r>
              <a:rPr lang="en"/>
              <a:t>Search the client</a:t>
            </a:r>
            <a:endParaRPr/>
          </a:p>
          <a:p>
            <a:pPr indent="-342900" lvl="0" marL="457200" rtl="0" algn="l">
              <a:spcBef>
                <a:spcPts val="0"/>
              </a:spcBef>
              <a:spcAft>
                <a:spcPts val="0"/>
              </a:spcAft>
              <a:buSzPts val="1800"/>
              <a:buAutoNum type="arabicPeriod"/>
            </a:pPr>
            <a:r>
              <a:rPr lang="en"/>
              <a:t>Analyse the </a:t>
            </a:r>
            <a:r>
              <a:rPr lang="en"/>
              <a:t>purchase</a:t>
            </a:r>
            <a:r>
              <a:rPr lang="en"/>
              <a:t> </a:t>
            </a:r>
            <a:r>
              <a:rPr lang="en"/>
              <a:t>history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a:t>
            </a:r>
            <a:endParaRPr/>
          </a:p>
          <a:p>
            <a:pPr indent="0" lvl="0" marL="0" rtl="0" algn="l">
              <a:spcBef>
                <a:spcPts val="0"/>
              </a:spcBef>
              <a:spcAft>
                <a:spcPts val="0"/>
              </a:spcAft>
              <a:buNone/>
            </a:pPr>
            <a:r>
              <a:rPr lang="en"/>
              <a:t>FarmaSee</a:t>
            </a:r>
            <a:endParaRPr/>
          </a:p>
        </p:txBody>
      </p:sp>
      <p:sp>
        <p:nvSpPr>
          <p:cNvPr id="210" name="Google Shape;210;p34"/>
          <p:cNvSpPr txBox="1"/>
          <p:nvPr>
            <p:ph idx="1" type="body"/>
          </p:nvPr>
        </p:nvSpPr>
        <p:spPr>
          <a:xfrm>
            <a:off x="172075" y="1844050"/>
            <a:ext cx="8899500" cy="3286200"/>
          </a:xfrm>
          <a:prstGeom prst="rect">
            <a:avLst/>
          </a:prstGeom>
        </p:spPr>
        <p:txBody>
          <a:bodyPr anchorCtr="0" anchor="t" bIns="0" lIns="91425" spcFirstLastPara="1" rIns="91425" wrap="square" tIns="91425">
            <a:noAutofit/>
          </a:bodyPr>
          <a:lstStyle/>
          <a:p>
            <a:pPr indent="0" lvl="0" marL="0" rtl="0" algn="l">
              <a:spcBef>
                <a:spcPts val="0"/>
              </a:spcBef>
              <a:spcAft>
                <a:spcPts val="0"/>
              </a:spcAft>
              <a:buNone/>
            </a:pPr>
            <a:r>
              <a:rPr b="1" lang="en"/>
              <a:t>Non-functional requirements</a:t>
            </a:r>
            <a:endParaRPr b="1"/>
          </a:p>
          <a:p>
            <a:pPr indent="-317500" lvl="2" marL="1371600" rtl="0" algn="l">
              <a:spcBef>
                <a:spcPts val="1600"/>
              </a:spcBef>
              <a:spcAft>
                <a:spcPts val="0"/>
              </a:spcAft>
              <a:buSzPts val="1400"/>
              <a:buChar char="■"/>
            </a:pPr>
            <a:r>
              <a:rPr lang="en"/>
              <a:t>Intuitive user interface</a:t>
            </a:r>
            <a:endParaRPr/>
          </a:p>
          <a:p>
            <a:pPr indent="-317500" lvl="2" marL="1371600" rtl="0" algn="l">
              <a:spcBef>
                <a:spcPts val="0"/>
              </a:spcBef>
              <a:spcAft>
                <a:spcPts val="0"/>
              </a:spcAft>
              <a:buSzPts val="1400"/>
              <a:buChar char="■"/>
            </a:pPr>
            <a:r>
              <a:rPr lang="en"/>
              <a:t>Easy to learn and to use</a:t>
            </a:r>
            <a:endParaRPr/>
          </a:p>
          <a:p>
            <a:pPr indent="-317500" lvl="2" marL="1371600" rtl="0" algn="l">
              <a:spcBef>
                <a:spcPts val="0"/>
              </a:spcBef>
              <a:spcAft>
                <a:spcPts val="0"/>
              </a:spcAft>
              <a:buSzPts val="1400"/>
              <a:buChar char="■"/>
            </a:pPr>
            <a:r>
              <a:rPr lang="en"/>
              <a:t>Reliable system</a:t>
            </a:r>
            <a:endParaRPr/>
          </a:p>
          <a:p>
            <a:pPr indent="-317500" lvl="2" marL="1371600" rtl="0" algn="l">
              <a:spcBef>
                <a:spcPts val="0"/>
              </a:spcBef>
              <a:spcAft>
                <a:spcPts val="0"/>
              </a:spcAft>
              <a:buSzPts val="1400"/>
              <a:buChar char="■"/>
            </a:pPr>
            <a:r>
              <a:rPr lang="en"/>
              <a:t>Secure data handling</a:t>
            </a:r>
            <a:endParaRPr/>
          </a:p>
          <a:p>
            <a:pPr indent="0" lvl="0" marL="0" rtl="0" algn="l">
              <a:spcBef>
                <a:spcPts val="1600"/>
              </a:spcBef>
              <a:spcAft>
                <a:spcPts val="0"/>
              </a:spcAft>
              <a:buNone/>
            </a:pPr>
            <a:r>
              <a:rPr b="1" lang="en"/>
              <a:t>Functional requirements</a:t>
            </a:r>
            <a:endParaRPr b="1"/>
          </a:p>
          <a:p>
            <a:pPr indent="-317500" lvl="2" marL="1371600" marR="0" rtl="0" algn="l">
              <a:lnSpc>
                <a:spcPct val="115000"/>
              </a:lnSpc>
              <a:spcBef>
                <a:spcPts val="1600"/>
              </a:spcBef>
              <a:spcAft>
                <a:spcPts val="0"/>
              </a:spcAft>
              <a:buSzPts val="1400"/>
              <a:buChar char="■"/>
            </a:pPr>
            <a:r>
              <a:rPr lang="en"/>
              <a:t>Each user should only use the app after an a</a:t>
            </a:r>
            <a:r>
              <a:rPr lang="en" sz="1400"/>
              <a:t>uthentication on the platform</a:t>
            </a:r>
            <a:endParaRPr sz="1400"/>
          </a:p>
          <a:p>
            <a:pPr indent="-317500" lvl="2" marL="1371600" marR="0" rtl="0" algn="l">
              <a:lnSpc>
                <a:spcPct val="115000"/>
              </a:lnSpc>
              <a:spcBef>
                <a:spcPts val="0"/>
              </a:spcBef>
              <a:spcAft>
                <a:spcPts val="0"/>
              </a:spcAft>
              <a:buSzPts val="1400"/>
              <a:buChar char="■"/>
            </a:pPr>
            <a:r>
              <a:rPr lang="en"/>
              <a:t>Regular users and establishment owners should be able to see the list of medicines</a:t>
            </a:r>
            <a:endParaRPr sz="1400"/>
          </a:p>
          <a:p>
            <a:pPr indent="-317500" lvl="2" marL="1371600" marR="0" rtl="0" algn="l">
              <a:lnSpc>
                <a:spcPct val="115000"/>
              </a:lnSpc>
              <a:spcBef>
                <a:spcPts val="0"/>
              </a:spcBef>
              <a:spcAft>
                <a:spcPts val="0"/>
              </a:spcAft>
              <a:buSzPts val="1400"/>
              <a:buChar char="■"/>
            </a:pPr>
            <a:r>
              <a:rPr lang="en"/>
              <a:t>Every user should be able to select the pharmacies that own a certain medicine to order from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Introduction/Problem</a:t>
            </a:r>
            <a:endParaRPr/>
          </a:p>
          <a:p>
            <a:pPr indent="0" lvl="0" marL="0" rtl="0" algn="l">
              <a:spcBef>
                <a:spcPts val="0"/>
              </a:spcBef>
              <a:spcAft>
                <a:spcPts val="0"/>
              </a:spcAft>
              <a:buNone/>
            </a:pPr>
            <a:r>
              <a:rPr lang="en"/>
              <a:t>FarmaSee</a:t>
            </a:r>
            <a:endParaRPr/>
          </a:p>
        </p:txBody>
      </p:sp>
      <p:sp>
        <p:nvSpPr>
          <p:cNvPr id="112" name="Google Shape;112;p20"/>
          <p:cNvSpPr txBox="1"/>
          <p:nvPr>
            <p:ph idx="1" type="body"/>
          </p:nvPr>
        </p:nvSpPr>
        <p:spPr>
          <a:xfrm>
            <a:off x="317700" y="2432075"/>
            <a:ext cx="63978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The world’s current status leads us to develop new ways of doing our day-to-day activities in different ways than we are used to. To do so, most of human interaction must preserve some physical distance. More so, it’s now crucial for healthcare facilities and establishments to be the more effective and efficient possible.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a:p>
            <a:pPr indent="0" lvl="0" marL="0" rtl="0" algn="l">
              <a:spcBef>
                <a:spcPts val="0"/>
              </a:spcBef>
              <a:spcAft>
                <a:spcPts val="0"/>
              </a:spcAft>
              <a:buNone/>
            </a:pPr>
            <a:r>
              <a:rPr lang="en"/>
              <a:t>FarmaSee</a:t>
            </a:r>
            <a:endParaRPr/>
          </a:p>
        </p:txBody>
      </p:sp>
      <p:sp>
        <p:nvSpPr>
          <p:cNvPr id="118" name="Google Shape;118;p21"/>
          <p:cNvSpPr txBox="1"/>
          <p:nvPr>
            <p:ph idx="1" type="body"/>
          </p:nvPr>
        </p:nvSpPr>
        <p:spPr>
          <a:xfrm>
            <a:off x="317700" y="2432075"/>
            <a:ext cx="63978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main goal is to provide a way for customers to interact with a pharmacy remotely, with no risk of exposure, and still be able to get a variety of products needed. It is also a “smart” way for establishment’s personnel to keep track of the store’s activity.</a:t>
            </a:r>
            <a:endParaRPr>
              <a:solidFill>
                <a:schemeClr val="dk1"/>
              </a:solidFill>
            </a:endParaRPr>
          </a:p>
          <a:p>
            <a:pPr indent="0" lvl="0" marL="0" rtl="0" algn="l">
              <a:spcBef>
                <a:spcPts val="1600"/>
              </a:spcBef>
              <a:spcAft>
                <a:spcPts val="1600"/>
              </a:spcAft>
              <a:buNone/>
            </a:pPr>
            <a:r>
              <a:rPr lang="en">
                <a:solidFill>
                  <a:schemeClr val="dk1"/>
                </a:solidFill>
              </a:rPr>
              <a:t>By doing this, we are hoping we can help the ones in need.</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first interview starred a </a:t>
            </a:r>
            <a:r>
              <a:rPr b="1" lang="en"/>
              <a:t>concerned female citizen of Matosinhos</a:t>
            </a:r>
            <a:r>
              <a:rPr lang="en"/>
              <a:t>. Due to the status of the healthcare service, she is </a:t>
            </a:r>
            <a:r>
              <a:rPr b="1" lang="en"/>
              <a:t>afraid that going out to buy medicine will be a risk</a:t>
            </a:r>
            <a:r>
              <a:rPr lang="en"/>
              <a:t>, and considers that should be done the </a:t>
            </a:r>
            <a:r>
              <a:rPr b="1" lang="en"/>
              <a:t>quickest way</a:t>
            </a:r>
            <a:r>
              <a:rPr lang="en"/>
              <a:t> possible. In her opinion, it would be </a:t>
            </a:r>
            <a:r>
              <a:rPr b="1" lang="en"/>
              <a:t>extremely </a:t>
            </a:r>
            <a:r>
              <a:rPr b="1" lang="en"/>
              <a:t>beneficial </a:t>
            </a:r>
            <a:r>
              <a:rPr lang="en"/>
              <a:t>to be able to get to a farmacy and </a:t>
            </a:r>
            <a:r>
              <a:rPr b="1" lang="en"/>
              <a:t>pick up medicine without having to wait in lines</a:t>
            </a:r>
            <a:r>
              <a:rPr lang="en"/>
              <a:t>, this way saving time and reducing social interaction.</a:t>
            </a:r>
            <a:endParaRPr/>
          </a:p>
        </p:txBody>
      </p:sp>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1 </a:t>
            </a:r>
            <a:endParaRPr/>
          </a:p>
          <a:p>
            <a:pPr indent="0" lvl="0" marL="0" rtl="0" algn="l">
              <a:spcBef>
                <a:spcPts val="0"/>
              </a:spcBef>
              <a:spcAft>
                <a:spcPts val="0"/>
              </a:spcAft>
              <a:buNone/>
            </a:pPr>
            <a:r>
              <a:rPr lang="en" sz="1400">
                <a:solidFill>
                  <a:schemeClr val="accent5"/>
                </a:solidFill>
              </a:rPr>
              <a:t>FarmaSee</a:t>
            </a:r>
            <a:endParaRPr sz="14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2 </a:t>
            </a:r>
            <a:endParaRPr/>
          </a:p>
          <a:p>
            <a:pPr indent="0" lvl="0" marL="0" rtl="0" algn="l">
              <a:spcBef>
                <a:spcPts val="0"/>
              </a:spcBef>
              <a:spcAft>
                <a:spcPts val="0"/>
              </a:spcAft>
              <a:buNone/>
            </a:pPr>
            <a:r>
              <a:rPr lang="en" sz="1400">
                <a:solidFill>
                  <a:schemeClr val="accent5"/>
                </a:solidFill>
              </a:rPr>
              <a:t>FarmaSee</a:t>
            </a:r>
            <a:endParaRPr/>
          </a:p>
        </p:txBody>
      </p:sp>
      <p:sp>
        <p:nvSpPr>
          <p:cNvPr id="130" name="Google Shape;130;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second interview starred a </a:t>
            </a:r>
            <a:r>
              <a:rPr b="1" lang="en"/>
              <a:t>middle</a:t>
            </a:r>
            <a:r>
              <a:rPr b="1" lang="en"/>
              <a:t> aged man</a:t>
            </a:r>
            <a:r>
              <a:rPr lang="en"/>
              <a:t> who </a:t>
            </a:r>
            <a:r>
              <a:rPr b="1" lang="en"/>
              <a:t>suffers regular headaches</a:t>
            </a:r>
            <a:r>
              <a:rPr lang="en"/>
              <a:t> and therefore is in need of medicines much more than a regular person is. He manifested that a system that would allow him to </a:t>
            </a:r>
            <a:r>
              <a:rPr b="1" lang="en"/>
              <a:t>buy his medication </a:t>
            </a:r>
            <a:r>
              <a:rPr b="1" lang="en"/>
              <a:t>wherever and whenever</a:t>
            </a:r>
            <a:r>
              <a:rPr lang="en"/>
              <a:t> he needs would be a great improvement to his quality of life. He also sees an opportunity to </a:t>
            </a:r>
            <a:r>
              <a:rPr b="1" lang="en"/>
              <a:t>help the older generation</a:t>
            </a:r>
            <a:r>
              <a:rPr lang="en"/>
              <a:t> with this system, however admitted it could be difficult to some older people to start using technology and so the system will need to be super easy to learn and 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3 </a:t>
            </a:r>
            <a:endParaRPr/>
          </a:p>
          <a:p>
            <a:pPr indent="0" lvl="0" marL="0" rtl="0" algn="l">
              <a:spcBef>
                <a:spcPts val="0"/>
              </a:spcBef>
              <a:spcAft>
                <a:spcPts val="0"/>
              </a:spcAft>
              <a:buNone/>
            </a:pPr>
            <a:r>
              <a:rPr lang="en" sz="1400">
                <a:solidFill>
                  <a:schemeClr val="accent5"/>
                </a:solidFill>
              </a:rPr>
              <a:t>FarmaSee</a:t>
            </a:r>
            <a:endParaRPr/>
          </a:p>
        </p:txBody>
      </p:sp>
      <p:sp>
        <p:nvSpPr>
          <p:cNvPr id="136" name="Google Shape;136;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third interview was with a male living in Viseu. This person has problems </a:t>
            </a:r>
            <a:r>
              <a:rPr lang="en"/>
              <a:t>dislocating</a:t>
            </a:r>
            <a:r>
              <a:rPr lang="en"/>
              <a:t> to a pharmacy to buy the pills in his prescription. So to make his day-to-day life easier,  he would like a system to be created were he can buy his medicine and get delivery it at his house </a:t>
            </a:r>
            <a:r>
              <a:rPr lang="en"/>
              <a:t>without</a:t>
            </a:r>
            <a:r>
              <a:rPr lang="en"/>
              <a:t> </a:t>
            </a:r>
            <a:r>
              <a:rPr lang="en"/>
              <a:t>leaving the comfort of his home.</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a:t>
            </a:r>
            <a:endParaRPr/>
          </a:p>
          <a:p>
            <a:pPr indent="0" lvl="0" marL="0" rtl="0" algn="l">
              <a:spcBef>
                <a:spcPts val="0"/>
              </a:spcBef>
              <a:spcAft>
                <a:spcPts val="0"/>
              </a:spcAft>
              <a:buNone/>
            </a:pPr>
            <a:r>
              <a:rPr lang="en" sz="1400">
                <a:solidFill>
                  <a:schemeClr val="accent5"/>
                </a:solidFill>
              </a:rPr>
              <a:t>FarmaSee</a:t>
            </a:r>
            <a:endParaRPr/>
          </a:p>
        </p:txBody>
      </p:sp>
      <p:grpSp>
        <p:nvGrpSpPr>
          <p:cNvPr id="142" name="Google Shape;142;p25"/>
          <p:cNvGrpSpPr/>
          <p:nvPr/>
        </p:nvGrpSpPr>
        <p:grpSpPr>
          <a:xfrm>
            <a:off x="424758" y="1304875"/>
            <a:ext cx="3863994" cy="3416400"/>
            <a:chOff x="431925" y="1304875"/>
            <a:chExt cx="2628925" cy="3416400"/>
          </a:xfrm>
        </p:grpSpPr>
        <p:sp>
          <p:nvSpPr>
            <p:cNvPr id="143" name="Google Shape;143;p2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5"/>
          <p:cNvSpPr txBox="1"/>
          <p:nvPr>
            <p:ph idx="4294967295" type="body"/>
          </p:nvPr>
        </p:nvSpPr>
        <p:spPr>
          <a:xfrm>
            <a:off x="508325" y="1774100"/>
            <a:ext cx="3694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Mother</a:t>
            </a:r>
            <a:r>
              <a:rPr lang="en" sz="1600"/>
              <a:t> of 2 children, </a:t>
            </a:r>
            <a:r>
              <a:rPr b="1" lang="en" sz="1600"/>
              <a:t>farmaceutical graduated by </a:t>
            </a:r>
            <a:r>
              <a:rPr lang="en" sz="1600"/>
              <a:t>Universidade da Beira Interior, Madalena </a:t>
            </a:r>
            <a:r>
              <a:rPr b="1" lang="en" sz="1600"/>
              <a:t>owns a </a:t>
            </a:r>
            <a:r>
              <a:rPr b="1" lang="en" sz="1600"/>
              <a:t>pharmacy</a:t>
            </a:r>
            <a:r>
              <a:rPr lang="en" sz="1600"/>
              <a:t> in a small town on the countryside, where she lives. The 42 year old is willing to invest to improve her establishment’s service, bearing in mind the </a:t>
            </a:r>
            <a:r>
              <a:rPr lang="en" sz="1600"/>
              <a:t>confinement</a:t>
            </a:r>
            <a:r>
              <a:rPr lang="en" sz="1600"/>
              <a:t> situation of the country, as she always had a desire to do help the ones in need.</a:t>
            </a:r>
            <a:endParaRPr sz="1600"/>
          </a:p>
        </p:txBody>
      </p:sp>
      <p:sp>
        <p:nvSpPr>
          <p:cNvPr id="146" name="Google Shape;146;p2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Madalena Claro</a:t>
            </a:r>
            <a:endParaRPr>
              <a:solidFill>
                <a:schemeClr val="lt1"/>
              </a:solidFill>
            </a:endParaRPr>
          </a:p>
        </p:txBody>
      </p:sp>
      <p:pic>
        <p:nvPicPr>
          <p:cNvPr id="147" name="Google Shape;147;p25"/>
          <p:cNvPicPr preferRelativeResize="0"/>
          <p:nvPr/>
        </p:nvPicPr>
        <p:blipFill>
          <a:blip r:embed="rId3">
            <a:alphaModFix/>
          </a:blip>
          <a:stretch>
            <a:fillRect/>
          </a:stretch>
        </p:blipFill>
        <p:spPr>
          <a:xfrm>
            <a:off x="5513600" y="1842762"/>
            <a:ext cx="2613025" cy="234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a:t>
            </a:r>
            <a:endParaRPr/>
          </a:p>
          <a:p>
            <a:pPr indent="0" lvl="0" marL="0" rtl="0" algn="l">
              <a:spcBef>
                <a:spcPts val="0"/>
              </a:spcBef>
              <a:spcAft>
                <a:spcPts val="0"/>
              </a:spcAft>
              <a:buNone/>
            </a:pPr>
            <a:r>
              <a:rPr lang="en" sz="1400">
                <a:solidFill>
                  <a:schemeClr val="accent5"/>
                </a:solidFill>
              </a:rPr>
              <a:t>FarmaSee</a:t>
            </a:r>
            <a:endParaRPr/>
          </a:p>
        </p:txBody>
      </p:sp>
      <p:grpSp>
        <p:nvGrpSpPr>
          <p:cNvPr id="153" name="Google Shape;153;p26"/>
          <p:cNvGrpSpPr/>
          <p:nvPr/>
        </p:nvGrpSpPr>
        <p:grpSpPr>
          <a:xfrm>
            <a:off x="434950" y="1337075"/>
            <a:ext cx="3899906" cy="3416400"/>
            <a:chOff x="6148217" y="1304875"/>
            <a:chExt cx="2696844" cy="3416400"/>
          </a:xfrm>
        </p:grpSpPr>
        <p:sp>
          <p:nvSpPr>
            <p:cNvPr id="154" name="Google Shape;154;p26"/>
            <p:cNvSpPr/>
            <p:nvPr/>
          </p:nvSpPr>
          <p:spPr>
            <a:xfrm>
              <a:off x="6148217" y="1304875"/>
              <a:ext cx="26961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txBox="1"/>
            <p:nvPr/>
          </p:nvSpPr>
          <p:spPr>
            <a:xfrm>
              <a:off x="6148960" y="1304875"/>
              <a:ext cx="26961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6"/>
          <p:cNvSpPr txBox="1"/>
          <p:nvPr>
            <p:ph idx="4294967295" type="body"/>
          </p:nvPr>
        </p:nvSpPr>
        <p:spPr>
          <a:xfrm>
            <a:off x="575425" y="13370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José Dias</a:t>
            </a:r>
            <a:endParaRPr>
              <a:solidFill>
                <a:schemeClr val="lt1"/>
              </a:solidFill>
            </a:endParaRPr>
          </a:p>
        </p:txBody>
      </p:sp>
      <p:sp>
        <p:nvSpPr>
          <p:cNvPr id="157" name="Google Shape;157;p26"/>
          <p:cNvSpPr txBox="1"/>
          <p:nvPr>
            <p:ph idx="4294967295" type="body"/>
          </p:nvPr>
        </p:nvSpPr>
        <p:spPr>
          <a:xfrm>
            <a:off x="434950" y="1798475"/>
            <a:ext cx="3900000" cy="295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José is now </a:t>
            </a:r>
            <a:r>
              <a:rPr b="1" lang="en" sz="1600"/>
              <a:t>retired</a:t>
            </a:r>
            <a:r>
              <a:rPr lang="en" sz="1600"/>
              <a:t>, he lives with his wife in a village near Porto. When he was young he </a:t>
            </a:r>
            <a:r>
              <a:rPr b="1" lang="en" sz="1600"/>
              <a:t>suffered an injury</a:t>
            </a:r>
            <a:r>
              <a:rPr lang="en" sz="1600"/>
              <a:t> while doing his military service and as a consequence he suffers a chronic pain in his leg. Therefore, José has some trouble driving and his wife does not have a license. José hopes that the emerging technology could help him with is limited movement.</a:t>
            </a:r>
            <a:endParaRPr sz="1600"/>
          </a:p>
        </p:txBody>
      </p:sp>
      <p:pic>
        <p:nvPicPr>
          <p:cNvPr id="158" name="Google Shape;158;p26"/>
          <p:cNvPicPr preferRelativeResize="0"/>
          <p:nvPr/>
        </p:nvPicPr>
        <p:blipFill rotWithShape="1">
          <a:blip r:embed="rId3">
            <a:alphaModFix/>
          </a:blip>
          <a:srcRect b="5132" l="0" r="0" t="0"/>
          <a:stretch/>
        </p:blipFill>
        <p:spPr>
          <a:xfrm>
            <a:off x="5641625" y="1355613"/>
            <a:ext cx="2374850" cy="337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Personas</a:t>
            </a:r>
            <a:endParaRPr/>
          </a:p>
          <a:p>
            <a:pPr indent="0" lvl="0" marL="0" rtl="0" algn="l">
              <a:spcBef>
                <a:spcPts val="0"/>
              </a:spcBef>
              <a:spcAft>
                <a:spcPts val="0"/>
              </a:spcAft>
              <a:buNone/>
            </a:pPr>
            <a:r>
              <a:rPr lang="en" sz="1400">
                <a:solidFill>
                  <a:schemeClr val="accent5"/>
                </a:solidFill>
              </a:rPr>
              <a:t>FarmaSee</a:t>
            </a:r>
            <a:endParaRPr/>
          </a:p>
        </p:txBody>
      </p:sp>
      <p:grpSp>
        <p:nvGrpSpPr>
          <p:cNvPr id="164" name="Google Shape;164;p27"/>
          <p:cNvGrpSpPr/>
          <p:nvPr/>
        </p:nvGrpSpPr>
        <p:grpSpPr>
          <a:xfrm>
            <a:off x="424893" y="1228636"/>
            <a:ext cx="4132144" cy="3666139"/>
            <a:chOff x="431925" y="1304875"/>
            <a:chExt cx="2628925" cy="3416400"/>
          </a:xfrm>
        </p:grpSpPr>
        <p:sp>
          <p:nvSpPr>
            <p:cNvPr id="165" name="Google Shape;165;p2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7"/>
          <p:cNvSpPr txBox="1"/>
          <p:nvPr>
            <p:ph idx="4294967295" type="body"/>
          </p:nvPr>
        </p:nvSpPr>
        <p:spPr>
          <a:xfrm>
            <a:off x="508325" y="1697900"/>
            <a:ext cx="41322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Miguel</a:t>
            </a:r>
            <a:r>
              <a:rPr lang="en" sz="1600"/>
              <a:t> is a </a:t>
            </a:r>
            <a:r>
              <a:rPr b="1" lang="en" sz="1600"/>
              <a:t>38 year old man</a:t>
            </a:r>
            <a:r>
              <a:rPr lang="en" sz="1600"/>
              <a:t> who works as </a:t>
            </a:r>
            <a:r>
              <a:rPr b="1" lang="en" sz="1600"/>
              <a:t>deputy mayor</a:t>
            </a:r>
            <a:r>
              <a:rPr lang="en" sz="1600"/>
              <a:t> of a town on the Portuguese shore. </a:t>
            </a:r>
            <a:r>
              <a:rPr b="1" lang="en" sz="1600"/>
              <a:t>Father of 1 and dedicated husband</a:t>
            </a:r>
            <a:r>
              <a:rPr lang="en" sz="1600"/>
              <a:t>, every week he </a:t>
            </a:r>
            <a:r>
              <a:rPr b="1" lang="en" sz="1600"/>
              <a:t>buys from the local pharmacy</a:t>
            </a:r>
            <a:r>
              <a:rPr lang="en" sz="1600"/>
              <a:t> medicine for his wife. Trying to make the most of his already little free time to spend with the family, and </a:t>
            </a:r>
            <a:r>
              <a:rPr b="1" lang="en" sz="1600"/>
              <a:t>due to his varying schedule</a:t>
            </a:r>
            <a:r>
              <a:rPr lang="en" sz="1600"/>
              <a:t>, Miguel would benefit from being able to virtually purchase medicine, to </a:t>
            </a:r>
            <a:r>
              <a:rPr b="1" lang="en" sz="1600"/>
              <a:t>pick up quickly</a:t>
            </a:r>
            <a:r>
              <a:rPr lang="en" sz="1600"/>
              <a:t> and when it suits him the most.</a:t>
            </a:r>
            <a:endParaRPr sz="1600"/>
          </a:p>
        </p:txBody>
      </p:sp>
      <p:sp>
        <p:nvSpPr>
          <p:cNvPr id="168" name="Google Shape;168;p27"/>
          <p:cNvSpPr txBox="1"/>
          <p:nvPr>
            <p:ph idx="4294967295" type="body"/>
          </p:nvPr>
        </p:nvSpPr>
        <p:spPr>
          <a:xfrm>
            <a:off x="506425" y="12286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Miguel Valongo</a:t>
            </a:r>
            <a:endParaRPr>
              <a:solidFill>
                <a:schemeClr val="lt1"/>
              </a:solidFill>
            </a:endParaRPr>
          </a:p>
        </p:txBody>
      </p:sp>
      <p:pic>
        <p:nvPicPr>
          <p:cNvPr id="169" name="Google Shape;169;p27"/>
          <p:cNvPicPr preferRelativeResize="0"/>
          <p:nvPr/>
        </p:nvPicPr>
        <p:blipFill>
          <a:blip r:embed="rId3">
            <a:alphaModFix/>
          </a:blip>
          <a:stretch>
            <a:fillRect/>
          </a:stretch>
        </p:blipFill>
        <p:spPr>
          <a:xfrm>
            <a:off x="5400850" y="2036323"/>
            <a:ext cx="2755075" cy="2203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