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16"/>
  </p:notesMasterIdLst>
  <p:handoutMasterIdLst>
    <p:handoutMasterId r:id="rId17"/>
  </p:handoutMasterIdLst>
  <p:sldIdLst>
    <p:sldId id="282" r:id="rId2"/>
    <p:sldId id="286" r:id="rId3"/>
    <p:sldId id="290" r:id="rId4"/>
    <p:sldId id="291" r:id="rId5"/>
    <p:sldId id="307" r:id="rId6"/>
    <p:sldId id="308" r:id="rId7"/>
    <p:sldId id="306" r:id="rId8"/>
    <p:sldId id="309" r:id="rId9"/>
    <p:sldId id="295" r:id="rId10"/>
    <p:sldId id="300" r:id="rId11"/>
    <p:sldId id="310" r:id="rId12"/>
    <p:sldId id="304" r:id="rId13"/>
    <p:sldId id="311" r:id="rId14"/>
    <p:sldId id="30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1C24"/>
    <a:srgbClr val="FF0000"/>
    <a:srgbClr val="094D74"/>
    <a:srgbClr val="FF7C80"/>
    <a:srgbClr val="F0153B"/>
    <a:srgbClr val="E4E9E5"/>
    <a:srgbClr val="24BD97"/>
    <a:srgbClr val="FFA701"/>
    <a:srgbClr val="F2133A"/>
    <a:srgbClr val="25B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63679A-B71D-49DB-97C2-254EBA0C23C6}" v="3" dt="2025-03-21T20:08:48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056" autoAdjust="0"/>
  </p:normalViewPr>
  <p:slideViewPr>
    <p:cSldViewPr snapToGrid="0">
      <p:cViewPr varScale="1">
        <p:scale>
          <a:sx n="87" d="100"/>
          <a:sy n="87" d="100"/>
        </p:scale>
        <p:origin x="15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odie" userId="aa144cf7-20c7-4f23-ae9c-11e42f82035f" providerId="ADAL" clId="{52B8BE5B-49E9-49F7-B2A5-1BAEBCB3D1F3}"/>
    <pc:docChg chg="undo custSel addSld delSld modSld sldOrd modMainMaster">
      <pc:chgData name="Brodie" userId="aa144cf7-20c7-4f23-ae9c-11e42f82035f" providerId="ADAL" clId="{52B8BE5B-49E9-49F7-B2A5-1BAEBCB3D1F3}" dt="2021-06-24T16:53:04.327" v="374" actId="113"/>
      <pc:docMkLst>
        <pc:docMk/>
      </pc:docMkLst>
      <pc:sldChg chg="modSp add del mod">
        <pc:chgData name="Brodie" userId="aa144cf7-20c7-4f23-ae9c-11e42f82035f" providerId="ADAL" clId="{52B8BE5B-49E9-49F7-B2A5-1BAEBCB3D1F3}" dt="2021-06-24T16:39:15.639" v="192" actId="2711"/>
        <pc:sldMkLst>
          <pc:docMk/>
          <pc:sldMk cId="3570125188" sldId="282"/>
        </pc:sldMkLst>
      </pc:sldChg>
      <pc:sldChg chg="new">
        <pc:chgData name="Brodie" userId="aa144cf7-20c7-4f23-ae9c-11e42f82035f" providerId="ADAL" clId="{52B8BE5B-49E9-49F7-B2A5-1BAEBCB3D1F3}" dt="2021-06-24T16:32:51.044" v="9" actId="680"/>
        <pc:sldMkLst>
          <pc:docMk/>
          <pc:sldMk cId="1164815641" sldId="283"/>
        </pc:sldMkLst>
      </pc:sldChg>
      <pc:sldChg chg="modSp new del mod">
        <pc:chgData name="Brodie" userId="aa144cf7-20c7-4f23-ae9c-11e42f82035f" providerId="ADAL" clId="{52B8BE5B-49E9-49F7-B2A5-1BAEBCB3D1F3}" dt="2021-06-24T16:36:39.185" v="59" actId="47"/>
        <pc:sldMkLst>
          <pc:docMk/>
          <pc:sldMk cId="565750871" sldId="284"/>
        </pc:sldMkLst>
      </pc:sldChg>
      <pc:sldChg chg="new add del">
        <pc:chgData name="Brodie" userId="aa144cf7-20c7-4f23-ae9c-11e42f82035f" providerId="ADAL" clId="{52B8BE5B-49E9-49F7-B2A5-1BAEBCB3D1F3}" dt="2021-06-24T16:34:55.274" v="29" actId="680"/>
        <pc:sldMkLst>
          <pc:docMk/>
          <pc:sldMk cId="877918206" sldId="284"/>
        </pc:sldMkLst>
      </pc:sldChg>
      <pc:sldChg chg="new del">
        <pc:chgData name="Brodie" userId="aa144cf7-20c7-4f23-ae9c-11e42f82035f" providerId="ADAL" clId="{52B8BE5B-49E9-49F7-B2A5-1BAEBCB3D1F3}" dt="2021-06-24T16:33:01.101" v="11" actId="47"/>
        <pc:sldMkLst>
          <pc:docMk/>
          <pc:sldMk cId="1422931065" sldId="284"/>
        </pc:sldMkLst>
      </pc:sldChg>
      <pc:sldChg chg="modSp new mod ord">
        <pc:chgData name="Brodie" userId="aa144cf7-20c7-4f23-ae9c-11e42f82035f" providerId="ADAL" clId="{52B8BE5B-49E9-49F7-B2A5-1BAEBCB3D1F3}" dt="2021-06-24T16:43:34.470" v="372" actId="20577"/>
        <pc:sldMkLst>
          <pc:docMk/>
          <pc:sldMk cId="1776441144" sldId="284"/>
        </pc:sldMkLst>
      </pc:sldChg>
      <pc:sldChg chg="modSp new del mod">
        <pc:chgData name="Brodie" userId="aa144cf7-20c7-4f23-ae9c-11e42f82035f" providerId="ADAL" clId="{52B8BE5B-49E9-49F7-B2A5-1BAEBCB3D1F3}" dt="2021-06-24T16:37:10.722" v="65" actId="47"/>
        <pc:sldMkLst>
          <pc:docMk/>
          <pc:sldMk cId="3957745281" sldId="284"/>
        </pc:sldMkLst>
      </pc:sldChg>
      <pc:sldChg chg="delSp new del mod">
        <pc:chgData name="Brodie" userId="aa144cf7-20c7-4f23-ae9c-11e42f82035f" providerId="ADAL" clId="{52B8BE5B-49E9-49F7-B2A5-1BAEBCB3D1F3}" dt="2021-06-24T16:36:36.521" v="58" actId="47"/>
        <pc:sldMkLst>
          <pc:docMk/>
          <pc:sldMk cId="2162328028" sldId="285"/>
        </pc:sldMkLst>
      </pc:sldChg>
      <pc:sldChg chg="del">
        <pc:chgData name="Brodie" userId="aa144cf7-20c7-4f23-ae9c-11e42f82035f" providerId="ADAL" clId="{52B8BE5B-49E9-49F7-B2A5-1BAEBCB3D1F3}" dt="2021-06-24T16:32:42.411" v="8" actId="47"/>
        <pc:sldMkLst>
          <pc:docMk/>
          <pc:sldMk cId="1119128799" sldId="309"/>
        </pc:sldMkLst>
      </pc:sldChg>
      <pc:sldChg chg="del">
        <pc:chgData name="Brodie" userId="aa144cf7-20c7-4f23-ae9c-11e42f82035f" providerId="ADAL" clId="{52B8BE5B-49E9-49F7-B2A5-1BAEBCB3D1F3}" dt="2021-06-24T16:32:40.246" v="0" actId="47"/>
        <pc:sldMkLst>
          <pc:docMk/>
          <pc:sldMk cId="2712518040" sldId="310"/>
        </pc:sldMkLst>
      </pc:sldChg>
      <pc:sldChg chg="del">
        <pc:chgData name="Brodie" userId="aa144cf7-20c7-4f23-ae9c-11e42f82035f" providerId="ADAL" clId="{52B8BE5B-49E9-49F7-B2A5-1BAEBCB3D1F3}" dt="2021-06-24T16:32:40.406" v="1" actId="47"/>
        <pc:sldMkLst>
          <pc:docMk/>
          <pc:sldMk cId="3559256483" sldId="311"/>
        </pc:sldMkLst>
      </pc:sldChg>
      <pc:sldChg chg="del">
        <pc:chgData name="Brodie" userId="aa144cf7-20c7-4f23-ae9c-11e42f82035f" providerId="ADAL" clId="{52B8BE5B-49E9-49F7-B2A5-1BAEBCB3D1F3}" dt="2021-06-24T16:32:40.643" v="3" actId="47"/>
        <pc:sldMkLst>
          <pc:docMk/>
          <pc:sldMk cId="4011137683" sldId="312"/>
        </pc:sldMkLst>
      </pc:sldChg>
      <pc:sldChg chg="del">
        <pc:chgData name="Brodie" userId="aa144cf7-20c7-4f23-ae9c-11e42f82035f" providerId="ADAL" clId="{52B8BE5B-49E9-49F7-B2A5-1BAEBCB3D1F3}" dt="2021-06-24T16:32:40.767" v="4" actId="47"/>
        <pc:sldMkLst>
          <pc:docMk/>
          <pc:sldMk cId="1093447426" sldId="313"/>
        </pc:sldMkLst>
      </pc:sldChg>
      <pc:sldChg chg="del">
        <pc:chgData name="Brodie" userId="aa144cf7-20c7-4f23-ae9c-11e42f82035f" providerId="ADAL" clId="{52B8BE5B-49E9-49F7-B2A5-1BAEBCB3D1F3}" dt="2021-06-24T16:32:40.894" v="5" actId="47"/>
        <pc:sldMkLst>
          <pc:docMk/>
          <pc:sldMk cId="2800417890" sldId="314"/>
        </pc:sldMkLst>
      </pc:sldChg>
      <pc:sldChg chg="del">
        <pc:chgData name="Brodie" userId="aa144cf7-20c7-4f23-ae9c-11e42f82035f" providerId="ADAL" clId="{52B8BE5B-49E9-49F7-B2A5-1BAEBCB3D1F3}" dt="2021-06-24T16:32:41.685" v="6" actId="47"/>
        <pc:sldMkLst>
          <pc:docMk/>
          <pc:sldMk cId="3724583294" sldId="315"/>
        </pc:sldMkLst>
      </pc:sldChg>
      <pc:sldChg chg="del">
        <pc:chgData name="Brodie" userId="aa144cf7-20c7-4f23-ae9c-11e42f82035f" providerId="ADAL" clId="{52B8BE5B-49E9-49F7-B2A5-1BAEBCB3D1F3}" dt="2021-06-24T16:32:42.110" v="7" actId="47"/>
        <pc:sldMkLst>
          <pc:docMk/>
          <pc:sldMk cId="2288908912" sldId="316"/>
        </pc:sldMkLst>
      </pc:sldChg>
      <pc:sldChg chg="del">
        <pc:chgData name="Brodie" userId="aa144cf7-20c7-4f23-ae9c-11e42f82035f" providerId="ADAL" clId="{52B8BE5B-49E9-49F7-B2A5-1BAEBCB3D1F3}" dt="2021-06-24T16:32:40.542" v="2" actId="47"/>
        <pc:sldMkLst>
          <pc:docMk/>
          <pc:sldMk cId="2920909468" sldId="319"/>
        </pc:sldMkLst>
      </pc:sldChg>
      <pc:sldMasterChg chg="modSp addSldLayout delSldLayout modSldLayout sldLayoutOrd">
        <pc:chgData name="Brodie" userId="aa144cf7-20c7-4f23-ae9c-11e42f82035f" providerId="ADAL" clId="{52B8BE5B-49E9-49F7-B2A5-1BAEBCB3D1F3}" dt="2021-06-24T16:53:04.327" v="374" actId="113"/>
        <pc:sldMasterMkLst>
          <pc:docMk/>
          <pc:sldMasterMk cId="2728602102" sldId="2147483669"/>
        </pc:sldMasterMkLst>
        <pc:sldLayoutChg chg="addSp delSp modSp add del mod">
          <pc:chgData name="Brodie" userId="aa144cf7-20c7-4f23-ae9c-11e42f82035f" providerId="ADAL" clId="{52B8BE5B-49E9-49F7-B2A5-1BAEBCB3D1F3}" dt="2021-06-24T16:39:50.647" v="196" actId="2711"/>
          <pc:sldLayoutMkLst>
            <pc:docMk/>
            <pc:sldMasterMk cId="2728602102" sldId="2147483669"/>
            <pc:sldLayoutMk cId="63004178" sldId="2147483681"/>
          </pc:sldLayoutMkLst>
        </pc:sldLayoutChg>
        <pc:sldLayoutChg chg="modSp mod">
          <pc:chgData name="Brodie" userId="aa144cf7-20c7-4f23-ae9c-11e42f82035f" providerId="ADAL" clId="{52B8BE5B-49E9-49F7-B2A5-1BAEBCB3D1F3}" dt="2021-06-24T16:49:34.149" v="373"/>
          <pc:sldLayoutMkLst>
            <pc:docMk/>
            <pc:sldMasterMk cId="2728602102" sldId="2147483669"/>
            <pc:sldLayoutMk cId="2853951120" sldId="2147483684"/>
          </pc:sldLayoutMkLst>
        </pc:sldLayoutChg>
        <pc:sldLayoutChg chg="addSp delSp modSp new mod ord">
          <pc:chgData name="Brodie" userId="aa144cf7-20c7-4f23-ae9c-11e42f82035f" providerId="ADAL" clId="{52B8BE5B-49E9-49F7-B2A5-1BAEBCB3D1F3}" dt="2021-06-24T16:42:56.768" v="319" actId="114"/>
          <pc:sldLayoutMkLst>
            <pc:docMk/>
            <pc:sldMasterMk cId="2728602102" sldId="2147483669"/>
            <pc:sldLayoutMk cId="670737389" sldId="2147483685"/>
          </pc:sldLayoutMkLst>
        </pc:sldLayoutChg>
      </pc:sldMasterChg>
    </pc:docChg>
  </pc:docChgLst>
  <pc:docChgLst>
    <pc:chgData name="Brodie" userId="aa144cf7-20c7-4f23-ae9c-11e42f82035f" providerId="ADAL" clId="{FF70272A-4ADD-4355-BF21-C21E86929651}"/>
    <pc:docChg chg="custSel modSld">
      <pc:chgData name="Brodie" userId="aa144cf7-20c7-4f23-ae9c-11e42f82035f" providerId="ADAL" clId="{FF70272A-4ADD-4355-BF21-C21E86929651}" dt="2022-01-31T17:26:59.169" v="2" actId="2711"/>
      <pc:docMkLst>
        <pc:docMk/>
      </pc:docMkLst>
      <pc:sldChg chg="addSp delSp modSp mod">
        <pc:chgData name="Brodie" userId="aa144cf7-20c7-4f23-ae9c-11e42f82035f" providerId="ADAL" clId="{FF70272A-4ADD-4355-BF21-C21E86929651}" dt="2022-01-31T17:26:59.169" v="2" actId="2711"/>
        <pc:sldMkLst>
          <pc:docMk/>
          <pc:sldMk cId="3570125188" sldId="282"/>
        </pc:sldMkLst>
      </pc:sldChg>
    </pc:docChg>
  </pc:docChgLst>
  <pc:docChgLst>
    <pc:chgData name="Hannah Villeneuve" userId="39bb8264-ff4b-48b7-9cea-0830b62da44f" providerId="ADAL" clId="{EE63679A-B71D-49DB-97C2-254EBA0C23C6}"/>
    <pc:docChg chg="custSel addSld modSld">
      <pc:chgData name="Hannah Villeneuve" userId="39bb8264-ff4b-48b7-9cea-0830b62da44f" providerId="ADAL" clId="{EE63679A-B71D-49DB-97C2-254EBA0C23C6}" dt="2025-03-21T20:09:23.655" v="51" actId="20577"/>
      <pc:docMkLst>
        <pc:docMk/>
      </pc:docMkLst>
      <pc:sldChg chg="addSp delSp modSp mod">
        <pc:chgData name="Hannah Villeneuve" userId="39bb8264-ff4b-48b7-9cea-0830b62da44f" providerId="ADAL" clId="{EE63679A-B71D-49DB-97C2-254EBA0C23C6}" dt="2025-03-21T20:08:30.072" v="15" actId="404"/>
        <pc:sldMkLst>
          <pc:docMk/>
          <pc:sldMk cId="3570125188" sldId="282"/>
        </pc:sldMkLst>
        <pc:spChg chg="add mod">
          <ac:chgData name="Hannah Villeneuve" userId="39bb8264-ff4b-48b7-9cea-0830b62da44f" providerId="ADAL" clId="{EE63679A-B71D-49DB-97C2-254EBA0C23C6}" dt="2025-03-21T20:07:15.655" v="1" actId="27636"/>
          <ac:spMkLst>
            <pc:docMk/>
            <pc:sldMk cId="3570125188" sldId="282"/>
            <ac:spMk id="3" creationId="{5B31B6DA-4EE0-E956-A3E0-01D59FEF6D19}"/>
          </ac:spMkLst>
        </pc:spChg>
        <pc:spChg chg="add mod">
          <ac:chgData name="Hannah Villeneuve" userId="39bb8264-ff4b-48b7-9cea-0830b62da44f" providerId="ADAL" clId="{EE63679A-B71D-49DB-97C2-254EBA0C23C6}" dt="2025-03-21T20:08:30.072" v="15" actId="404"/>
          <ac:spMkLst>
            <pc:docMk/>
            <pc:sldMk cId="3570125188" sldId="282"/>
            <ac:spMk id="5" creationId="{EDF94DE4-E51F-3ACA-67E3-C5DCC0CB525D}"/>
          </ac:spMkLst>
        </pc:spChg>
        <pc:graphicFrameChg chg="del">
          <ac:chgData name="Hannah Villeneuve" userId="39bb8264-ff4b-48b7-9cea-0830b62da44f" providerId="ADAL" clId="{EE63679A-B71D-49DB-97C2-254EBA0C23C6}" dt="2025-03-21T20:07:30.175" v="2" actId="478"/>
          <ac:graphicFrameMkLst>
            <pc:docMk/>
            <pc:sldMk cId="3570125188" sldId="282"/>
            <ac:graphicFrameMk id="4" creationId="{E0B58896-982B-4B7B-850D-1E187B16DB8F}"/>
          </ac:graphicFrameMkLst>
        </pc:graphicFrameChg>
      </pc:sldChg>
      <pc:sldChg chg="modSp mod">
        <pc:chgData name="Hannah Villeneuve" userId="39bb8264-ff4b-48b7-9cea-0830b62da44f" providerId="ADAL" clId="{EE63679A-B71D-49DB-97C2-254EBA0C23C6}" dt="2025-03-21T20:09:23.655" v="51" actId="20577"/>
        <pc:sldMkLst>
          <pc:docMk/>
          <pc:sldMk cId="1776441144" sldId="284"/>
        </pc:sldMkLst>
        <pc:spChg chg="mod">
          <ac:chgData name="Hannah Villeneuve" userId="39bb8264-ff4b-48b7-9cea-0830b62da44f" providerId="ADAL" clId="{EE63679A-B71D-49DB-97C2-254EBA0C23C6}" dt="2025-03-21T20:09:23.655" v="51" actId="20577"/>
          <ac:spMkLst>
            <pc:docMk/>
            <pc:sldMk cId="1776441144" sldId="284"/>
            <ac:spMk id="4" creationId="{2F518849-DC95-488A-BA90-7D95A32FB913}"/>
          </ac:spMkLst>
        </pc:spChg>
      </pc:sldChg>
      <pc:sldChg chg="modSp add mod">
        <pc:chgData name="Hannah Villeneuve" userId="39bb8264-ff4b-48b7-9cea-0830b62da44f" providerId="ADAL" clId="{EE63679A-B71D-49DB-97C2-254EBA0C23C6}" dt="2025-03-21T20:08:51.930" v="26" actId="20577"/>
        <pc:sldMkLst>
          <pc:docMk/>
          <pc:sldMk cId="753276124" sldId="285"/>
        </pc:sldMkLst>
        <pc:spChg chg="mod">
          <ac:chgData name="Hannah Villeneuve" userId="39bb8264-ff4b-48b7-9cea-0830b62da44f" providerId="ADAL" clId="{EE63679A-B71D-49DB-97C2-254EBA0C23C6}" dt="2025-03-21T20:08:51.930" v="26" actId="20577"/>
          <ac:spMkLst>
            <pc:docMk/>
            <pc:sldMk cId="753276124" sldId="285"/>
            <ac:spMk id="2" creationId="{F2DD39CF-CCE0-26E9-71C5-C2002EB593A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E72A8E-B1CD-465D-896A-53A5FB9E7C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40E2A-E606-4365-A2BD-0818B45753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268C0-6ABE-418C-BEE3-B9C6672643F6}" type="datetimeFigureOut">
              <a:rPr lang="en-CA" smtClean="0"/>
              <a:t>2025-07-17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B8DEE-BC54-46D2-8D70-713668171A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66E3A-B02E-42BF-84CD-0489107D7B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544F6-A5C3-41EB-BD87-EC5F451834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2108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B6A57-4413-4433-8649-0B2D7425B286}" type="datetimeFigureOut">
              <a:rPr lang="en-CA" smtClean="0"/>
              <a:t>2025-07-17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4F0D4-7C33-4557-8877-8F42D7B3A7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40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4F0D4-7C33-4557-8877-8F42D7B3A7D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486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Based on </a:t>
            </a:r>
            <a:r>
              <a:rPr lang="en-CA" dirty="0" err="1"/>
              <a:t>eppy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4F0D4-7C33-4557-8877-8F42D7B3A7D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54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There is a special text file called an IDD file that describes all the objects that can be in an EnergyPlus model. Again, this file is human-readable, and it is very well documented with comments.</a:t>
            </a:r>
          </a:p>
          <a:p>
            <a:endParaRPr lang="en-CA" dirty="0"/>
          </a:p>
          <a:p>
            <a:r>
              <a:rPr lang="en-CA" dirty="0"/>
              <a:t>So, If you are an advanced python user, you can replicate many of </a:t>
            </a:r>
            <a:r>
              <a:rPr lang="en-CA" dirty="0" err="1"/>
              <a:t>eppy’s</a:t>
            </a:r>
            <a:r>
              <a:rPr lang="en-CA" dirty="0"/>
              <a:t> capabilities directly through Python without relying on </a:t>
            </a:r>
            <a:r>
              <a:rPr lang="en-CA" dirty="0" err="1"/>
              <a:t>eppy</a:t>
            </a:r>
            <a:r>
              <a:rPr lang="en-CA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4F0D4-7C33-4557-8877-8F42D7B3A7D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3971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28CF5-AAAB-1158-7E57-400719B33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0DF54A-BD15-05F6-B6C4-3134BF534A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6635E6-10CF-2419-0FF7-E471CBA788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If you are an advanced python user, you can do the majority of </a:t>
            </a:r>
            <a:r>
              <a:rPr lang="en-CA" dirty="0" err="1"/>
              <a:t>eppy’s</a:t>
            </a:r>
            <a:r>
              <a:rPr lang="en-CA" dirty="0"/>
              <a:t> capabilities directly through Python without relying on </a:t>
            </a:r>
            <a:r>
              <a:rPr lang="en-CA" dirty="0" err="1"/>
              <a:t>eppy</a:t>
            </a:r>
            <a:r>
              <a:rPr lang="en-CA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B6767-5A97-BA79-73DA-E275B3B8D6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4F0D4-7C33-4557-8877-8F42D7B3A7D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8436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“We start by importing the IDF class from the </a:t>
            </a:r>
            <a:r>
              <a:rPr lang="en-US" dirty="0" err="1"/>
              <a:t>eppy.modeleditor</a:t>
            </a:r>
            <a:r>
              <a:rPr lang="en-US" dirty="0"/>
              <a:t> module. This is the core class that allows us to load, edit, and save .</a:t>
            </a:r>
            <a:r>
              <a:rPr lang="en-US" dirty="0" err="1"/>
              <a:t>idf</a:t>
            </a:r>
            <a:r>
              <a:rPr lang="en-US" dirty="0"/>
              <a:t> files.” </a:t>
            </a:r>
          </a:p>
          <a:p>
            <a:r>
              <a:rPr lang="en-US" dirty="0"/>
              <a:t>“We also import the </a:t>
            </a:r>
            <a:r>
              <a:rPr lang="en-US" dirty="0" err="1"/>
              <a:t>os</a:t>
            </a:r>
            <a:r>
              <a:rPr lang="en-US" dirty="0"/>
              <a:t> module for handling file paths and directories.”</a:t>
            </a:r>
          </a:p>
          <a:p>
            <a:endParaRPr lang="en-US" dirty="0"/>
          </a:p>
          <a:p>
            <a:r>
              <a:rPr lang="en-US" dirty="0"/>
              <a:t>“Here we load the IDF file using the IDF object.</a:t>
            </a:r>
          </a:p>
          <a:p>
            <a:r>
              <a:rPr lang="en-US" dirty="0"/>
              <a:t>The .</a:t>
            </a:r>
            <a:r>
              <a:rPr lang="en-US" dirty="0" err="1"/>
              <a:t>idd</a:t>
            </a:r>
            <a:r>
              <a:rPr lang="en-US" dirty="0"/>
              <a:t> file is like a dictionary—it tells </a:t>
            </a:r>
            <a:r>
              <a:rPr lang="en-US" dirty="0" err="1"/>
              <a:t>eppy</a:t>
            </a:r>
            <a:r>
              <a:rPr lang="en-US" dirty="0"/>
              <a:t> how to interpret IDF objects.</a:t>
            </a:r>
          </a:p>
          <a:p>
            <a:r>
              <a:rPr lang="en-US" dirty="0"/>
              <a:t>The .</a:t>
            </a:r>
            <a:r>
              <a:rPr lang="en-US" dirty="0" err="1"/>
              <a:t>idf</a:t>
            </a:r>
            <a:r>
              <a:rPr lang="en-US" dirty="0"/>
              <a:t> file is our building model.</a:t>
            </a:r>
          </a:p>
          <a:p>
            <a:r>
              <a:rPr lang="en-US" dirty="0"/>
              <a:t>The .</a:t>
            </a:r>
            <a:r>
              <a:rPr lang="en-US" dirty="0" err="1"/>
              <a:t>epw</a:t>
            </a:r>
            <a:r>
              <a:rPr lang="en-US" dirty="0"/>
              <a:t> file is weather data.</a:t>
            </a:r>
            <a:br>
              <a:rPr lang="en-US" dirty="0"/>
            </a:br>
            <a:r>
              <a:rPr lang="en-US" dirty="0"/>
              <a:t>We also create an output directory to store simulation results.”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4F0D4-7C33-4557-8877-8F42D7B3A7D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781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4F0D4-7C33-4557-8877-8F42D7B3A7D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7407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As you may remember from the previous slide, the python output looks similar to IDF file that we opened using notepad.</a:t>
            </a:r>
          </a:p>
          <a:p>
            <a:r>
              <a:rPr lang="en-CA" dirty="0"/>
              <a:t>Side note: </a:t>
            </a:r>
          </a:p>
          <a:p>
            <a:r>
              <a:rPr lang="en-US" dirty="0"/>
              <a:t>When we access </a:t>
            </a:r>
            <a:r>
              <a:rPr lang="en-US" dirty="0" err="1"/>
              <a:t>idf.idfobjects</a:t>
            </a:r>
            <a:r>
              <a:rPr lang="en-US" dirty="0"/>
              <a:t>['</a:t>
            </a:r>
            <a:r>
              <a:rPr lang="en-US" dirty="0" err="1"/>
              <a:t>BuildingSurface:Detailed</a:t>
            </a:r>
            <a:r>
              <a:rPr lang="en-US" dirty="0"/>
              <a:t>'], we're working with a </a:t>
            </a:r>
            <a:r>
              <a:rPr lang="en-US" b="1" dirty="0"/>
              <a:t>list-like object</a:t>
            </a:r>
            <a:r>
              <a:rPr lang="en-US" dirty="0"/>
              <a:t> that holds multiple EnergyPlus surfaces. This list is a special class in </a:t>
            </a:r>
            <a:r>
              <a:rPr lang="en-US" dirty="0" err="1"/>
              <a:t>Eppy</a:t>
            </a:r>
            <a:r>
              <a:rPr lang="en-US" dirty="0"/>
              <a:t> called </a:t>
            </a:r>
            <a:r>
              <a:rPr lang="en-US" dirty="0" err="1"/>
              <a:t>Idf_MSequence</a:t>
            </a:r>
            <a:r>
              <a:rPr lang="en-US" dirty="0"/>
              <a:t>.</a:t>
            </a:r>
          </a:p>
          <a:p>
            <a:r>
              <a:rPr lang="en-US" dirty="0"/>
              <a:t>Each element inside it — like the first surface </a:t>
            </a:r>
            <a:r>
              <a:rPr lang="en-US" dirty="0" err="1"/>
              <a:t>idf.idfobjects</a:t>
            </a:r>
            <a:r>
              <a:rPr lang="en-US" dirty="0"/>
              <a:t>['</a:t>
            </a:r>
            <a:r>
              <a:rPr lang="en-US" dirty="0" err="1"/>
              <a:t>BuildingSurface:Detailed</a:t>
            </a:r>
            <a:r>
              <a:rPr lang="en-US" dirty="0"/>
              <a:t>'][0] — is an object of another class called </a:t>
            </a:r>
            <a:r>
              <a:rPr lang="en-US" dirty="0" err="1"/>
              <a:t>EpBunch</a:t>
            </a:r>
            <a:r>
              <a:rPr lang="en-US" dirty="0"/>
              <a:t>, which represents one EnergyPlus item like a wall, window, or roof.</a:t>
            </a:r>
            <a:br>
              <a:rPr lang="en-US" dirty="0"/>
            </a:br>
            <a:r>
              <a:rPr lang="en-US" dirty="0"/>
              <a:t>These are just Python classes and objects, customized by </a:t>
            </a:r>
            <a:r>
              <a:rPr lang="en-US" dirty="0" err="1"/>
              <a:t>Eppy</a:t>
            </a:r>
            <a:r>
              <a:rPr lang="en-US" dirty="0"/>
              <a:t> for building simulation workflows.</a:t>
            </a:r>
          </a:p>
          <a:p>
            <a:r>
              <a:rPr lang="en-US" dirty="0"/>
              <a:t>Class is a template (blueprint) (</a:t>
            </a:r>
            <a:r>
              <a:rPr lang="en-CA" dirty="0"/>
              <a:t>defines attributes and behaviors </a:t>
            </a:r>
            <a:r>
              <a:rPr lang="en-US" dirty="0"/>
              <a:t>) while object is a real thing built from that blueprint with real values.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4F0D4-7C33-4557-8877-8F42D7B3A7D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9505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B8220-E408-CDDB-CAAD-BBB0018FE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BAAF48-CB0B-5C42-CDF2-6D5686C46B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6C2F55-3330-058F-CDC8-6354681AF8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If you are an advanced python user, you can do the majority of </a:t>
            </a:r>
            <a:r>
              <a:rPr lang="en-CA" dirty="0" err="1"/>
              <a:t>eppy’s</a:t>
            </a:r>
            <a:r>
              <a:rPr lang="en-CA" dirty="0"/>
              <a:t> capabilities directly through Python without relying on </a:t>
            </a:r>
            <a:r>
              <a:rPr lang="en-CA" dirty="0" err="1"/>
              <a:t>eppy</a:t>
            </a:r>
            <a:r>
              <a:rPr lang="en-CA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76B38-F48A-C69E-70E5-51F6918725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4F0D4-7C33-4557-8877-8F42D7B3A7D3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077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PR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851A1A-DD66-4ADE-91DB-999ED922F1C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76842" y="4788761"/>
            <a:ext cx="11427229" cy="142176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Font typeface="Arial" panose="020B0604020202020204" pitchFamily="34" charset="0"/>
              <a:buNone/>
              <a:defRPr/>
            </a:lvl3pPr>
            <a:lvl4pPr marL="1371600" indent="0" algn="ctr">
              <a:buFont typeface="Arial" panose="020B0604020202020204" pitchFamily="34" charset="0"/>
              <a:buNone/>
              <a:defRPr/>
            </a:lvl4pPr>
            <a:lvl5pPr marL="1828800" indent="0" algn="ctr">
              <a:buFont typeface="Arial" panose="020B0604020202020204" pitchFamily="34" charset="0"/>
              <a:buNone/>
              <a:defRPr/>
            </a:lvl5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193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+mn-ea"/>
                <a:cs typeface="Nirmala UI" panose="020B0502040204020203" pitchFamily="34" charset="0"/>
              </a:rPr>
              <a:t>Your Name, Your Credentials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193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+mn-ea"/>
                <a:cs typeface="Nirmala UI" panose="020B0502040204020203" pitchFamily="34" charset="0"/>
              </a:rPr>
              <a:t>Your Position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193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+mn-ea"/>
                <a:cs typeface="Nirmala UI" panose="020B0502040204020203" pitchFamily="34" charset="0"/>
              </a:rPr>
              <a:t>Your Department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193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+mn-ea"/>
                <a:cs typeface="Nirmala UI" panose="020B0502040204020203" pitchFamily="34" charset="0"/>
              </a:rPr>
              <a:t>Carleton University, Ottawa, Canada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193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+mn-ea"/>
                <a:cs typeface="Nirmala UI" panose="020B0502040204020203" pitchFamily="34" charset="0"/>
              </a:rPr>
              <a:t>your.name@carleton.ca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1936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62FF9416-8592-447B-9FFA-0B3E500589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18" y="167022"/>
            <a:ext cx="2452293" cy="728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6844" y="1122363"/>
            <a:ext cx="11427229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Your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3769DC-211F-4B32-B533-6F6D09A9BB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18" y="62159"/>
            <a:ext cx="1794164" cy="100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PRC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5AF479E-2B63-4ADE-A409-DAC15608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46" y="3"/>
            <a:ext cx="9788272" cy="102038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7578F4-8EC2-4124-BFA0-3437941D4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6846" y="1246908"/>
            <a:ext cx="11393976" cy="4930055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E91C24"/>
              </a:buClr>
              <a:buFont typeface="Arial" panose="020B0604020202020204" pitchFamily="34" charset="0"/>
              <a:buChar char="•"/>
              <a:defRPr/>
            </a:lvl1pPr>
            <a:lvl2pPr marL="800100" indent="-342900">
              <a:buClr>
                <a:srgbClr val="E91C24"/>
              </a:buClr>
              <a:buFont typeface="Arial" panose="020B0604020202020204" pitchFamily="34" charset="0"/>
              <a:buChar char="•"/>
              <a:defRPr/>
            </a:lvl2pPr>
            <a:lvl3pPr marL="1371600" indent="-457200">
              <a:buClr>
                <a:srgbClr val="E91C24"/>
              </a:buClr>
              <a:buFont typeface="+mj-lt"/>
              <a:buAutoNum type="arabicPeriod"/>
              <a:defRPr/>
            </a:lvl3pPr>
            <a:lvl4pPr marL="1714500" indent="-342900">
              <a:buClr>
                <a:srgbClr val="E91C24"/>
              </a:buClr>
              <a:buFont typeface="+mj-lt"/>
              <a:buAutoNum type="alphaLcParenR"/>
              <a:defRPr/>
            </a:lvl4pPr>
            <a:lvl5pPr marL="2228850" indent="-400050">
              <a:buClr>
                <a:srgbClr val="E91C24"/>
              </a:buClr>
              <a:buFont typeface="+mj-lt"/>
              <a:buAutoNum type="romanL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E64A77-FDED-4F88-A23F-305BBAD1EF5D}"/>
              </a:ext>
            </a:extLst>
          </p:cNvPr>
          <p:cNvSpPr txBox="1"/>
          <p:nvPr userDrawn="1"/>
        </p:nvSpPr>
        <p:spPr>
          <a:xfrm>
            <a:off x="9382298" y="6602207"/>
            <a:ext cx="2809702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fld id="{FF6DF9B3-EC3F-404B-AE67-48B56CDEC576}" type="slidenum">
              <a:rPr lang="en-CA" sz="1400" smtClean="0">
                <a:latin typeface="Nirmala UI" panose="020B0502040204020203" pitchFamily="34" charset="0"/>
                <a:cs typeface="Nirmala UI" panose="020B0502040204020203" pitchFamily="34" charset="0"/>
              </a:rPr>
              <a:pPr algn="r"/>
              <a:t>‹#›</a:t>
            </a:fld>
            <a:endParaRPr lang="en-CA" sz="1400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899C26-C636-487C-BCC5-3B07461EF1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18" y="62159"/>
            <a:ext cx="1794164" cy="100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5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PRC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846" y="1246908"/>
            <a:ext cx="5642956" cy="4930055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E91C24"/>
              </a:buClr>
              <a:buFont typeface="Arial" panose="020B0604020202020204" pitchFamily="34" charset="0"/>
              <a:buChar char="•"/>
              <a:defRPr/>
            </a:lvl1pPr>
            <a:lvl2pPr marL="800100" indent="-342900">
              <a:buClr>
                <a:srgbClr val="E91C24"/>
              </a:buClr>
              <a:buFont typeface="Arial" panose="020B0604020202020204" pitchFamily="34" charset="0"/>
              <a:buChar char="•"/>
              <a:defRPr/>
            </a:lvl2pPr>
            <a:lvl3pPr marL="1371600" indent="-457200">
              <a:buClr>
                <a:srgbClr val="E91C24"/>
              </a:buClr>
              <a:buFont typeface="+mj-lt"/>
              <a:buAutoNum type="arabicPeriod"/>
              <a:defRPr/>
            </a:lvl3pPr>
            <a:lvl4pPr marL="1714500" indent="-342900">
              <a:buClr>
                <a:srgbClr val="E31936"/>
              </a:buClr>
              <a:buFont typeface="+mj-lt"/>
              <a:buAutoNum type="alphaLcParenR"/>
              <a:defRPr/>
            </a:lvl4pPr>
            <a:lvl5pPr marL="2228850" indent="-400050">
              <a:buClr>
                <a:srgbClr val="E91C24"/>
              </a:buClr>
              <a:buFont typeface="+mj-lt"/>
              <a:buAutoNum type="romanL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5AF479E-2B63-4ADE-A409-DAC15608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46" y="3"/>
            <a:ext cx="9788272" cy="1020389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4CBF261-DA18-4493-B699-9FF2746C15F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198" y="1246908"/>
            <a:ext cx="5642956" cy="4930055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E91C24"/>
              </a:buClr>
              <a:buFont typeface="Arial" panose="020B0604020202020204" pitchFamily="34" charset="0"/>
              <a:buChar char="•"/>
              <a:defRPr/>
            </a:lvl1pPr>
            <a:lvl2pPr marL="800100" indent="-342900">
              <a:buClr>
                <a:srgbClr val="E91C24"/>
              </a:buClr>
              <a:buFont typeface="Arial" panose="020B0604020202020204" pitchFamily="34" charset="0"/>
              <a:buChar char="•"/>
              <a:defRPr/>
            </a:lvl2pPr>
            <a:lvl3pPr marL="1371600" indent="-457200">
              <a:buClr>
                <a:srgbClr val="E31936"/>
              </a:buClr>
              <a:buFont typeface="+mj-lt"/>
              <a:buAutoNum type="arabicPeriod"/>
              <a:defRPr/>
            </a:lvl3pPr>
            <a:lvl4pPr marL="1714500" indent="-342900">
              <a:buClr>
                <a:srgbClr val="E91C24"/>
              </a:buClr>
              <a:buFont typeface="+mj-lt"/>
              <a:buAutoNum type="alphaLcParenR"/>
              <a:defRPr/>
            </a:lvl4pPr>
            <a:lvl5pPr marL="2228850" indent="-400050">
              <a:buClr>
                <a:srgbClr val="E91C24"/>
              </a:buClr>
              <a:buFont typeface="+mj-lt"/>
              <a:buAutoNum type="romanL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440417-C3CD-4135-B5E2-037E7F91B15B}"/>
              </a:ext>
            </a:extLst>
          </p:cNvPr>
          <p:cNvSpPr txBox="1"/>
          <p:nvPr userDrawn="1"/>
        </p:nvSpPr>
        <p:spPr>
          <a:xfrm>
            <a:off x="9382298" y="6602207"/>
            <a:ext cx="2809702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fld id="{FF6DF9B3-EC3F-404B-AE67-48B56CDEC576}" type="slidenum">
              <a:rPr lang="en-CA" sz="1400" smtClean="0">
                <a:latin typeface="Nirmala UI" panose="020B0502040204020203" pitchFamily="34" charset="0"/>
                <a:cs typeface="Nirmala UI" panose="020B0502040204020203" pitchFamily="34" charset="0"/>
              </a:rPr>
              <a:pPr algn="r"/>
              <a:t>‹#›</a:t>
            </a:fld>
            <a:endParaRPr lang="en-CA" sz="1400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892EDE-E14F-4F44-9DF8-52DE9C88A6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18" y="62159"/>
            <a:ext cx="1794164" cy="100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9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PRC 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7336E94-0374-4EF6-8381-B9B728CD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46" y="3"/>
            <a:ext cx="9788272" cy="1020389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A0E1E-268C-42C2-922A-8D118315EDA6}"/>
              </a:ext>
            </a:extLst>
          </p:cNvPr>
          <p:cNvSpPr txBox="1"/>
          <p:nvPr userDrawn="1"/>
        </p:nvSpPr>
        <p:spPr>
          <a:xfrm>
            <a:off x="9382298" y="6602207"/>
            <a:ext cx="2809702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fld id="{FF6DF9B3-EC3F-404B-AE67-48B56CDEC576}" type="slidenum">
              <a:rPr lang="en-CA" sz="1400" smtClean="0">
                <a:latin typeface="Nirmala UI" panose="020B0502040204020203" pitchFamily="34" charset="0"/>
                <a:cs typeface="Nirmala UI" panose="020B0502040204020203" pitchFamily="34" charset="0"/>
              </a:rPr>
              <a:pPr algn="r"/>
              <a:t>‹#›</a:t>
            </a:fld>
            <a:endParaRPr lang="en-CA" sz="1400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F3CF0-C41C-447C-BDAE-4408E4625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18" y="62159"/>
            <a:ext cx="1794164" cy="100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7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F38F8C57-43F9-4D07-867A-D5DBF4FE5E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18" y="167022"/>
            <a:ext cx="2452293" cy="728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A8E8F5-5DF3-4CF0-8A08-76637F278C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18" y="62159"/>
            <a:ext cx="1794164" cy="100921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3807BD-02CC-484C-9F89-8452604800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844" y="1122363"/>
            <a:ext cx="11427229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FCB287-2C29-47DE-B2DF-429485EFB5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844" y="3924300"/>
            <a:ext cx="11427229" cy="438150"/>
          </a:xfrm>
        </p:spPr>
        <p:txBody>
          <a:bodyPr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CA" dirty="0"/>
              <a:t>Questions?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8E36EF-BE49-44C3-9EC3-464EC3A944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6844" y="4886325"/>
            <a:ext cx="11427229" cy="942975"/>
          </a:xfrm>
        </p:spPr>
        <p:txBody>
          <a:bodyPr>
            <a:normAutofit/>
          </a:bodyPr>
          <a:lstStyle>
            <a:lvl1pPr marL="0" indent="0" algn="ctr">
              <a:buNone/>
              <a:defRPr sz="1600" i="1"/>
            </a:lvl1pPr>
          </a:lstStyle>
          <a:p>
            <a:pPr lvl="0"/>
            <a:r>
              <a:rPr lang="en-CA" dirty="0"/>
              <a:t>your.name@carleton.ca</a:t>
            </a:r>
          </a:p>
        </p:txBody>
      </p:sp>
    </p:spTree>
    <p:extLst>
      <p:ext uri="{BB962C8B-B14F-4D97-AF65-F5344CB8AC3E}">
        <p14:creationId xmlns:p14="http://schemas.microsoft.com/office/powerpoint/2010/main" val="67073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PRC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FDE788-02AB-41FD-8A9E-A46667EA23CF}"/>
              </a:ext>
            </a:extLst>
          </p:cNvPr>
          <p:cNvSpPr txBox="1"/>
          <p:nvPr userDrawn="1"/>
        </p:nvSpPr>
        <p:spPr>
          <a:xfrm>
            <a:off x="9382298" y="6602207"/>
            <a:ext cx="2809702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fld id="{FF6DF9B3-EC3F-404B-AE67-48B56CDEC576}" type="slidenum">
              <a:rPr lang="en-CA" sz="1400" smtClean="0">
                <a:latin typeface="Nirmala UI" panose="020B0502040204020203" pitchFamily="34" charset="0"/>
                <a:cs typeface="Nirmala UI" panose="020B0502040204020203" pitchFamily="34" charset="0"/>
              </a:rPr>
              <a:pPr algn="r"/>
              <a:t>‹#›</a:t>
            </a:fld>
            <a:endParaRPr lang="en-CA" sz="1400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49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629D4DF-63B0-4BDA-86CE-9F6CB6CE3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844" y="1246909"/>
            <a:ext cx="11438312" cy="4930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A8F37FC-A11A-424D-935E-37822A94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44" y="3"/>
            <a:ext cx="11438312" cy="1005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A7CCC35-2EF5-4429-8663-0DC0784E94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8007"/>
            <a:ext cx="12192000" cy="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0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4" r:id="rId2"/>
    <p:sldLayoutId id="2147483664" r:id="rId3"/>
    <p:sldLayoutId id="2147483666" r:id="rId4"/>
    <p:sldLayoutId id="2147483685" r:id="rId5"/>
    <p:sldLayoutId id="2147483683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Clr>
          <a:srgbClr val="E91C24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E91C24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Clr>
          <a:srgbClr val="E91C24"/>
        </a:buClr>
        <a:buFont typeface="+mj-lt"/>
        <a:buAutoNum type="arabicPeriod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E91C24"/>
        </a:buClr>
        <a:buFont typeface="+mj-lt"/>
        <a:buAutoNum type="alphaLcParenR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228850" indent="-400050" algn="l" defTabSz="914400" rtl="0" eaLnBrk="1" latinLnBrk="0" hangingPunct="1">
        <a:lnSpc>
          <a:spcPct val="90000"/>
        </a:lnSpc>
        <a:spcBef>
          <a:spcPts val="500"/>
        </a:spcBef>
        <a:buClr>
          <a:srgbClr val="E91C24"/>
        </a:buClr>
        <a:buFont typeface="+mj-lt"/>
        <a:buAutoNum type="romanLcPeriod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ppy.readthedocs.io/en/latest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nrel.github.io/EnergyPlus/api/python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1420-6B84-4FA2-B17F-826C4D520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844" y="1682884"/>
            <a:ext cx="11427229" cy="2500009"/>
          </a:xfrm>
        </p:spPr>
        <p:txBody>
          <a:bodyPr/>
          <a:lstStyle/>
          <a:p>
            <a:r>
              <a:rPr lang="en-US" dirty="0"/>
              <a:t>Automating Building Energy Simulation Workflows with Python:</a:t>
            </a:r>
            <a:br>
              <a:rPr lang="en-US" sz="1800" dirty="0"/>
            </a:br>
            <a:br>
              <a:rPr lang="en-US" dirty="0"/>
            </a:br>
            <a:r>
              <a:rPr lang="en-US" sz="3200" dirty="0" err="1"/>
              <a:t>Eppy</a:t>
            </a:r>
            <a:r>
              <a:rPr lang="en-US" sz="3200" dirty="0"/>
              <a:t> and EnergyPlus API</a:t>
            </a:r>
            <a:endParaRPr lang="en-CA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B31B6DA-4EE0-E956-A3E0-01D59FEF6D1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" y="6608618"/>
            <a:ext cx="4379884" cy="249382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Friday, July 18, 2025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DF94DE4-E51F-3ACA-67E3-C5DCC0CB525D}"/>
              </a:ext>
            </a:extLst>
          </p:cNvPr>
          <p:cNvSpPr txBox="1">
            <a:spLocks/>
          </p:cNvSpPr>
          <p:nvPr/>
        </p:nvSpPr>
        <p:spPr>
          <a:xfrm>
            <a:off x="1524000" y="5544766"/>
            <a:ext cx="9144000" cy="632197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91C24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1C24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1C24"/>
              </a:buClr>
              <a:buFont typeface="+mj-lt"/>
              <a:buAutoNum type="arabicPeriod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1C24"/>
              </a:buClr>
              <a:buFont typeface="+mj-lt"/>
              <a:buAutoNum type="alphaLcParenR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2288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1C24"/>
              </a:buClr>
              <a:buFont typeface="+mj-lt"/>
              <a:buAutoNum type="romanLcPeriod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/>
              <a:t>By: Pedram Nojedehi, Zeinab Khorasani Zadeh, Hussein Elehwany</a:t>
            </a:r>
          </a:p>
        </p:txBody>
      </p:sp>
    </p:spTree>
    <p:extLst>
      <p:ext uri="{BB962C8B-B14F-4D97-AF65-F5344CB8AC3E}">
        <p14:creationId xmlns:p14="http://schemas.microsoft.com/office/powerpoint/2010/main" val="3570125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11019759-AAE3-8532-691D-82C5BA0A03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994" r="21955" b="4949"/>
          <a:stretch>
            <a:fillRect/>
          </a:stretch>
        </p:blipFill>
        <p:spPr>
          <a:xfrm>
            <a:off x="376846" y="872911"/>
            <a:ext cx="8046368" cy="538912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DE5267F-9A36-0C39-F385-6F3E1180C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891" y="2060973"/>
            <a:ext cx="4642285" cy="4320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0D70E2-7C7E-AD78-90FB-78FE8252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Inspecting IDF Objects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7417BAB-FACB-8831-31B7-0C4D878D6E55}"/>
              </a:ext>
            </a:extLst>
          </p:cNvPr>
          <p:cNvSpPr/>
          <p:nvPr/>
        </p:nvSpPr>
        <p:spPr>
          <a:xfrm>
            <a:off x="3372465" y="3577302"/>
            <a:ext cx="678425" cy="259735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23ACF73-E83B-55C9-E5D2-FF5F4D475657}"/>
              </a:ext>
            </a:extLst>
          </p:cNvPr>
          <p:cNvSpPr/>
          <p:nvPr/>
        </p:nvSpPr>
        <p:spPr>
          <a:xfrm>
            <a:off x="7541344" y="2227598"/>
            <a:ext cx="4562168" cy="208876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32F308C-B290-8C0B-281C-D80A420B662B}"/>
              </a:ext>
            </a:extLst>
          </p:cNvPr>
          <p:cNvSpPr/>
          <p:nvPr/>
        </p:nvSpPr>
        <p:spPr>
          <a:xfrm>
            <a:off x="2094271" y="1547451"/>
            <a:ext cx="8101781" cy="861452"/>
          </a:xfrm>
          <a:custGeom>
            <a:avLst/>
            <a:gdLst>
              <a:gd name="connsiteX0" fmla="*/ 0 w 8101781"/>
              <a:gd name="connsiteY0" fmla="*/ 861452 h 861452"/>
              <a:gd name="connsiteX1" fmla="*/ 3864077 w 8101781"/>
              <a:gd name="connsiteY1" fmla="*/ 6046 h 861452"/>
              <a:gd name="connsiteX2" fmla="*/ 8101781 w 8101781"/>
              <a:gd name="connsiteY2" fmla="*/ 477994 h 86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1781" h="861452">
                <a:moveTo>
                  <a:pt x="0" y="861452"/>
                </a:moveTo>
                <a:cubicBezTo>
                  <a:pt x="1256890" y="465704"/>
                  <a:pt x="2513780" y="69956"/>
                  <a:pt x="3864077" y="6046"/>
                </a:cubicBezTo>
                <a:cubicBezTo>
                  <a:pt x="5214374" y="-57864"/>
                  <a:pt x="7444658" y="404252"/>
                  <a:pt x="8101781" y="477994"/>
                </a:cubicBezTo>
              </a:path>
            </a:pathLst>
          </a:custGeom>
          <a:ln w="38100">
            <a:solidFill>
              <a:srgbClr val="E91C2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1"/>
            <a:r>
              <a:rPr lang="en-CA" b="1" dirty="0">
                <a:solidFill>
                  <a:srgbClr val="FF0000"/>
                </a:solidFill>
              </a:rPr>
              <a:t>			    Identify Class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10F8B92-C017-BDB2-B10A-A0A3DDDA5710}"/>
              </a:ext>
            </a:extLst>
          </p:cNvPr>
          <p:cNvCxnSpPr>
            <a:cxnSpLocks/>
          </p:cNvCxnSpPr>
          <p:nvPr/>
        </p:nvCxnSpPr>
        <p:spPr>
          <a:xfrm flipH="1">
            <a:off x="3775587" y="2842154"/>
            <a:ext cx="3765757" cy="725319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176AE85-67B5-1331-E2E2-071533B13C2B}"/>
              </a:ext>
            </a:extLst>
          </p:cNvPr>
          <p:cNvSpPr/>
          <p:nvPr/>
        </p:nvSpPr>
        <p:spPr>
          <a:xfrm>
            <a:off x="7541344" y="4367974"/>
            <a:ext cx="4562168" cy="2013000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9EC6FF0-A2F1-2008-F0C5-E303737322A1}"/>
              </a:ext>
            </a:extLst>
          </p:cNvPr>
          <p:cNvSpPr/>
          <p:nvPr/>
        </p:nvSpPr>
        <p:spPr>
          <a:xfrm>
            <a:off x="4178709" y="3577302"/>
            <a:ext cx="678425" cy="2597356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43E8169-D616-9536-725C-E87D0BE9A13E}"/>
              </a:ext>
            </a:extLst>
          </p:cNvPr>
          <p:cNvCxnSpPr>
            <a:cxnSpLocks/>
          </p:cNvCxnSpPr>
          <p:nvPr/>
        </p:nvCxnSpPr>
        <p:spPr>
          <a:xfrm flipH="1" flipV="1">
            <a:off x="4857134" y="4930510"/>
            <a:ext cx="2684210" cy="65945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F5E4A87-0472-8AE2-EF82-109482AC7DA3}"/>
              </a:ext>
            </a:extLst>
          </p:cNvPr>
          <p:cNvSpPr txBox="1"/>
          <p:nvPr/>
        </p:nvSpPr>
        <p:spPr>
          <a:xfrm rot="20893827">
            <a:off x="4569710" y="2905755"/>
            <a:ext cx="160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Identify Object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3C6D9D7-8D65-E5E7-C186-CF0E1C2F735E}"/>
              </a:ext>
            </a:extLst>
          </p:cNvPr>
          <p:cNvSpPr txBox="1"/>
          <p:nvPr/>
        </p:nvSpPr>
        <p:spPr>
          <a:xfrm rot="779839">
            <a:off x="5752457" y="5017248"/>
            <a:ext cx="16087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accent6"/>
                </a:solidFill>
              </a:rPr>
              <a:t>Identify Object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990838C-5C7B-B89F-8730-84C496A75A72}"/>
              </a:ext>
            </a:extLst>
          </p:cNvPr>
          <p:cNvSpPr/>
          <p:nvPr/>
        </p:nvSpPr>
        <p:spPr>
          <a:xfrm>
            <a:off x="527906" y="3912637"/>
            <a:ext cx="4329227" cy="26607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C71F161-F18C-14B1-A82C-B8A920788F3F}"/>
              </a:ext>
            </a:extLst>
          </p:cNvPr>
          <p:cNvCxnSpPr>
            <a:cxnSpLocks/>
            <a:endCxn id="69" idx="3"/>
          </p:cNvCxnSpPr>
          <p:nvPr/>
        </p:nvCxnSpPr>
        <p:spPr>
          <a:xfrm flipH="1" flipV="1">
            <a:off x="4857133" y="4045674"/>
            <a:ext cx="2802196" cy="703942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2B4F60D-084E-AB47-B6FD-72E1FAC772A1}"/>
              </a:ext>
            </a:extLst>
          </p:cNvPr>
          <p:cNvSpPr/>
          <p:nvPr/>
        </p:nvSpPr>
        <p:spPr>
          <a:xfrm>
            <a:off x="7635956" y="4617376"/>
            <a:ext cx="2845231" cy="27365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97680D9-5C87-2A1B-E508-483B1BC98AF9}"/>
              </a:ext>
            </a:extLst>
          </p:cNvPr>
          <p:cNvSpPr/>
          <p:nvPr/>
        </p:nvSpPr>
        <p:spPr>
          <a:xfrm>
            <a:off x="7635955" y="2530656"/>
            <a:ext cx="2845231" cy="26447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06A4B67-30B2-CE84-5008-189304549EF1}"/>
              </a:ext>
            </a:extLst>
          </p:cNvPr>
          <p:cNvSpPr txBox="1"/>
          <p:nvPr/>
        </p:nvSpPr>
        <p:spPr>
          <a:xfrm>
            <a:off x="6096000" y="3310084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</a:rPr>
              <a:t>Identify</a:t>
            </a:r>
            <a:r>
              <a:rPr lang="en-CA" b="1" dirty="0">
                <a:solidFill>
                  <a:srgbClr val="FF0000"/>
                </a:solidFill>
              </a:rPr>
              <a:t> </a:t>
            </a:r>
            <a:r>
              <a:rPr lang="en-CA" b="1" dirty="0">
                <a:solidFill>
                  <a:schemeClr val="accent2"/>
                </a:solidFill>
              </a:rPr>
              <a:t>Fields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597AE2E-CEB7-6D20-E1AD-B1EB595E8F1F}"/>
              </a:ext>
            </a:extLst>
          </p:cNvPr>
          <p:cNvCxnSpPr>
            <a:cxnSpLocks/>
            <a:stCxn id="74" idx="1"/>
            <a:endCxn id="69" idx="3"/>
          </p:cNvCxnSpPr>
          <p:nvPr/>
        </p:nvCxnSpPr>
        <p:spPr>
          <a:xfrm flipH="1">
            <a:off x="4857133" y="2662895"/>
            <a:ext cx="2778822" cy="1382779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98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51" grpId="0" animBg="1"/>
      <p:bldP spid="51" grpId="1" animBg="1"/>
      <p:bldP spid="59" grpId="0" animBg="1"/>
      <p:bldP spid="59" grpId="1" animBg="1"/>
      <p:bldP spid="61" grpId="0" animBg="1"/>
      <p:bldP spid="61" grpId="1" animBg="1"/>
      <p:bldP spid="65" grpId="0"/>
      <p:bldP spid="65" grpId="1"/>
      <p:bldP spid="66" grpId="0"/>
      <p:bldP spid="66" grpId="1"/>
      <p:bldP spid="69" grpId="0" animBg="1"/>
      <p:bldP spid="73" grpId="0" animBg="1"/>
      <p:bldP spid="74" grpId="0" animBg="1"/>
      <p:bldP spid="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B5FD-0970-C15A-7790-AD3743A4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Classes &amp; Objects vs. List-like &amp; Dictionary-Style Objects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1E8C9A2-25E6-ECC6-694D-6D495DD524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4447" b="94158"/>
          <a:stretch>
            <a:fillRect/>
          </a:stretch>
        </p:blipFill>
        <p:spPr>
          <a:xfrm>
            <a:off x="162564" y="1020392"/>
            <a:ext cx="3455708" cy="48044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3F85F4-FFD1-1884-AAA9-5A80CC6871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t="6255" r="54218"/>
          <a:stretch>
            <a:fillRect/>
          </a:stretch>
        </p:blipFill>
        <p:spPr>
          <a:xfrm>
            <a:off x="3618272" y="1020392"/>
            <a:ext cx="3116826" cy="5399708"/>
          </a:xfrm>
          <a:ln w="28575">
            <a:solidFill>
              <a:schemeClr val="accent6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CD9587-4326-5275-8050-DC2DE938B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368" y="2100100"/>
            <a:ext cx="4642285" cy="43200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A2435B-EB57-F534-D986-8F0559B4F0ED}"/>
              </a:ext>
            </a:extLst>
          </p:cNvPr>
          <p:cNvSpPr txBox="1"/>
          <p:nvPr/>
        </p:nvSpPr>
        <p:spPr>
          <a:xfrm>
            <a:off x="1956619" y="1529919"/>
            <a:ext cx="166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6"/>
                </a:solidFill>
              </a:rPr>
              <a:t>Python Output: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FEF17F-AF41-04DC-013C-4C2F525393A2}"/>
              </a:ext>
            </a:extLst>
          </p:cNvPr>
          <p:cNvSpPr txBox="1"/>
          <p:nvPr/>
        </p:nvSpPr>
        <p:spPr>
          <a:xfrm>
            <a:off x="8169730" y="1717615"/>
            <a:ext cx="248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IDF opened in Notepad:</a:t>
            </a:r>
          </a:p>
        </p:txBody>
      </p:sp>
    </p:spTree>
    <p:extLst>
      <p:ext uri="{BB962C8B-B14F-4D97-AF65-F5344CB8AC3E}">
        <p14:creationId xmlns:p14="http://schemas.microsoft.com/office/powerpoint/2010/main" val="202990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58256-1444-493A-5CA1-A7024B7DC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6846" y="1246908"/>
            <a:ext cx="5795352" cy="40701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Objective: </a:t>
            </a:r>
            <a:r>
              <a:rPr lang="en-US" dirty="0"/>
              <a:t>Simulate and analyze the impact of different window types (varying U-values and SHGC) on: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Annual energy consumption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Overheating hours</a:t>
            </a:r>
            <a:endParaRPr lang="en-CA" dirty="0"/>
          </a:p>
          <a:p>
            <a:pPr>
              <a:lnSpc>
                <a:spcPct val="100000"/>
              </a:lnSpc>
            </a:pPr>
            <a:r>
              <a:rPr lang="en-US" dirty="0"/>
              <a:t>Participants are provided with: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base IDF model with a default window construction (</a:t>
            </a:r>
            <a:r>
              <a:rPr lang="en-US" dirty="0" err="1"/>
              <a:t>shoebox.idf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Predefined scenarios with varying thermal properties:</a:t>
            </a:r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CD69A-6B4A-5BEB-9922-7B80167F6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46" y="3"/>
            <a:ext cx="9788272" cy="1020389"/>
          </a:xfrm>
        </p:spPr>
        <p:txBody>
          <a:bodyPr anchor="ctr">
            <a:normAutofit/>
          </a:bodyPr>
          <a:lstStyle/>
          <a:p>
            <a:r>
              <a:rPr lang="en-CA" dirty="0"/>
              <a:t>Hands-on Exercise: Window Retrofit Scenario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8808FB7-A9E9-D564-225D-976127750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23435"/>
              </p:ext>
            </p:extLst>
          </p:nvPr>
        </p:nvGraphicFramePr>
        <p:xfrm>
          <a:off x="6172198" y="1393939"/>
          <a:ext cx="5642958" cy="377605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99783">
                  <a:extLst>
                    <a:ext uri="{9D8B030D-6E8A-4147-A177-3AD203B41FA5}">
                      <a16:colId xmlns:a16="http://schemas.microsoft.com/office/drawing/2014/main" val="3252023911"/>
                    </a:ext>
                  </a:extLst>
                </a:gridCol>
                <a:gridCol w="925417">
                  <a:extLst>
                    <a:ext uri="{9D8B030D-6E8A-4147-A177-3AD203B41FA5}">
                      <a16:colId xmlns:a16="http://schemas.microsoft.com/office/drawing/2014/main" val="1161452940"/>
                    </a:ext>
                  </a:extLst>
                </a:gridCol>
                <a:gridCol w="672029">
                  <a:extLst>
                    <a:ext uri="{9D8B030D-6E8A-4147-A177-3AD203B41FA5}">
                      <a16:colId xmlns:a16="http://schemas.microsoft.com/office/drawing/2014/main" val="2070570332"/>
                    </a:ext>
                  </a:extLst>
                </a:gridCol>
                <a:gridCol w="3045729">
                  <a:extLst>
                    <a:ext uri="{9D8B030D-6E8A-4147-A177-3AD203B41FA5}">
                      <a16:colId xmlns:a16="http://schemas.microsoft.com/office/drawing/2014/main" val="1018132202"/>
                    </a:ext>
                  </a:extLst>
                </a:gridCol>
              </a:tblGrid>
              <a:tr h="5618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500" b="1" cap="none" spc="0" dirty="0">
                          <a:solidFill>
                            <a:schemeClr val="tx1"/>
                          </a:solidFill>
                        </a:rPr>
                        <a:t>Scenario</a:t>
                      </a:r>
                    </a:p>
                  </a:txBody>
                  <a:tcPr marL="60424" marR="86319" marT="17264" marB="129479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500" b="1" cap="none" spc="0" dirty="0">
                          <a:solidFill>
                            <a:schemeClr val="tx1"/>
                          </a:solidFill>
                        </a:rPr>
                        <a:t>U-Value (W/m²·K)</a:t>
                      </a:r>
                    </a:p>
                  </a:txBody>
                  <a:tcPr marL="60424" marR="86319" marT="17264" marB="129479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500" b="1" cap="none" spc="0" dirty="0">
                          <a:solidFill>
                            <a:schemeClr val="tx1"/>
                          </a:solidFill>
                        </a:rPr>
                        <a:t>SHGC</a:t>
                      </a:r>
                    </a:p>
                  </a:txBody>
                  <a:tcPr marL="60424" marR="86319" marT="17264" marB="129479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500" b="1" cap="none" spc="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60424" marR="86319" marT="17264" marB="129479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26865512"/>
                  </a:ext>
                </a:extLst>
              </a:tr>
              <a:tr h="44558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600" cap="none" spc="0" dirty="0" err="1">
                          <a:solidFill>
                            <a:schemeClr val="tx1"/>
                          </a:solidFill>
                        </a:rPr>
                        <a:t>lowSHGC</a:t>
                      </a:r>
                      <a:endParaRPr lang="en-CA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424" marR="86319" marT="17264" marB="129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600" cap="none" spc="0" dirty="0">
                          <a:solidFill>
                            <a:schemeClr val="tx1"/>
                          </a:solidFill>
                        </a:rPr>
                        <a:t>1.4</a:t>
                      </a:r>
                    </a:p>
                  </a:txBody>
                  <a:tcPr marL="60424" marR="86319" marT="17264" marB="129479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600" cap="none" spc="0">
                          <a:solidFill>
                            <a:schemeClr val="tx1"/>
                          </a:solidFill>
                        </a:rPr>
                        <a:t>0.30</a:t>
                      </a:r>
                    </a:p>
                  </a:txBody>
                  <a:tcPr marL="60424" marR="86319" marT="17264" marB="129479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Standard insulated glazing with low solar gain</a:t>
                      </a:r>
                    </a:p>
                  </a:txBody>
                  <a:tcPr marL="60424" marR="86319" marT="17264" marB="12947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38229552"/>
                  </a:ext>
                </a:extLst>
              </a:tr>
              <a:tr h="44558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600" cap="none" spc="0" dirty="0" err="1">
                          <a:solidFill>
                            <a:schemeClr val="tx1"/>
                          </a:solidFill>
                        </a:rPr>
                        <a:t>medSHGC</a:t>
                      </a:r>
                      <a:endParaRPr lang="en-CA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424" marR="86319" marT="17264" marB="129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600" cap="none" spc="0" dirty="0">
                          <a:solidFill>
                            <a:schemeClr val="tx1"/>
                          </a:solidFill>
                        </a:rPr>
                        <a:t>1.4</a:t>
                      </a:r>
                    </a:p>
                  </a:txBody>
                  <a:tcPr marL="60424" marR="86319" marT="17264" marB="129479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600" cap="none" spc="0">
                          <a:solidFill>
                            <a:schemeClr val="tx1"/>
                          </a:solidFill>
                        </a:rPr>
                        <a:t>0.50</a:t>
                      </a:r>
                    </a:p>
                  </a:txBody>
                  <a:tcPr marL="60424" marR="86319" marT="17264" marB="129479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Standard insulated glazing with medium solar gain</a:t>
                      </a:r>
                    </a:p>
                  </a:txBody>
                  <a:tcPr marL="60424" marR="86319" marT="17264" marB="12947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53815629"/>
                  </a:ext>
                </a:extLst>
              </a:tr>
              <a:tr h="44558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600" cap="none" spc="0" dirty="0" err="1">
                          <a:solidFill>
                            <a:schemeClr val="tx1"/>
                          </a:solidFill>
                        </a:rPr>
                        <a:t>highSHGC</a:t>
                      </a:r>
                      <a:endParaRPr lang="en-CA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60424" marR="86319" marT="17264" marB="129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600" cap="none" spc="0" dirty="0">
                          <a:solidFill>
                            <a:schemeClr val="tx1"/>
                          </a:solidFill>
                        </a:rPr>
                        <a:t>1.4</a:t>
                      </a:r>
                    </a:p>
                  </a:txBody>
                  <a:tcPr marL="60424" marR="86319" marT="17264" marB="129479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600" cap="none" spc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 marL="60424" marR="86319" marT="17264" marB="129479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Standard insulated glazing with high solar gain</a:t>
                      </a:r>
                    </a:p>
                  </a:txBody>
                  <a:tcPr marL="60424" marR="86319" marT="17264" marB="12947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0779928"/>
                  </a:ext>
                </a:extLst>
              </a:tr>
              <a:tr h="44558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600" cap="none" spc="0">
                          <a:solidFill>
                            <a:schemeClr val="tx1"/>
                          </a:solidFill>
                        </a:rPr>
                        <a:t>lowU</a:t>
                      </a:r>
                    </a:p>
                  </a:txBody>
                  <a:tcPr marL="60424" marR="86319" marT="17264" marB="129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600" cap="none" spc="0" dirty="0">
                          <a:solidFill>
                            <a:schemeClr val="tx1"/>
                          </a:solidFill>
                        </a:rPr>
                        <a:t>1.0</a:t>
                      </a:r>
                    </a:p>
                  </a:txBody>
                  <a:tcPr marL="60424" marR="86319" marT="17264" marB="129479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600" cap="none" spc="0" dirty="0">
                          <a:solidFill>
                            <a:schemeClr val="tx1"/>
                          </a:solidFill>
                        </a:rPr>
                        <a:t>0.50</a:t>
                      </a:r>
                    </a:p>
                  </a:txBody>
                  <a:tcPr marL="60424" marR="86319" marT="17264" marB="129479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CA" sz="1600" cap="none" spc="0" dirty="0">
                          <a:solidFill>
                            <a:schemeClr val="tx1"/>
                          </a:solidFill>
                        </a:rPr>
                        <a:t>High-performance low-conductivity glazing</a:t>
                      </a:r>
                    </a:p>
                  </a:txBody>
                  <a:tcPr marL="60424" marR="86319" marT="17264" marB="12947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3699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600" cap="none" spc="0">
                          <a:solidFill>
                            <a:schemeClr val="tx1"/>
                          </a:solidFill>
                        </a:rPr>
                        <a:t>highU</a:t>
                      </a:r>
                    </a:p>
                  </a:txBody>
                  <a:tcPr marL="60424" marR="86319" marT="17264" marB="129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600" cap="none" spc="0">
                          <a:solidFill>
                            <a:schemeClr val="tx1"/>
                          </a:solidFill>
                        </a:rPr>
                        <a:t>2.5</a:t>
                      </a:r>
                    </a:p>
                  </a:txBody>
                  <a:tcPr marL="60424" marR="86319" marT="17264" marB="12947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600" cap="none" spc="0" dirty="0">
                          <a:solidFill>
                            <a:schemeClr val="tx1"/>
                          </a:solidFill>
                        </a:rPr>
                        <a:t>0.50</a:t>
                      </a:r>
                    </a:p>
                  </a:txBody>
                  <a:tcPr marL="60424" marR="86319" marT="17264" marB="12947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Poorly insulated glazing (high heat transfer)</a:t>
                      </a:r>
                    </a:p>
                  </a:txBody>
                  <a:tcPr marL="60424" marR="86319" marT="17264" marB="12947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252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319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6AB4C-B879-D42F-58E1-5AB521881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4E52-77C6-8617-70F5-E224A5C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6CC0-4B9F-4807-6D22-434C24175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815" y="1467245"/>
            <a:ext cx="5933849" cy="2971131"/>
          </a:xfrm>
          <a:noFill/>
        </p:spPr>
        <p:txBody>
          <a:bodyPr>
            <a:normAutofit/>
          </a:bodyPr>
          <a:lstStyle/>
          <a:p>
            <a:r>
              <a:rPr lang="en-US" sz="1800" dirty="0" err="1"/>
              <a:t>Eppy’s</a:t>
            </a:r>
            <a:r>
              <a:rPr lang="en-US" sz="1800" dirty="0"/>
              <a:t> Documentation:</a:t>
            </a:r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https://eppy.readthedocs.io/en/latest/index.html</a:t>
            </a:r>
            <a:endParaRPr lang="en-US" sz="1800" dirty="0"/>
          </a:p>
          <a:p>
            <a:endParaRPr lang="en-US" sz="1800" dirty="0">
              <a:solidFill>
                <a:prstClr val="black"/>
              </a:solidFill>
            </a:endParaRPr>
          </a:p>
          <a:p>
            <a:r>
              <a:rPr lang="en-US" sz="1800" dirty="0" err="1">
                <a:solidFill>
                  <a:prstClr val="black"/>
                </a:solidFill>
              </a:rPr>
              <a:t>EnergyPlus</a:t>
            </a:r>
            <a:r>
              <a:rPr lang="en-US" sz="1800" dirty="0">
                <a:solidFill>
                  <a:prstClr val="black"/>
                </a:solidFill>
              </a:rPr>
              <a:t> Python API documentation: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hlinkClick r:id="rId4"/>
              </a:rPr>
              <a:t>https://nrel.github.io/EnergyPlus/api/python/</a:t>
            </a:r>
            <a:endParaRPr lang="en-US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Workshop’s GitHub repository at this QR code: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552C08CC-8407-6C08-C2CC-5286995F77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3" t="13189" r="17418" b="37852"/>
          <a:stretch>
            <a:fillRect/>
          </a:stretch>
        </p:blipFill>
        <p:spPr>
          <a:xfrm>
            <a:off x="7450030" y="2382398"/>
            <a:ext cx="286788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34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74CB-C4CA-D067-26F9-FE2ACBA0B3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FA5C9-4ED7-5FCB-1A47-E14CCF644C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1B334-3D37-EB39-B26E-985FA37D73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pedram.nojedehi@carleton.ca</a:t>
            </a:r>
          </a:p>
        </p:txBody>
      </p:sp>
    </p:spTree>
    <p:extLst>
      <p:ext uri="{BB962C8B-B14F-4D97-AF65-F5344CB8AC3E}">
        <p14:creationId xmlns:p14="http://schemas.microsoft.com/office/powerpoint/2010/main" val="166521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69AE96-008B-EFF9-3166-5609B521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Whole-Building Energy simulation tool</a:t>
            </a:r>
          </a:p>
        </p:txBody>
      </p:sp>
      <p:sp>
        <p:nvSpPr>
          <p:cNvPr id="5" name="ShapeNameChangedByPowerUser2">
            <a:extLst>
              <a:ext uri="{FF2B5EF4-FFF2-40B4-BE49-F238E27FC236}">
                <a16:creationId xmlns:a16="http://schemas.microsoft.com/office/drawing/2014/main" id="{17E33080-CDEF-C63D-1084-461D61EC7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5389" y="1673681"/>
            <a:ext cx="9886443" cy="3510637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EnergyPlus</a:t>
            </a: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Open-source simulation engine</a:t>
            </a: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for modelling whole-building energy performance</a:t>
            </a: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Developed by the U.S. Department of Energy, currently managed by </a:t>
            </a: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NREL</a:t>
            </a: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(National Renewable Energy Laboratory)</a:t>
            </a:r>
          </a:p>
          <a:p>
            <a:pPr marL="285750" marR="0" lvl="0" indent="-28575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Widely used in research and industry for detailed modelling of energy systems and user-defined control strategies for HVAC, lighting, and renewables.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7" name="Picture 6" descr="A red and blue logo&#10;&#10;Description automatically generated">
            <a:extLst>
              <a:ext uri="{FF2B5EF4-FFF2-40B4-BE49-F238E27FC236}">
                <a16:creationId xmlns:a16="http://schemas.microsoft.com/office/drawing/2014/main" id="{E12C4B4E-D3A6-006F-0700-CC52C570B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150" y="3933974"/>
            <a:ext cx="1880682" cy="1250344"/>
          </a:xfrm>
          <a:prstGeom prst="rect">
            <a:avLst/>
          </a:prstGeom>
        </p:spPr>
      </p:pic>
      <p:grpSp>
        <p:nvGrpSpPr>
          <p:cNvPr id="9" name="Simulation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02D73146-34B8-69D6-29B6-9842F3B8615D}"/>
              </a:ext>
            </a:extLst>
          </p:cNvPr>
          <p:cNvGrpSpPr>
            <a:grpSpLocks noChangeAspect="1"/>
          </p:cNvGrpSpPr>
          <p:nvPr/>
        </p:nvGrpSpPr>
        <p:grpSpPr>
          <a:xfrm>
            <a:off x="582397" y="1673681"/>
            <a:ext cx="483787" cy="409674"/>
            <a:chOff x="2355167" y="6865345"/>
            <a:chExt cx="641144" cy="542924"/>
          </a:xfrm>
          <a:solidFill>
            <a:schemeClr val="accent1"/>
          </a:solidFill>
        </p:grpSpPr>
        <p:sp>
          <p:nvSpPr>
            <p:cNvPr id="10" name="Free-form: Shape 2806">
              <a:extLst>
                <a:ext uri="{FF2B5EF4-FFF2-40B4-BE49-F238E27FC236}">
                  <a16:creationId xmlns:a16="http://schemas.microsoft.com/office/drawing/2014/main" id="{22EE8281-2952-D75F-167C-EF217BF7AEA9}"/>
                </a:ext>
              </a:extLst>
            </p:cNvPr>
            <p:cNvSpPr/>
            <p:nvPr/>
          </p:nvSpPr>
          <p:spPr>
            <a:xfrm>
              <a:off x="2538015" y="6865345"/>
              <a:ext cx="275528" cy="317941"/>
            </a:xfrm>
            <a:custGeom>
              <a:avLst/>
              <a:gdLst>
                <a:gd name="connsiteX0" fmla="*/ 138596 w 275528"/>
                <a:gd name="connsiteY0" fmla="*/ 0 h 317941"/>
                <a:gd name="connsiteX1" fmla="*/ 272855 w 275528"/>
                <a:gd name="connsiteY1" fmla="*/ 77974 h 317941"/>
                <a:gd name="connsiteX2" fmla="*/ 275528 w 275528"/>
                <a:gd name="connsiteY2" fmla="*/ 82639 h 317941"/>
                <a:gd name="connsiteX3" fmla="*/ 275528 w 275528"/>
                <a:gd name="connsiteY3" fmla="*/ 236841 h 317941"/>
                <a:gd name="connsiteX4" fmla="*/ 272773 w 275528"/>
                <a:gd name="connsiteY4" fmla="*/ 241588 h 317941"/>
                <a:gd name="connsiteX5" fmla="*/ 140915 w 275528"/>
                <a:gd name="connsiteY5" fmla="*/ 317734 h 317941"/>
                <a:gd name="connsiteX6" fmla="*/ 139360 w 275528"/>
                <a:gd name="connsiteY6" fmla="*/ 317297 h 317941"/>
                <a:gd name="connsiteX7" fmla="*/ 138842 w 275528"/>
                <a:gd name="connsiteY7" fmla="*/ 316397 h 317941"/>
                <a:gd name="connsiteX8" fmla="*/ 136659 w 275528"/>
                <a:gd name="connsiteY8" fmla="*/ 316397 h 317941"/>
                <a:gd name="connsiteX9" fmla="*/ 136195 w 275528"/>
                <a:gd name="connsiteY9" fmla="*/ 317216 h 317941"/>
                <a:gd name="connsiteX10" fmla="*/ 134504 w 275528"/>
                <a:gd name="connsiteY10" fmla="*/ 317679 h 317941"/>
                <a:gd name="connsiteX11" fmla="*/ 2701 w 275528"/>
                <a:gd name="connsiteY11" fmla="*/ 241588 h 317941"/>
                <a:gd name="connsiteX12" fmla="*/ 0 w 275528"/>
                <a:gd name="connsiteY12" fmla="*/ 236868 h 317941"/>
                <a:gd name="connsiteX13" fmla="*/ 0 w 275528"/>
                <a:gd name="connsiteY13" fmla="*/ 82694 h 317941"/>
                <a:gd name="connsiteX14" fmla="*/ 2728 w 275528"/>
                <a:gd name="connsiteY14" fmla="*/ 77919 h 317941"/>
                <a:gd name="connsiteX15" fmla="*/ 136932 w 275528"/>
                <a:gd name="connsiteY15" fmla="*/ 0 h 317941"/>
                <a:gd name="connsiteX16" fmla="*/ 138596 w 275528"/>
                <a:gd name="connsiteY16" fmla="*/ 0 h 317941"/>
                <a:gd name="connsiteX17" fmla="*/ 26137 w 275528"/>
                <a:gd name="connsiteY17" fmla="*/ 83185 h 317941"/>
                <a:gd name="connsiteX18" fmla="*/ 25837 w 275528"/>
                <a:gd name="connsiteY18" fmla="*/ 84343 h 317941"/>
                <a:gd name="connsiteX19" fmla="*/ 26164 w 275528"/>
                <a:gd name="connsiteY19" fmla="*/ 84658 h 317941"/>
                <a:gd name="connsiteX20" fmla="*/ 137396 w 275528"/>
                <a:gd name="connsiteY20" fmla="*/ 147026 h 317941"/>
                <a:gd name="connsiteX21" fmla="*/ 138214 w 275528"/>
                <a:gd name="connsiteY21" fmla="*/ 147026 h 317941"/>
                <a:gd name="connsiteX22" fmla="*/ 249419 w 275528"/>
                <a:gd name="connsiteY22" fmla="*/ 84631 h 317941"/>
                <a:gd name="connsiteX23" fmla="*/ 249741 w 275528"/>
                <a:gd name="connsiteY23" fmla="*/ 83479 h 317941"/>
                <a:gd name="connsiteX24" fmla="*/ 249419 w 275528"/>
                <a:gd name="connsiteY24" fmla="*/ 83158 h 317941"/>
                <a:gd name="connsiteX25" fmla="*/ 138214 w 275528"/>
                <a:gd name="connsiteY25" fmla="*/ 18961 h 317941"/>
                <a:gd name="connsiteX26" fmla="*/ 137396 w 275528"/>
                <a:gd name="connsiteY26" fmla="*/ 18961 h 317941"/>
                <a:gd name="connsiteX27" fmla="*/ 26137 w 275528"/>
                <a:gd name="connsiteY27" fmla="*/ 83185 h 317941"/>
                <a:gd name="connsiteX28" fmla="*/ 128202 w 275528"/>
                <a:gd name="connsiteY28" fmla="*/ 162468 h 317941"/>
                <a:gd name="connsiteX29" fmla="*/ 127710 w 275528"/>
                <a:gd name="connsiteY29" fmla="*/ 161650 h 317941"/>
                <a:gd name="connsiteX30" fmla="*/ 17570 w 275528"/>
                <a:gd name="connsiteY30" fmla="*/ 98054 h 317941"/>
                <a:gd name="connsiteX31" fmla="*/ 16271 w 275528"/>
                <a:gd name="connsiteY31" fmla="*/ 98425 h 317941"/>
                <a:gd name="connsiteX32" fmla="*/ 16151 w 275528"/>
                <a:gd name="connsiteY32" fmla="*/ 98900 h 317941"/>
                <a:gd name="connsiteX33" fmla="*/ 16151 w 275528"/>
                <a:gd name="connsiteY33" fmla="*/ 229665 h 317941"/>
                <a:gd name="connsiteX34" fmla="*/ 16615 w 275528"/>
                <a:gd name="connsiteY34" fmla="*/ 230484 h 317941"/>
                <a:gd name="connsiteX35" fmla="*/ 126756 w 275528"/>
                <a:gd name="connsiteY35" fmla="*/ 294107 h 317941"/>
                <a:gd name="connsiteX36" fmla="*/ 128065 w 275528"/>
                <a:gd name="connsiteY36" fmla="*/ 293780 h 317941"/>
                <a:gd name="connsiteX37" fmla="*/ 128202 w 275528"/>
                <a:gd name="connsiteY37" fmla="*/ 293261 h 317941"/>
                <a:gd name="connsiteX38" fmla="*/ 128202 w 275528"/>
                <a:gd name="connsiteY38" fmla="*/ 162468 h 317941"/>
                <a:gd name="connsiteX39" fmla="*/ 147245 w 275528"/>
                <a:gd name="connsiteY39" fmla="*/ 293370 h 317941"/>
                <a:gd name="connsiteX40" fmla="*/ 148189 w 275528"/>
                <a:gd name="connsiteY40" fmla="*/ 294336 h 317941"/>
                <a:gd name="connsiteX41" fmla="*/ 148664 w 275528"/>
                <a:gd name="connsiteY41" fmla="*/ 294216 h 317941"/>
                <a:gd name="connsiteX42" fmla="*/ 258804 w 275528"/>
                <a:gd name="connsiteY42" fmla="*/ 230620 h 317941"/>
                <a:gd name="connsiteX43" fmla="*/ 259295 w 275528"/>
                <a:gd name="connsiteY43" fmla="*/ 229802 h 317941"/>
                <a:gd name="connsiteX44" fmla="*/ 259295 w 275528"/>
                <a:gd name="connsiteY44" fmla="*/ 98872 h 317941"/>
                <a:gd name="connsiteX45" fmla="*/ 258351 w 275528"/>
                <a:gd name="connsiteY45" fmla="*/ 97907 h 317941"/>
                <a:gd name="connsiteX46" fmla="*/ 257876 w 275528"/>
                <a:gd name="connsiteY46" fmla="*/ 98027 h 317941"/>
                <a:gd name="connsiteX47" fmla="*/ 147736 w 275528"/>
                <a:gd name="connsiteY47" fmla="*/ 161623 h 317941"/>
                <a:gd name="connsiteX48" fmla="*/ 147245 w 275528"/>
                <a:gd name="connsiteY48" fmla="*/ 162441 h 317941"/>
                <a:gd name="connsiteX49" fmla="*/ 147245 w 275528"/>
                <a:gd name="connsiteY49" fmla="*/ 293370 h 317941"/>
                <a:gd name="connsiteX50" fmla="*/ 139115 w 275528"/>
                <a:gd name="connsiteY50" fmla="*/ 167079 h 317941"/>
                <a:gd name="connsiteX51" fmla="*/ 137887 w 275528"/>
                <a:gd name="connsiteY51" fmla="*/ 165851 h 317941"/>
                <a:gd name="connsiteX52" fmla="*/ 137669 w 275528"/>
                <a:gd name="connsiteY52" fmla="*/ 165851 h 317941"/>
                <a:gd name="connsiteX53" fmla="*/ 136441 w 275528"/>
                <a:gd name="connsiteY53" fmla="*/ 167079 h 317941"/>
                <a:gd name="connsiteX54" fmla="*/ 136441 w 275528"/>
                <a:gd name="connsiteY54" fmla="*/ 299182 h 317941"/>
                <a:gd name="connsiteX55" fmla="*/ 137669 w 275528"/>
                <a:gd name="connsiteY55" fmla="*/ 300409 h 317941"/>
                <a:gd name="connsiteX56" fmla="*/ 137887 w 275528"/>
                <a:gd name="connsiteY56" fmla="*/ 300409 h 317941"/>
                <a:gd name="connsiteX57" fmla="*/ 139115 w 275528"/>
                <a:gd name="connsiteY57" fmla="*/ 299182 h 317941"/>
                <a:gd name="connsiteX58" fmla="*/ 139115 w 275528"/>
                <a:gd name="connsiteY58" fmla="*/ 167079 h 31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75528" h="317941">
                  <a:moveTo>
                    <a:pt x="138596" y="0"/>
                  </a:moveTo>
                  <a:lnTo>
                    <a:pt x="272855" y="77974"/>
                  </a:lnTo>
                  <a:cubicBezTo>
                    <a:pt x="274511" y="78937"/>
                    <a:pt x="275531" y="80714"/>
                    <a:pt x="275528" y="82639"/>
                  </a:cubicBezTo>
                  <a:lnTo>
                    <a:pt x="275528" y="236841"/>
                  </a:lnTo>
                  <a:cubicBezTo>
                    <a:pt x="275531" y="238799"/>
                    <a:pt x="274478" y="240610"/>
                    <a:pt x="272773" y="241588"/>
                  </a:cubicBezTo>
                  <a:lnTo>
                    <a:pt x="140915" y="317734"/>
                  </a:lnTo>
                  <a:cubicBezTo>
                    <a:pt x="140260" y="318116"/>
                    <a:pt x="139742" y="317971"/>
                    <a:pt x="139360" y="317297"/>
                  </a:cubicBezTo>
                  <a:lnTo>
                    <a:pt x="138842" y="316397"/>
                  </a:lnTo>
                  <a:cubicBezTo>
                    <a:pt x="138113" y="315142"/>
                    <a:pt x="137388" y="315142"/>
                    <a:pt x="136659" y="316397"/>
                  </a:cubicBezTo>
                  <a:lnTo>
                    <a:pt x="136195" y="317216"/>
                  </a:lnTo>
                  <a:cubicBezTo>
                    <a:pt x="135778" y="317925"/>
                    <a:pt x="135213" y="318080"/>
                    <a:pt x="134504" y="317679"/>
                  </a:cubicBezTo>
                  <a:lnTo>
                    <a:pt x="2701" y="241588"/>
                  </a:lnTo>
                  <a:cubicBezTo>
                    <a:pt x="1029" y="240610"/>
                    <a:pt x="2" y="238813"/>
                    <a:pt x="0" y="236868"/>
                  </a:cubicBezTo>
                  <a:lnTo>
                    <a:pt x="0" y="82694"/>
                  </a:lnTo>
                  <a:cubicBezTo>
                    <a:pt x="-1" y="80731"/>
                    <a:pt x="1037" y="78915"/>
                    <a:pt x="2728" y="77919"/>
                  </a:cubicBezTo>
                  <a:lnTo>
                    <a:pt x="136932" y="0"/>
                  </a:lnTo>
                  <a:lnTo>
                    <a:pt x="138596" y="0"/>
                  </a:lnTo>
                  <a:close/>
                  <a:moveTo>
                    <a:pt x="26137" y="83185"/>
                  </a:moveTo>
                  <a:cubicBezTo>
                    <a:pt x="25734" y="83422"/>
                    <a:pt x="25600" y="83940"/>
                    <a:pt x="25837" y="84343"/>
                  </a:cubicBezTo>
                  <a:cubicBezTo>
                    <a:pt x="25915" y="84476"/>
                    <a:pt x="26028" y="84585"/>
                    <a:pt x="26164" y="84658"/>
                  </a:cubicBezTo>
                  <a:lnTo>
                    <a:pt x="137396" y="147026"/>
                  </a:lnTo>
                  <a:cubicBezTo>
                    <a:pt x="137650" y="147167"/>
                    <a:pt x="137961" y="147167"/>
                    <a:pt x="138214" y="147026"/>
                  </a:cubicBezTo>
                  <a:lnTo>
                    <a:pt x="249419" y="84631"/>
                  </a:lnTo>
                  <a:cubicBezTo>
                    <a:pt x="249825" y="84401"/>
                    <a:pt x="249970" y="83885"/>
                    <a:pt x="249741" y="83479"/>
                  </a:cubicBezTo>
                  <a:cubicBezTo>
                    <a:pt x="249664" y="83344"/>
                    <a:pt x="249552" y="83233"/>
                    <a:pt x="249419" y="83158"/>
                  </a:cubicBezTo>
                  <a:lnTo>
                    <a:pt x="138214" y="18961"/>
                  </a:lnTo>
                  <a:cubicBezTo>
                    <a:pt x="137961" y="18821"/>
                    <a:pt x="137650" y="18821"/>
                    <a:pt x="137396" y="18961"/>
                  </a:cubicBezTo>
                  <a:lnTo>
                    <a:pt x="26137" y="83185"/>
                  </a:lnTo>
                  <a:close/>
                  <a:moveTo>
                    <a:pt x="128202" y="162468"/>
                  </a:moveTo>
                  <a:cubicBezTo>
                    <a:pt x="128196" y="162127"/>
                    <a:pt x="128008" y="161815"/>
                    <a:pt x="127710" y="161650"/>
                  </a:cubicBezTo>
                  <a:lnTo>
                    <a:pt x="17570" y="98054"/>
                  </a:lnTo>
                  <a:cubicBezTo>
                    <a:pt x="17109" y="97798"/>
                    <a:pt x="16528" y="97964"/>
                    <a:pt x="16271" y="98425"/>
                  </a:cubicBezTo>
                  <a:cubicBezTo>
                    <a:pt x="16191" y="98570"/>
                    <a:pt x="16149" y="98734"/>
                    <a:pt x="16151" y="98900"/>
                  </a:cubicBezTo>
                  <a:lnTo>
                    <a:pt x="16151" y="229665"/>
                  </a:lnTo>
                  <a:cubicBezTo>
                    <a:pt x="16152" y="230001"/>
                    <a:pt x="16328" y="230312"/>
                    <a:pt x="16615" y="230484"/>
                  </a:cubicBezTo>
                  <a:lnTo>
                    <a:pt x="126756" y="294107"/>
                  </a:lnTo>
                  <a:cubicBezTo>
                    <a:pt x="127208" y="294377"/>
                    <a:pt x="127795" y="294233"/>
                    <a:pt x="128065" y="293780"/>
                  </a:cubicBezTo>
                  <a:cubicBezTo>
                    <a:pt x="128161" y="293624"/>
                    <a:pt x="128207" y="293444"/>
                    <a:pt x="128202" y="293261"/>
                  </a:cubicBezTo>
                  <a:lnTo>
                    <a:pt x="128202" y="162468"/>
                  </a:lnTo>
                  <a:close/>
                  <a:moveTo>
                    <a:pt x="147245" y="293370"/>
                  </a:moveTo>
                  <a:cubicBezTo>
                    <a:pt x="147239" y="293897"/>
                    <a:pt x="147662" y="294331"/>
                    <a:pt x="148189" y="294336"/>
                  </a:cubicBezTo>
                  <a:cubicBezTo>
                    <a:pt x="148355" y="294339"/>
                    <a:pt x="148519" y="294298"/>
                    <a:pt x="148664" y="294216"/>
                  </a:cubicBezTo>
                  <a:lnTo>
                    <a:pt x="258804" y="230620"/>
                  </a:lnTo>
                  <a:cubicBezTo>
                    <a:pt x="259101" y="230455"/>
                    <a:pt x="259290" y="230143"/>
                    <a:pt x="259295" y="229802"/>
                  </a:cubicBezTo>
                  <a:lnTo>
                    <a:pt x="259295" y="98872"/>
                  </a:lnTo>
                  <a:cubicBezTo>
                    <a:pt x="259300" y="98345"/>
                    <a:pt x="258878" y="97913"/>
                    <a:pt x="258351" y="97907"/>
                  </a:cubicBezTo>
                  <a:cubicBezTo>
                    <a:pt x="258185" y="97904"/>
                    <a:pt x="258021" y="97946"/>
                    <a:pt x="257876" y="98027"/>
                  </a:cubicBezTo>
                  <a:lnTo>
                    <a:pt x="147736" y="161623"/>
                  </a:lnTo>
                  <a:cubicBezTo>
                    <a:pt x="147439" y="161788"/>
                    <a:pt x="147250" y="162100"/>
                    <a:pt x="147245" y="162441"/>
                  </a:cubicBezTo>
                  <a:lnTo>
                    <a:pt x="147245" y="293370"/>
                  </a:lnTo>
                  <a:close/>
                  <a:moveTo>
                    <a:pt x="139115" y="167079"/>
                  </a:moveTo>
                  <a:cubicBezTo>
                    <a:pt x="139115" y="166401"/>
                    <a:pt x="138566" y="165851"/>
                    <a:pt x="137887" y="165851"/>
                  </a:cubicBezTo>
                  <a:lnTo>
                    <a:pt x="137669" y="165851"/>
                  </a:lnTo>
                  <a:cubicBezTo>
                    <a:pt x="136989" y="165851"/>
                    <a:pt x="136441" y="166401"/>
                    <a:pt x="136441" y="167079"/>
                  </a:cubicBezTo>
                  <a:lnTo>
                    <a:pt x="136441" y="299182"/>
                  </a:lnTo>
                  <a:cubicBezTo>
                    <a:pt x="136441" y="299861"/>
                    <a:pt x="136989" y="300409"/>
                    <a:pt x="137669" y="300409"/>
                  </a:cubicBezTo>
                  <a:lnTo>
                    <a:pt x="137887" y="300409"/>
                  </a:lnTo>
                  <a:cubicBezTo>
                    <a:pt x="138566" y="300409"/>
                    <a:pt x="139115" y="299861"/>
                    <a:pt x="139115" y="299182"/>
                  </a:cubicBezTo>
                  <a:lnTo>
                    <a:pt x="139115" y="167079"/>
                  </a:lnTo>
                  <a:close/>
                </a:path>
              </a:pathLst>
            </a:custGeom>
            <a:grpFill/>
            <a:ln w="9525" cap="flat">
              <a:solidFill>
                <a:srgbClr val="C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Free-form: Shape 2812">
              <a:extLst>
                <a:ext uri="{FF2B5EF4-FFF2-40B4-BE49-F238E27FC236}">
                  <a16:creationId xmlns:a16="http://schemas.microsoft.com/office/drawing/2014/main" id="{332C26E3-2484-DC04-A72B-31FC86BBEE72}"/>
                </a:ext>
              </a:extLst>
            </p:cNvPr>
            <p:cNvSpPr/>
            <p:nvPr/>
          </p:nvSpPr>
          <p:spPr>
            <a:xfrm>
              <a:off x="2355167" y="6979910"/>
              <a:ext cx="641144" cy="428359"/>
            </a:xfrm>
            <a:custGeom>
              <a:avLst/>
              <a:gdLst>
                <a:gd name="connsiteX0" fmla="*/ 641144 w 641144"/>
                <a:gd name="connsiteY0" fmla="*/ 358515 h 428359"/>
                <a:gd name="connsiteX1" fmla="*/ 641144 w 641144"/>
                <a:gd name="connsiteY1" fmla="*/ 395893 h 428359"/>
                <a:gd name="connsiteX2" fmla="*/ 608896 w 641144"/>
                <a:gd name="connsiteY2" fmla="*/ 428359 h 428359"/>
                <a:gd name="connsiteX3" fmla="*/ 32439 w 641144"/>
                <a:gd name="connsiteY3" fmla="*/ 428359 h 428359"/>
                <a:gd name="connsiteX4" fmla="*/ 0 w 641144"/>
                <a:gd name="connsiteY4" fmla="*/ 396002 h 428359"/>
                <a:gd name="connsiteX5" fmla="*/ 0 w 641144"/>
                <a:gd name="connsiteY5" fmla="*/ 358761 h 428359"/>
                <a:gd name="connsiteX6" fmla="*/ 36859 w 641144"/>
                <a:gd name="connsiteY6" fmla="*/ 357124 h 428359"/>
                <a:gd name="connsiteX7" fmla="*/ 38196 w 641144"/>
                <a:gd name="connsiteY7" fmla="*/ 355760 h 428359"/>
                <a:gd name="connsiteX8" fmla="*/ 38196 w 641144"/>
                <a:gd name="connsiteY8" fmla="*/ 42200 h 428359"/>
                <a:gd name="connsiteX9" fmla="*/ 41224 w 641144"/>
                <a:gd name="connsiteY9" fmla="*/ 15600 h 428359"/>
                <a:gd name="connsiteX10" fmla="*/ 76828 w 641144"/>
                <a:gd name="connsiteY10" fmla="*/ 21 h 428359"/>
                <a:gd name="connsiteX11" fmla="*/ 162469 w 641144"/>
                <a:gd name="connsiteY11" fmla="*/ 49 h 428359"/>
                <a:gd name="connsiteX12" fmla="*/ 166425 w 641144"/>
                <a:gd name="connsiteY12" fmla="*/ 4004 h 428359"/>
                <a:gd name="connsiteX13" fmla="*/ 166425 w 641144"/>
                <a:gd name="connsiteY13" fmla="*/ 12217 h 428359"/>
                <a:gd name="connsiteX14" fmla="*/ 162414 w 641144"/>
                <a:gd name="connsiteY14" fmla="*/ 16227 h 428359"/>
                <a:gd name="connsiteX15" fmla="*/ 66734 w 641144"/>
                <a:gd name="connsiteY15" fmla="*/ 16227 h 428359"/>
                <a:gd name="connsiteX16" fmla="*/ 54920 w 641144"/>
                <a:gd name="connsiteY16" fmla="*/ 28041 h 428359"/>
                <a:gd name="connsiteX17" fmla="*/ 54920 w 641144"/>
                <a:gd name="connsiteY17" fmla="*/ 355924 h 428359"/>
                <a:gd name="connsiteX18" fmla="*/ 56421 w 641144"/>
                <a:gd name="connsiteY18" fmla="*/ 357451 h 428359"/>
                <a:gd name="connsiteX19" fmla="*/ 275419 w 641144"/>
                <a:gd name="connsiteY19" fmla="*/ 357451 h 428359"/>
                <a:gd name="connsiteX20" fmla="*/ 279375 w 641144"/>
                <a:gd name="connsiteY20" fmla="*/ 361407 h 428359"/>
                <a:gd name="connsiteX21" fmla="*/ 279375 w 641144"/>
                <a:gd name="connsiteY21" fmla="*/ 369047 h 428359"/>
                <a:gd name="connsiteX22" fmla="*/ 281012 w 641144"/>
                <a:gd name="connsiteY22" fmla="*/ 370684 h 428359"/>
                <a:gd name="connsiteX23" fmla="*/ 368153 w 641144"/>
                <a:gd name="connsiteY23" fmla="*/ 370684 h 428359"/>
                <a:gd name="connsiteX24" fmla="*/ 369299 w 641144"/>
                <a:gd name="connsiteY24" fmla="*/ 369565 h 428359"/>
                <a:gd name="connsiteX25" fmla="*/ 369299 w 641144"/>
                <a:gd name="connsiteY25" fmla="*/ 361189 h 428359"/>
                <a:gd name="connsiteX26" fmla="*/ 373064 w 641144"/>
                <a:gd name="connsiteY26" fmla="*/ 357424 h 428359"/>
                <a:gd name="connsiteX27" fmla="*/ 584696 w 641144"/>
                <a:gd name="connsiteY27" fmla="*/ 357424 h 428359"/>
                <a:gd name="connsiteX28" fmla="*/ 586251 w 641144"/>
                <a:gd name="connsiteY28" fmla="*/ 355896 h 428359"/>
                <a:gd name="connsiteX29" fmla="*/ 586251 w 641144"/>
                <a:gd name="connsiteY29" fmla="*/ 28286 h 428359"/>
                <a:gd name="connsiteX30" fmla="*/ 574192 w 641144"/>
                <a:gd name="connsiteY30" fmla="*/ 16227 h 428359"/>
                <a:gd name="connsiteX31" fmla="*/ 481486 w 641144"/>
                <a:gd name="connsiteY31" fmla="*/ 16227 h 428359"/>
                <a:gd name="connsiteX32" fmla="*/ 477475 w 641144"/>
                <a:gd name="connsiteY32" fmla="*/ 12217 h 428359"/>
                <a:gd name="connsiteX33" fmla="*/ 477475 w 641144"/>
                <a:gd name="connsiteY33" fmla="*/ 4032 h 428359"/>
                <a:gd name="connsiteX34" fmla="*/ 481431 w 641144"/>
                <a:gd name="connsiteY34" fmla="*/ 76 h 428359"/>
                <a:gd name="connsiteX35" fmla="*/ 563770 w 641144"/>
                <a:gd name="connsiteY35" fmla="*/ 49 h 428359"/>
                <a:gd name="connsiteX36" fmla="*/ 600902 w 641144"/>
                <a:gd name="connsiteY36" fmla="*/ 17755 h 428359"/>
                <a:gd name="connsiteX37" fmla="*/ 602921 w 641144"/>
                <a:gd name="connsiteY37" fmla="*/ 35843 h 428359"/>
                <a:gd name="connsiteX38" fmla="*/ 602975 w 641144"/>
                <a:gd name="connsiteY38" fmla="*/ 355814 h 428359"/>
                <a:gd name="connsiteX39" fmla="*/ 604312 w 641144"/>
                <a:gd name="connsiteY39" fmla="*/ 357206 h 428359"/>
                <a:gd name="connsiteX40" fmla="*/ 641144 w 641144"/>
                <a:gd name="connsiteY40" fmla="*/ 358515 h 428359"/>
                <a:gd name="connsiteX41" fmla="*/ 60264 w 641144"/>
                <a:gd name="connsiteY41" fmla="*/ 9357 h 428359"/>
                <a:gd name="connsiteX42" fmla="*/ 56321 w 641144"/>
                <a:gd name="connsiteY42" fmla="*/ 10694 h 428359"/>
                <a:gd name="connsiteX43" fmla="*/ 56320 w 641144"/>
                <a:gd name="connsiteY43" fmla="*/ 10694 h 428359"/>
                <a:gd name="connsiteX44" fmla="*/ 52687 w 641144"/>
                <a:gd name="connsiteY44" fmla="*/ 12730 h 428359"/>
                <a:gd name="connsiteX45" fmla="*/ 56630 w 641144"/>
                <a:gd name="connsiteY45" fmla="*/ 11393 h 428359"/>
                <a:gd name="connsiteX46" fmla="*/ 56630 w 641144"/>
                <a:gd name="connsiteY46" fmla="*/ 11392 h 428359"/>
                <a:gd name="connsiteX47" fmla="*/ 60264 w 641144"/>
                <a:gd name="connsiteY47" fmla="*/ 9357 h 428359"/>
                <a:gd name="connsiteX48" fmla="*/ 587288 w 641144"/>
                <a:gd name="connsiteY48" fmla="*/ 12380 h 428359"/>
                <a:gd name="connsiteX49" fmla="*/ 587624 w 641144"/>
                <a:gd name="connsiteY49" fmla="*/ 12289 h 428359"/>
                <a:gd name="connsiteX50" fmla="*/ 587588 w 641144"/>
                <a:gd name="connsiteY50" fmla="*/ 11998 h 428359"/>
                <a:gd name="connsiteX51" fmla="*/ 584860 w 641144"/>
                <a:gd name="connsiteY51" fmla="*/ 10525 h 428359"/>
                <a:gd name="connsiteX52" fmla="*/ 584751 w 641144"/>
                <a:gd name="connsiteY52" fmla="*/ 11153 h 428359"/>
                <a:gd name="connsiteX53" fmla="*/ 587288 w 641144"/>
                <a:gd name="connsiteY53" fmla="*/ 12380 h 428359"/>
                <a:gd name="connsiteX54" fmla="*/ 593072 w 641144"/>
                <a:gd name="connsiteY54" fmla="*/ 20511 h 428359"/>
                <a:gd name="connsiteX55" fmla="*/ 591544 w 641144"/>
                <a:gd name="connsiteY55" fmla="*/ 16282 h 428359"/>
                <a:gd name="connsiteX56" fmla="*/ 591135 w 641144"/>
                <a:gd name="connsiteY56" fmla="*/ 15463 h 428359"/>
                <a:gd name="connsiteX57" fmla="*/ 590671 w 641144"/>
                <a:gd name="connsiteY57" fmla="*/ 15818 h 428359"/>
                <a:gd name="connsiteX58" fmla="*/ 592444 w 641144"/>
                <a:gd name="connsiteY58" fmla="*/ 20620 h 428359"/>
                <a:gd name="connsiteX59" fmla="*/ 593072 w 641144"/>
                <a:gd name="connsiteY59" fmla="*/ 20511 h 428359"/>
                <a:gd name="connsiteX60" fmla="*/ 48809 w 641144"/>
                <a:gd name="connsiteY60" fmla="*/ 18737 h 428359"/>
                <a:gd name="connsiteX61" fmla="*/ 47690 w 641144"/>
                <a:gd name="connsiteY61" fmla="*/ 21138 h 428359"/>
                <a:gd name="connsiteX62" fmla="*/ 48481 w 641144"/>
                <a:gd name="connsiteY62" fmla="*/ 21302 h 428359"/>
                <a:gd name="connsiteX63" fmla="*/ 50555 w 641144"/>
                <a:gd name="connsiteY63" fmla="*/ 16227 h 428359"/>
                <a:gd name="connsiteX64" fmla="*/ 50433 w 641144"/>
                <a:gd name="connsiteY64" fmla="*/ 15420 h 428359"/>
                <a:gd name="connsiteX65" fmla="*/ 49818 w 641144"/>
                <a:gd name="connsiteY65" fmla="*/ 15518 h 428359"/>
                <a:gd name="connsiteX66" fmla="*/ 49245 w 641144"/>
                <a:gd name="connsiteY66" fmla="*/ 17646 h 428359"/>
                <a:gd name="connsiteX67" fmla="*/ 48809 w 641144"/>
                <a:gd name="connsiteY67" fmla="*/ 18737 h 428359"/>
                <a:gd name="connsiteX68" fmla="*/ 262760 w 641144"/>
                <a:gd name="connsiteY68" fmla="*/ 383888 h 428359"/>
                <a:gd name="connsiteX69" fmla="*/ 262760 w 641144"/>
                <a:gd name="connsiteY69" fmla="*/ 375240 h 428359"/>
                <a:gd name="connsiteX70" fmla="*/ 261287 w 641144"/>
                <a:gd name="connsiteY70" fmla="*/ 373766 h 428359"/>
                <a:gd name="connsiteX71" fmla="*/ 18416 w 641144"/>
                <a:gd name="connsiteY71" fmla="*/ 373766 h 428359"/>
                <a:gd name="connsiteX72" fmla="*/ 16888 w 641144"/>
                <a:gd name="connsiteY72" fmla="*/ 375158 h 428359"/>
                <a:gd name="connsiteX73" fmla="*/ 17843 w 641144"/>
                <a:gd name="connsiteY73" fmla="*/ 398375 h 428359"/>
                <a:gd name="connsiteX74" fmla="*/ 38196 w 641144"/>
                <a:gd name="connsiteY74" fmla="*/ 411498 h 428359"/>
                <a:gd name="connsiteX75" fmla="*/ 603221 w 641144"/>
                <a:gd name="connsiteY75" fmla="*/ 411471 h 428359"/>
                <a:gd name="connsiteX76" fmla="*/ 624338 w 641144"/>
                <a:gd name="connsiteY76" fmla="*/ 391064 h 428359"/>
                <a:gd name="connsiteX77" fmla="*/ 624311 w 641144"/>
                <a:gd name="connsiteY77" fmla="*/ 375240 h 428359"/>
                <a:gd name="connsiteX78" fmla="*/ 622755 w 641144"/>
                <a:gd name="connsiteY78" fmla="*/ 373766 h 428359"/>
                <a:gd name="connsiteX79" fmla="*/ 387387 w 641144"/>
                <a:gd name="connsiteY79" fmla="*/ 373766 h 428359"/>
                <a:gd name="connsiteX80" fmla="*/ 385996 w 641144"/>
                <a:gd name="connsiteY80" fmla="*/ 375158 h 428359"/>
                <a:gd name="connsiteX81" fmla="*/ 385996 w 641144"/>
                <a:gd name="connsiteY81" fmla="*/ 383152 h 428359"/>
                <a:gd name="connsiteX82" fmla="*/ 382122 w 641144"/>
                <a:gd name="connsiteY82" fmla="*/ 387026 h 428359"/>
                <a:gd name="connsiteX83" fmla="*/ 265897 w 641144"/>
                <a:gd name="connsiteY83" fmla="*/ 387026 h 428359"/>
                <a:gd name="connsiteX84" fmla="*/ 262760 w 641144"/>
                <a:gd name="connsiteY84" fmla="*/ 383888 h 428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641144" h="428359">
                  <a:moveTo>
                    <a:pt x="641144" y="358515"/>
                  </a:moveTo>
                  <a:lnTo>
                    <a:pt x="641144" y="395893"/>
                  </a:lnTo>
                  <a:cubicBezTo>
                    <a:pt x="637889" y="414172"/>
                    <a:pt x="627140" y="424995"/>
                    <a:pt x="608896" y="428359"/>
                  </a:cubicBezTo>
                  <a:lnTo>
                    <a:pt x="32439" y="428359"/>
                  </a:lnTo>
                  <a:cubicBezTo>
                    <a:pt x="14251" y="424976"/>
                    <a:pt x="3438" y="414191"/>
                    <a:pt x="0" y="396002"/>
                  </a:cubicBezTo>
                  <a:lnTo>
                    <a:pt x="0" y="358761"/>
                  </a:lnTo>
                  <a:lnTo>
                    <a:pt x="36859" y="357124"/>
                  </a:lnTo>
                  <a:cubicBezTo>
                    <a:pt x="37750" y="357089"/>
                    <a:pt x="38196" y="356633"/>
                    <a:pt x="38196" y="355760"/>
                  </a:cubicBezTo>
                  <a:cubicBezTo>
                    <a:pt x="38214" y="251213"/>
                    <a:pt x="38214" y="146693"/>
                    <a:pt x="38196" y="42200"/>
                  </a:cubicBezTo>
                  <a:cubicBezTo>
                    <a:pt x="38196" y="28959"/>
                    <a:pt x="39205" y="20092"/>
                    <a:pt x="41224" y="15600"/>
                  </a:cubicBezTo>
                  <a:cubicBezTo>
                    <a:pt x="47772" y="1058"/>
                    <a:pt x="61059" y="21"/>
                    <a:pt x="76828" y="21"/>
                  </a:cubicBezTo>
                  <a:cubicBezTo>
                    <a:pt x="120353" y="3"/>
                    <a:pt x="148900" y="12"/>
                    <a:pt x="162469" y="49"/>
                  </a:cubicBezTo>
                  <a:cubicBezTo>
                    <a:pt x="164653" y="49"/>
                    <a:pt x="166425" y="1820"/>
                    <a:pt x="166425" y="4004"/>
                  </a:cubicBezTo>
                  <a:lnTo>
                    <a:pt x="166425" y="12217"/>
                  </a:lnTo>
                  <a:cubicBezTo>
                    <a:pt x="166425" y="14890"/>
                    <a:pt x="165088" y="16227"/>
                    <a:pt x="162414" y="16227"/>
                  </a:cubicBezTo>
                  <a:lnTo>
                    <a:pt x="66734" y="16227"/>
                  </a:lnTo>
                  <a:cubicBezTo>
                    <a:pt x="60209" y="16227"/>
                    <a:pt x="54920" y="21516"/>
                    <a:pt x="54920" y="28041"/>
                  </a:cubicBezTo>
                  <a:lnTo>
                    <a:pt x="54920" y="355924"/>
                  </a:lnTo>
                  <a:cubicBezTo>
                    <a:pt x="54920" y="356941"/>
                    <a:pt x="55420" y="357451"/>
                    <a:pt x="56421" y="357451"/>
                  </a:cubicBezTo>
                  <a:lnTo>
                    <a:pt x="275419" y="357451"/>
                  </a:lnTo>
                  <a:cubicBezTo>
                    <a:pt x="277604" y="357451"/>
                    <a:pt x="279375" y="359222"/>
                    <a:pt x="279375" y="361407"/>
                  </a:cubicBezTo>
                  <a:lnTo>
                    <a:pt x="279375" y="369047"/>
                  </a:lnTo>
                  <a:cubicBezTo>
                    <a:pt x="279375" y="370138"/>
                    <a:pt x="279921" y="370684"/>
                    <a:pt x="281012" y="370684"/>
                  </a:cubicBezTo>
                  <a:lnTo>
                    <a:pt x="368153" y="370684"/>
                  </a:lnTo>
                  <a:cubicBezTo>
                    <a:pt x="368786" y="370684"/>
                    <a:pt x="369299" y="370181"/>
                    <a:pt x="369299" y="369565"/>
                  </a:cubicBezTo>
                  <a:lnTo>
                    <a:pt x="369299" y="361189"/>
                  </a:lnTo>
                  <a:cubicBezTo>
                    <a:pt x="369299" y="359110"/>
                    <a:pt x="370985" y="357424"/>
                    <a:pt x="373064" y="357424"/>
                  </a:cubicBezTo>
                  <a:lnTo>
                    <a:pt x="584696" y="357424"/>
                  </a:lnTo>
                  <a:cubicBezTo>
                    <a:pt x="585733" y="357424"/>
                    <a:pt x="586251" y="356914"/>
                    <a:pt x="586251" y="355896"/>
                  </a:cubicBezTo>
                  <a:lnTo>
                    <a:pt x="586251" y="28286"/>
                  </a:lnTo>
                  <a:cubicBezTo>
                    <a:pt x="586251" y="21626"/>
                    <a:pt x="580852" y="16227"/>
                    <a:pt x="574192" y="16227"/>
                  </a:cubicBezTo>
                  <a:lnTo>
                    <a:pt x="481486" y="16227"/>
                  </a:lnTo>
                  <a:cubicBezTo>
                    <a:pt x="478812" y="16227"/>
                    <a:pt x="477475" y="14890"/>
                    <a:pt x="477475" y="12217"/>
                  </a:cubicBezTo>
                  <a:lnTo>
                    <a:pt x="477475" y="4032"/>
                  </a:lnTo>
                  <a:cubicBezTo>
                    <a:pt x="477475" y="1858"/>
                    <a:pt x="479243" y="91"/>
                    <a:pt x="481431" y="76"/>
                  </a:cubicBezTo>
                  <a:cubicBezTo>
                    <a:pt x="507587" y="-15"/>
                    <a:pt x="535033" y="-24"/>
                    <a:pt x="563770" y="49"/>
                  </a:cubicBezTo>
                  <a:cubicBezTo>
                    <a:pt x="581313" y="103"/>
                    <a:pt x="594900" y="1167"/>
                    <a:pt x="600902" y="17755"/>
                  </a:cubicBezTo>
                  <a:cubicBezTo>
                    <a:pt x="602247" y="21465"/>
                    <a:pt x="602921" y="27495"/>
                    <a:pt x="602921" y="35843"/>
                  </a:cubicBezTo>
                  <a:cubicBezTo>
                    <a:pt x="602940" y="142500"/>
                    <a:pt x="602956" y="249158"/>
                    <a:pt x="602975" y="355814"/>
                  </a:cubicBezTo>
                  <a:cubicBezTo>
                    <a:pt x="602975" y="356707"/>
                    <a:pt x="603420" y="357170"/>
                    <a:pt x="604312" y="357206"/>
                  </a:cubicBezTo>
                  <a:lnTo>
                    <a:pt x="641144" y="358515"/>
                  </a:lnTo>
                  <a:close/>
                  <a:moveTo>
                    <a:pt x="60264" y="9357"/>
                  </a:moveTo>
                  <a:cubicBezTo>
                    <a:pt x="60178" y="9164"/>
                    <a:pt x="58413" y="9763"/>
                    <a:pt x="56321" y="10694"/>
                  </a:cubicBezTo>
                  <a:cubicBezTo>
                    <a:pt x="56320" y="10694"/>
                    <a:pt x="56320" y="10694"/>
                    <a:pt x="56320" y="10694"/>
                  </a:cubicBezTo>
                  <a:cubicBezTo>
                    <a:pt x="54228" y="11626"/>
                    <a:pt x="52602" y="12537"/>
                    <a:pt x="52687" y="12730"/>
                  </a:cubicBezTo>
                  <a:cubicBezTo>
                    <a:pt x="52772" y="12923"/>
                    <a:pt x="54538" y="12324"/>
                    <a:pt x="56630" y="11393"/>
                  </a:cubicBezTo>
                  <a:cubicBezTo>
                    <a:pt x="56630" y="11393"/>
                    <a:pt x="56630" y="11392"/>
                    <a:pt x="56630" y="11392"/>
                  </a:cubicBezTo>
                  <a:cubicBezTo>
                    <a:pt x="58722" y="10461"/>
                    <a:pt x="60349" y="9550"/>
                    <a:pt x="60264" y="9357"/>
                  </a:cubicBezTo>
                  <a:close/>
                  <a:moveTo>
                    <a:pt x="587288" y="12380"/>
                  </a:moveTo>
                  <a:cubicBezTo>
                    <a:pt x="587405" y="12447"/>
                    <a:pt x="587555" y="12406"/>
                    <a:pt x="587624" y="12289"/>
                  </a:cubicBezTo>
                  <a:cubicBezTo>
                    <a:pt x="587675" y="12195"/>
                    <a:pt x="587662" y="12077"/>
                    <a:pt x="587588" y="11998"/>
                  </a:cubicBezTo>
                  <a:cubicBezTo>
                    <a:pt x="586952" y="11253"/>
                    <a:pt x="586041" y="10762"/>
                    <a:pt x="584860" y="10525"/>
                  </a:cubicBezTo>
                  <a:cubicBezTo>
                    <a:pt x="583133" y="10179"/>
                    <a:pt x="583095" y="10389"/>
                    <a:pt x="584751" y="11153"/>
                  </a:cubicBezTo>
                  <a:cubicBezTo>
                    <a:pt x="585004" y="11280"/>
                    <a:pt x="585850" y="11689"/>
                    <a:pt x="587288" y="12380"/>
                  </a:cubicBezTo>
                  <a:close/>
                  <a:moveTo>
                    <a:pt x="593072" y="20511"/>
                  </a:moveTo>
                  <a:cubicBezTo>
                    <a:pt x="593072" y="18955"/>
                    <a:pt x="592062" y="17755"/>
                    <a:pt x="591544" y="16282"/>
                  </a:cubicBezTo>
                  <a:cubicBezTo>
                    <a:pt x="591435" y="15991"/>
                    <a:pt x="591298" y="15718"/>
                    <a:pt x="591135" y="15463"/>
                  </a:cubicBezTo>
                  <a:cubicBezTo>
                    <a:pt x="590226" y="14117"/>
                    <a:pt x="590071" y="14235"/>
                    <a:pt x="590671" y="15818"/>
                  </a:cubicBezTo>
                  <a:cubicBezTo>
                    <a:pt x="591290" y="17473"/>
                    <a:pt x="591880" y="19074"/>
                    <a:pt x="592444" y="20620"/>
                  </a:cubicBezTo>
                  <a:cubicBezTo>
                    <a:pt x="592862" y="21729"/>
                    <a:pt x="593072" y="21693"/>
                    <a:pt x="593072" y="20511"/>
                  </a:cubicBezTo>
                  <a:close/>
                  <a:moveTo>
                    <a:pt x="48809" y="18737"/>
                  </a:moveTo>
                  <a:cubicBezTo>
                    <a:pt x="48099" y="19501"/>
                    <a:pt x="47726" y="20301"/>
                    <a:pt x="47690" y="21138"/>
                  </a:cubicBezTo>
                  <a:cubicBezTo>
                    <a:pt x="47581" y="23612"/>
                    <a:pt x="47845" y="23666"/>
                    <a:pt x="48481" y="21302"/>
                  </a:cubicBezTo>
                  <a:cubicBezTo>
                    <a:pt x="48900" y="19756"/>
                    <a:pt x="49591" y="18064"/>
                    <a:pt x="50555" y="16227"/>
                  </a:cubicBezTo>
                  <a:cubicBezTo>
                    <a:pt x="50691" y="15977"/>
                    <a:pt x="50636" y="15615"/>
                    <a:pt x="50433" y="15420"/>
                  </a:cubicBezTo>
                  <a:cubicBezTo>
                    <a:pt x="50229" y="15224"/>
                    <a:pt x="49954" y="15268"/>
                    <a:pt x="49818" y="15518"/>
                  </a:cubicBezTo>
                  <a:cubicBezTo>
                    <a:pt x="49436" y="16100"/>
                    <a:pt x="49245" y="16809"/>
                    <a:pt x="49245" y="17646"/>
                  </a:cubicBezTo>
                  <a:cubicBezTo>
                    <a:pt x="49228" y="18051"/>
                    <a:pt x="49074" y="18436"/>
                    <a:pt x="48809" y="18737"/>
                  </a:cubicBezTo>
                  <a:close/>
                  <a:moveTo>
                    <a:pt x="262760" y="383888"/>
                  </a:moveTo>
                  <a:lnTo>
                    <a:pt x="262760" y="375240"/>
                  </a:lnTo>
                  <a:cubicBezTo>
                    <a:pt x="262760" y="374258"/>
                    <a:pt x="262269" y="373766"/>
                    <a:pt x="261287" y="373766"/>
                  </a:cubicBezTo>
                  <a:lnTo>
                    <a:pt x="18416" y="373766"/>
                  </a:lnTo>
                  <a:cubicBezTo>
                    <a:pt x="17470" y="373766"/>
                    <a:pt x="16961" y="374230"/>
                    <a:pt x="16888" y="375158"/>
                  </a:cubicBezTo>
                  <a:cubicBezTo>
                    <a:pt x="15997" y="387217"/>
                    <a:pt x="16315" y="394957"/>
                    <a:pt x="17843" y="398375"/>
                  </a:cubicBezTo>
                  <a:cubicBezTo>
                    <a:pt x="21753" y="407125"/>
                    <a:pt x="28538" y="411498"/>
                    <a:pt x="38196" y="411498"/>
                  </a:cubicBezTo>
                  <a:cubicBezTo>
                    <a:pt x="199237" y="411534"/>
                    <a:pt x="387578" y="411526"/>
                    <a:pt x="603221" y="411471"/>
                  </a:cubicBezTo>
                  <a:cubicBezTo>
                    <a:pt x="616352" y="411452"/>
                    <a:pt x="623391" y="404650"/>
                    <a:pt x="624338" y="391064"/>
                  </a:cubicBezTo>
                  <a:cubicBezTo>
                    <a:pt x="624592" y="387427"/>
                    <a:pt x="624583" y="382150"/>
                    <a:pt x="624311" y="375240"/>
                  </a:cubicBezTo>
                  <a:cubicBezTo>
                    <a:pt x="624256" y="374258"/>
                    <a:pt x="623738" y="373766"/>
                    <a:pt x="622755" y="373766"/>
                  </a:cubicBezTo>
                  <a:lnTo>
                    <a:pt x="387387" y="373766"/>
                  </a:lnTo>
                  <a:cubicBezTo>
                    <a:pt x="386460" y="373766"/>
                    <a:pt x="385996" y="374230"/>
                    <a:pt x="385996" y="375158"/>
                  </a:cubicBezTo>
                  <a:lnTo>
                    <a:pt x="385996" y="383152"/>
                  </a:lnTo>
                  <a:cubicBezTo>
                    <a:pt x="385996" y="385291"/>
                    <a:pt x="384261" y="387026"/>
                    <a:pt x="382122" y="387026"/>
                  </a:cubicBezTo>
                  <a:lnTo>
                    <a:pt x="265897" y="387026"/>
                  </a:lnTo>
                  <a:cubicBezTo>
                    <a:pt x="264165" y="387026"/>
                    <a:pt x="262760" y="385621"/>
                    <a:pt x="262760" y="383888"/>
                  </a:cubicBezTo>
                  <a:close/>
                </a:path>
              </a:pathLst>
            </a:custGeom>
            <a:grpFill/>
            <a:ln w="9525" cap="flat">
              <a:solidFill>
                <a:srgbClr val="C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2" name="Free-form: Shape 2813">
              <a:extLst>
                <a:ext uri="{FF2B5EF4-FFF2-40B4-BE49-F238E27FC236}">
                  <a16:creationId xmlns:a16="http://schemas.microsoft.com/office/drawing/2014/main" id="{468DB856-AD1D-45C0-1D6C-0B29D02CF599}"/>
                </a:ext>
              </a:extLst>
            </p:cNvPr>
            <p:cNvSpPr/>
            <p:nvPr/>
          </p:nvSpPr>
          <p:spPr>
            <a:xfrm>
              <a:off x="2524429" y="7228231"/>
              <a:ext cx="166479" cy="16315"/>
            </a:xfrm>
            <a:custGeom>
              <a:avLst/>
              <a:gdLst>
                <a:gd name="connsiteX0" fmla="*/ 163887 w 166479"/>
                <a:gd name="connsiteY0" fmla="*/ 0 h 16315"/>
                <a:gd name="connsiteX1" fmla="*/ 166479 w 166479"/>
                <a:gd name="connsiteY1" fmla="*/ 0 h 16315"/>
                <a:gd name="connsiteX2" fmla="*/ 166479 w 166479"/>
                <a:gd name="connsiteY2" fmla="*/ 16315 h 16315"/>
                <a:gd name="connsiteX3" fmla="*/ 163887 w 166479"/>
                <a:gd name="connsiteY3" fmla="*/ 16315 h 16315"/>
                <a:gd name="connsiteX4" fmla="*/ 2592 w 166479"/>
                <a:gd name="connsiteY4" fmla="*/ 16315 h 16315"/>
                <a:gd name="connsiteX5" fmla="*/ 0 w 166479"/>
                <a:gd name="connsiteY5" fmla="*/ 16315 h 16315"/>
                <a:gd name="connsiteX6" fmla="*/ 0 w 166479"/>
                <a:gd name="connsiteY6" fmla="*/ 0 h 16315"/>
                <a:gd name="connsiteX7" fmla="*/ 2592 w 166479"/>
                <a:gd name="connsiteY7" fmla="*/ 0 h 1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6479" h="16315">
                  <a:moveTo>
                    <a:pt x="163887" y="0"/>
                  </a:moveTo>
                  <a:cubicBezTo>
                    <a:pt x="165319" y="0"/>
                    <a:pt x="166479" y="0"/>
                    <a:pt x="166479" y="0"/>
                  </a:cubicBezTo>
                  <a:lnTo>
                    <a:pt x="166479" y="16315"/>
                  </a:lnTo>
                  <a:cubicBezTo>
                    <a:pt x="166479" y="16315"/>
                    <a:pt x="165319" y="16315"/>
                    <a:pt x="163887" y="16315"/>
                  </a:cubicBezTo>
                  <a:lnTo>
                    <a:pt x="2592" y="16315"/>
                  </a:lnTo>
                  <a:cubicBezTo>
                    <a:pt x="1160" y="16315"/>
                    <a:pt x="0" y="16315"/>
                    <a:pt x="0" y="16315"/>
                  </a:cubicBezTo>
                  <a:lnTo>
                    <a:pt x="0" y="0"/>
                  </a:lnTo>
                  <a:cubicBezTo>
                    <a:pt x="0" y="0"/>
                    <a:pt x="1160" y="0"/>
                    <a:pt x="2592" y="0"/>
                  </a:cubicBezTo>
                  <a:close/>
                </a:path>
              </a:pathLst>
            </a:custGeom>
            <a:grpFill/>
            <a:ln w="9525" cap="flat">
              <a:solidFill>
                <a:srgbClr val="C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" name="Free-form: Shape 2814">
              <a:extLst>
                <a:ext uri="{FF2B5EF4-FFF2-40B4-BE49-F238E27FC236}">
                  <a16:creationId xmlns:a16="http://schemas.microsoft.com/office/drawing/2014/main" id="{3B35BBA6-F630-3C9F-0FE0-A50A0AC94252}"/>
                </a:ext>
              </a:extLst>
            </p:cNvPr>
            <p:cNvSpPr/>
            <p:nvPr/>
          </p:nvSpPr>
          <p:spPr>
            <a:xfrm>
              <a:off x="2524374" y="7271911"/>
              <a:ext cx="302892" cy="16260"/>
            </a:xfrm>
            <a:custGeom>
              <a:avLst/>
              <a:gdLst>
                <a:gd name="connsiteX0" fmla="*/ 300274 w 302892"/>
                <a:gd name="connsiteY0" fmla="*/ 0 h 16260"/>
                <a:gd name="connsiteX1" fmla="*/ 302893 w 302892"/>
                <a:gd name="connsiteY1" fmla="*/ 0 h 16260"/>
                <a:gd name="connsiteX2" fmla="*/ 302893 w 302892"/>
                <a:gd name="connsiteY2" fmla="*/ 16260 h 16260"/>
                <a:gd name="connsiteX3" fmla="*/ 300274 w 302892"/>
                <a:gd name="connsiteY3" fmla="*/ 16260 h 16260"/>
                <a:gd name="connsiteX4" fmla="*/ 2619 w 302892"/>
                <a:gd name="connsiteY4" fmla="*/ 16260 h 16260"/>
                <a:gd name="connsiteX5" fmla="*/ 0 w 302892"/>
                <a:gd name="connsiteY5" fmla="*/ 16260 h 16260"/>
                <a:gd name="connsiteX6" fmla="*/ 0 w 302892"/>
                <a:gd name="connsiteY6" fmla="*/ 0 h 16260"/>
                <a:gd name="connsiteX7" fmla="*/ 2619 w 302892"/>
                <a:gd name="connsiteY7" fmla="*/ 0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2892" h="16260">
                  <a:moveTo>
                    <a:pt x="300274" y="0"/>
                  </a:moveTo>
                  <a:cubicBezTo>
                    <a:pt x="301720" y="0"/>
                    <a:pt x="302893" y="0"/>
                    <a:pt x="302893" y="0"/>
                  </a:cubicBezTo>
                  <a:lnTo>
                    <a:pt x="302893" y="16260"/>
                  </a:lnTo>
                  <a:cubicBezTo>
                    <a:pt x="302893" y="16260"/>
                    <a:pt x="301720" y="16260"/>
                    <a:pt x="300274" y="16260"/>
                  </a:cubicBezTo>
                  <a:lnTo>
                    <a:pt x="2619" y="16260"/>
                  </a:lnTo>
                  <a:cubicBezTo>
                    <a:pt x="1173" y="16260"/>
                    <a:pt x="0" y="16260"/>
                    <a:pt x="0" y="16260"/>
                  </a:cubicBezTo>
                  <a:lnTo>
                    <a:pt x="0" y="0"/>
                  </a:lnTo>
                  <a:cubicBezTo>
                    <a:pt x="0" y="0"/>
                    <a:pt x="1173" y="0"/>
                    <a:pt x="2619" y="0"/>
                  </a:cubicBezTo>
                  <a:close/>
                </a:path>
              </a:pathLst>
            </a:custGeom>
            <a:grpFill/>
            <a:ln w="9525" cap="flat">
              <a:solidFill>
                <a:srgbClr val="C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71974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FBCA-E0A1-DD9A-3BD0-30173335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Timeline without EMS &amp; Automation</a:t>
            </a:r>
            <a:endParaRPr lang="en-C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37D3A2-3D74-D3F0-7844-439B486BE70A}"/>
              </a:ext>
            </a:extLst>
          </p:cNvPr>
          <p:cNvSpPr txBox="1">
            <a:spLocks/>
          </p:cNvSpPr>
          <p:nvPr/>
        </p:nvSpPr>
        <p:spPr>
          <a:xfrm>
            <a:off x="376846" y="3"/>
            <a:ext cx="9788272" cy="1020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LID4096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701973F-8CDA-E63A-E5ED-3CD16D848469}"/>
              </a:ext>
            </a:extLst>
          </p:cNvPr>
          <p:cNvSpPr/>
          <p:nvPr/>
        </p:nvSpPr>
        <p:spPr>
          <a:xfrm>
            <a:off x="3997129" y="2778338"/>
            <a:ext cx="3769756" cy="13013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7180">
              <a:spcAft>
                <a:spcPts val="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Simulation Runtime</a:t>
            </a:r>
            <a:endParaRPr lang="LID4096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A1A3FE7-6E08-BF09-F04F-B051E862760B}"/>
              </a:ext>
            </a:extLst>
          </p:cNvPr>
          <p:cNvSpPr/>
          <p:nvPr/>
        </p:nvSpPr>
        <p:spPr>
          <a:xfrm>
            <a:off x="1349406" y="2778338"/>
            <a:ext cx="2632835" cy="13013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7180">
              <a:spcAft>
                <a:spcPts val="600"/>
              </a:spcAft>
            </a:pPr>
            <a:r>
              <a:rPr lang="en-US" sz="2400" kern="12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BF335E4-1EAB-44CB-773E-4542EC553F41}"/>
              </a:ext>
            </a:extLst>
          </p:cNvPr>
          <p:cNvSpPr/>
          <p:nvPr/>
        </p:nvSpPr>
        <p:spPr>
          <a:xfrm>
            <a:off x="7781772" y="2778338"/>
            <a:ext cx="1774003" cy="13013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7180">
              <a:spcAft>
                <a:spcPts val="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endParaRPr lang="LID4096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comparison of a file&#10;&#10;Description automatically generated with medium confidence">
            <a:extLst>
              <a:ext uri="{FF2B5EF4-FFF2-40B4-BE49-F238E27FC236}">
                <a16:creationId xmlns:a16="http://schemas.microsoft.com/office/drawing/2014/main" id="{A5E970CE-3312-8580-EEBD-CF57AD1B5A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65"/>
          <a:stretch/>
        </p:blipFill>
        <p:spPr>
          <a:xfrm>
            <a:off x="1525016" y="4947806"/>
            <a:ext cx="1136668" cy="11870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EFC525-8AA6-82DF-0191-3FF638E8D20F}"/>
              </a:ext>
            </a:extLst>
          </p:cNvPr>
          <p:cNvSpPr txBox="1"/>
          <p:nvPr/>
        </p:nvSpPr>
        <p:spPr>
          <a:xfrm>
            <a:off x="1170751" y="4201391"/>
            <a:ext cx="28825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EnergyPlus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Schedule</a:t>
            </a:r>
            <a:endParaRPr lang="LID4096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E79D78-D2FF-6791-36D7-069C09186722}"/>
              </a:ext>
            </a:extLst>
          </p:cNvPr>
          <p:cNvSpPr txBox="1"/>
          <p:nvPr/>
        </p:nvSpPr>
        <p:spPr>
          <a:xfrm>
            <a:off x="1996330" y="4578474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LID4096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F1B8A2-59D5-1EA4-C8D5-16D4D44D5F95}"/>
              </a:ext>
            </a:extLst>
          </p:cNvPr>
          <p:cNvSpPr txBox="1"/>
          <p:nvPr/>
        </p:nvSpPr>
        <p:spPr>
          <a:xfrm>
            <a:off x="9651502" y="3105834"/>
            <a:ext cx="1595373" cy="64633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Temperatures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Energy use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3FB55A-C5EB-B47E-B972-20481BFC44F8}"/>
              </a:ext>
            </a:extLst>
          </p:cNvPr>
          <p:cNvSpPr txBox="1"/>
          <p:nvPr/>
        </p:nvSpPr>
        <p:spPr>
          <a:xfrm>
            <a:off x="1073547" y="1789577"/>
            <a:ext cx="2632835" cy="83099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Fixed input only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EX: Weather data, occupancy schedule</a:t>
            </a:r>
            <a:endParaRPr lang="LID4096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2C7FF0-2ECC-F438-EA22-334ABEBE439C}"/>
              </a:ext>
            </a:extLst>
          </p:cNvPr>
          <p:cNvSpPr txBox="1"/>
          <p:nvPr/>
        </p:nvSpPr>
        <p:spPr>
          <a:xfrm>
            <a:off x="4105330" y="2222535"/>
            <a:ext cx="3476725" cy="33855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interaction</a:t>
            </a:r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decision making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7B6DB-3D78-3454-5081-5FBC264AD757}"/>
              </a:ext>
            </a:extLst>
          </p:cNvPr>
          <p:cNvSpPr txBox="1"/>
          <p:nvPr/>
        </p:nvSpPr>
        <p:spPr>
          <a:xfrm>
            <a:off x="7981003" y="1947341"/>
            <a:ext cx="2552131" cy="615553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only reflect initial assumptions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57AB89-33BD-DDFA-24CC-2FC6840A1607}"/>
              </a:ext>
            </a:extLst>
          </p:cNvPr>
          <p:cNvSpPr txBox="1"/>
          <p:nvPr/>
        </p:nvSpPr>
        <p:spPr>
          <a:xfrm>
            <a:off x="3383610" y="5172741"/>
            <a:ext cx="7283374" cy="646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 feedback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no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no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real-time adaptation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control logic must be defined upfront via IDF schedules or CSVs</a:t>
            </a:r>
            <a:r>
              <a:rPr lang="en-US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078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12F8-0DB7-1878-8E5E-82156812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Simulation Timeline With EMS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201312-CEB5-03E4-70C5-6C4743F04AA6}"/>
              </a:ext>
            </a:extLst>
          </p:cNvPr>
          <p:cNvSpPr txBox="1">
            <a:spLocks/>
          </p:cNvSpPr>
          <p:nvPr/>
        </p:nvSpPr>
        <p:spPr>
          <a:xfrm>
            <a:off x="0" y="-1169040"/>
            <a:ext cx="9788272" cy="1020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Simulation timeline with EMS</a:t>
            </a:r>
            <a:endParaRPr lang="LID4096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26762CE-6665-14A8-2DED-27E18E1761D2}"/>
              </a:ext>
            </a:extLst>
          </p:cNvPr>
          <p:cNvSpPr/>
          <p:nvPr/>
        </p:nvSpPr>
        <p:spPr>
          <a:xfrm>
            <a:off x="3620283" y="1609295"/>
            <a:ext cx="3769756" cy="13013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7180">
              <a:spcAft>
                <a:spcPts val="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Simulation Runtime</a:t>
            </a:r>
            <a:endParaRPr lang="LID4096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24A8BCE-3816-0A0A-6F84-95754EAE7B6C}"/>
              </a:ext>
            </a:extLst>
          </p:cNvPr>
          <p:cNvSpPr/>
          <p:nvPr/>
        </p:nvSpPr>
        <p:spPr>
          <a:xfrm>
            <a:off x="972560" y="1609295"/>
            <a:ext cx="2632835" cy="13013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7180">
              <a:spcAft>
                <a:spcPts val="600"/>
              </a:spcAft>
            </a:pPr>
            <a:r>
              <a:rPr lang="en-US" sz="2400" kern="12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CBF5D58-941D-5180-721E-CCDC8526BBD4}"/>
              </a:ext>
            </a:extLst>
          </p:cNvPr>
          <p:cNvSpPr/>
          <p:nvPr/>
        </p:nvSpPr>
        <p:spPr>
          <a:xfrm>
            <a:off x="7404926" y="1609295"/>
            <a:ext cx="1774003" cy="13013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7180">
              <a:spcAft>
                <a:spcPts val="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endParaRPr lang="LID4096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6392E4-E2BC-471A-6623-8A4FADBC5EBB}"/>
              </a:ext>
            </a:extLst>
          </p:cNvPr>
          <p:cNvSpPr txBox="1"/>
          <p:nvPr/>
        </p:nvSpPr>
        <p:spPr>
          <a:xfrm>
            <a:off x="9301289" y="1904673"/>
            <a:ext cx="1439497" cy="584775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Temperatures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Energy use</a:t>
            </a:r>
            <a:endParaRPr lang="LID4096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744464A-EECA-F2BB-C863-4B5BD879E0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14"/>
          <a:stretch/>
        </p:blipFill>
        <p:spPr>
          <a:xfrm>
            <a:off x="3840047" y="2551004"/>
            <a:ext cx="817150" cy="16090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44B486-2451-0113-9093-EAEC424BF0FF}"/>
              </a:ext>
            </a:extLst>
          </p:cNvPr>
          <p:cNvSpPr txBox="1"/>
          <p:nvPr/>
        </p:nvSpPr>
        <p:spPr>
          <a:xfrm>
            <a:off x="1196233" y="3136612"/>
            <a:ext cx="253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Read </a:t>
            </a:r>
            <a:r>
              <a:rPr lang="fr-F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 variables (e.g., zone temp)</a:t>
            </a:r>
            <a:endParaRPr lang="LID4096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1DA34B-B77D-C647-A3C0-FEC07B55A632}"/>
              </a:ext>
            </a:extLst>
          </p:cNvPr>
          <p:cNvSpPr txBox="1"/>
          <p:nvPr/>
        </p:nvSpPr>
        <p:spPr>
          <a:xfrm>
            <a:off x="6820957" y="3230503"/>
            <a:ext cx="2941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Modify actuators (e.g., thermostat setpoint)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558E077-44C3-C726-FF68-DF264C8220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17"/>
          <a:stretch/>
        </p:blipFill>
        <p:spPr>
          <a:xfrm>
            <a:off x="6048542" y="2614620"/>
            <a:ext cx="797791" cy="16090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CCA84AE-BF2C-5B42-9C2C-317D4B7555F1}"/>
              </a:ext>
            </a:extLst>
          </p:cNvPr>
          <p:cNvSpPr/>
          <p:nvPr/>
        </p:nvSpPr>
        <p:spPr>
          <a:xfrm>
            <a:off x="4564517" y="4150231"/>
            <a:ext cx="1660124" cy="7703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Method using EMS logic 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EB7080-74F2-7351-4740-888E2BCFC7CC}"/>
              </a:ext>
            </a:extLst>
          </p:cNvPr>
          <p:cNvSpPr txBox="1"/>
          <p:nvPr/>
        </p:nvSpPr>
        <p:spPr>
          <a:xfrm>
            <a:off x="1042490" y="1361823"/>
            <a:ext cx="17493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Weather data</a:t>
            </a:r>
            <a:endParaRPr lang="LID4096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321CDB-1C08-EAC0-983C-7017EFA21EFD}"/>
              </a:ext>
            </a:extLst>
          </p:cNvPr>
          <p:cNvSpPr txBox="1"/>
          <p:nvPr/>
        </p:nvSpPr>
        <p:spPr>
          <a:xfrm>
            <a:off x="1477671" y="5288426"/>
            <a:ext cx="7833815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EMS can respond to conditions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during simulation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but cannot access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external data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store past results</a:t>
            </a:r>
            <a:endParaRPr lang="en-CA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47AA5FE-97ED-1CEA-C992-DF933DF8760A}"/>
              </a:ext>
            </a:extLst>
          </p:cNvPr>
          <p:cNvSpPr/>
          <p:nvPr/>
        </p:nvSpPr>
        <p:spPr>
          <a:xfrm>
            <a:off x="1021216" y="2995197"/>
            <a:ext cx="2681911" cy="89416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A1FE18C-BBD5-059C-C8ED-DEBD51B3B695}"/>
              </a:ext>
            </a:extLst>
          </p:cNvPr>
          <p:cNvSpPr/>
          <p:nvPr/>
        </p:nvSpPr>
        <p:spPr>
          <a:xfrm>
            <a:off x="6950970" y="3002588"/>
            <a:ext cx="2681911" cy="89416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728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bot standing on block facing other robots">
            <a:extLst>
              <a:ext uri="{FF2B5EF4-FFF2-40B4-BE49-F238E27FC236}">
                <a16:creationId xmlns:a16="http://schemas.microsoft.com/office/drawing/2014/main" id="{23EEC92D-1BE9-8B0B-D169-4D4C46F22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BD6CBB-EAE5-2FAC-AA51-66FFC333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</a:t>
            </a:r>
            <a:r>
              <a:rPr lang="en-CA" dirty="0" err="1"/>
              <a:t>Eppy</a:t>
            </a:r>
            <a:r>
              <a:rPr lang="en-CA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A75F8-E50E-7731-DB95-D1D5985DF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6847" y="906729"/>
            <a:ext cx="5571670" cy="2829531"/>
          </a:xfrm>
          <a:noFill/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1600" dirty="0"/>
              <a:t>EnergyPlus </a:t>
            </a:r>
            <a:r>
              <a:rPr lang="en-US" sz="1600" dirty="0" err="1"/>
              <a:t>Eppy</a:t>
            </a:r>
            <a:r>
              <a:rPr lang="en-US" sz="1600" dirty="0"/>
              <a:t> is a scripting language developed by Santosh Philip for EnergyPlus IDF files and EnergyPlus output files. </a:t>
            </a:r>
          </a:p>
          <a:p>
            <a:pPr algn="just">
              <a:lnSpc>
                <a:spcPct val="110000"/>
              </a:lnSpc>
            </a:pPr>
            <a:r>
              <a:rPr lang="en-US" sz="1600" dirty="0" err="1"/>
              <a:t>Eppy</a:t>
            </a:r>
            <a:r>
              <a:rPr lang="en-US" sz="1600" dirty="0"/>
              <a:t> is written in the programming language Python.</a:t>
            </a:r>
          </a:p>
          <a:p>
            <a:pPr algn="just">
              <a:lnSpc>
                <a:spcPct val="110000"/>
              </a:lnSpc>
            </a:pPr>
            <a:r>
              <a:rPr lang="en-US" sz="1600" dirty="0"/>
              <a:t>You can </a:t>
            </a:r>
            <a:r>
              <a:rPr lang="en-US" sz="1600" b="1" dirty="0"/>
              <a:t>programmatically</a:t>
            </a:r>
            <a:r>
              <a:rPr lang="en-US" sz="1600" dirty="0"/>
              <a:t> navigate, search, and modify EnergyPlus IDF files using </a:t>
            </a:r>
            <a:r>
              <a:rPr lang="en-US" sz="1600" dirty="0" err="1"/>
              <a:t>Eppy</a:t>
            </a:r>
            <a:r>
              <a:rPr lang="en-US" sz="1600" dirty="0"/>
              <a:t>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C53B51-55AA-7729-E2EF-36957A65C9F1}"/>
              </a:ext>
            </a:extLst>
          </p:cNvPr>
          <p:cNvSpPr txBox="1">
            <a:spLocks/>
          </p:cNvSpPr>
          <p:nvPr/>
        </p:nvSpPr>
        <p:spPr>
          <a:xfrm>
            <a:off x="5948517" y="871721"/>
            <a:ext cx="5866636" cy="49572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91C24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1C24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1C24"/>
              </a:buClr>
              <a:buFont typeface="+mj-lt"/>
              <a:buAutoNum type="arabicPeriod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1C24"/>
              </a:buClr>
              <a:buFont typeface="+mj-lt"/>
              <a:buAutoNum type="alphaLcParenR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2288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1C24"/>
              </a:buClr>
              <a:buFont typeface="+mj-lt"/>
              <a:buAutoNum type="romanLcPeriod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lnSpc>
                <a:spcPct val="110000"/>
              </a:lnSpc>
              <a:buNone/>
            </a:pPr>
            <a:r>
              <a:rPr lang="en-US" sz="1600" dirty="0"/>
              <a:t>The power of using a scripting language allows you to do the following:</a:t>
            </a: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Make a large number of changes in an IDF file with a few lines of Python (</a:t>
            </a:r>
            <a:r>
              <a:rPr lang="en-US" sz="1400" dirty="0" err="1"/>
              <a:t>Eppy</a:t>
            </a:r>
            <a:r>
              <a:rPr lang="en-US" sz="1400" dirty="0"/>
              <a:t>) code.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Use conditions and filters when making changes to an IDF file</a:t>
            </a: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Make changes to multiple IDF files.</a:t>
            </a: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Read data from the output files of an EnergyPlus simulation run. [</a:t>
            </a:r>
            <a:r>
              <a:rPr lang="en-US" sz="1400" i="1" dirty="0"/>
              <a:t>IMHO: not mature enough yet!]</a:t>
            </a:r>
          </a:p>
          <a:p>
            <a:pPr lvl="1" algn="just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400" dirty="0"/>
              <a:t>Based on the results of an EnergyPlus simulation run, generate the input file for the next simulation run. This could be easily used to help you with optimization problems.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16828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og in lap">
            <a:extLst>
              <a:ext uri="{FF2B5EF4-FFF2-40B4-BE49-F238E27FC236}">
                <a16:creationId xmlns:a16="http://schemas.microsoft.com/office/drawing/2014/main" id="{ADC2730E-848E-0177-A315-A75648FF7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7" t="34658" r="34478"/>
          <a:stretch>
            <a:fillRect/>
          </a:stretch>
        </p:blipFill>
        <p:spPr>
          <a:xfrm>
            <a:off x="6980903" y="1364895"/>
            <a:ext cx="5211097" cy="43574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673786-12A5-2C6C-9A27-6BB57E1D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Python, </a:t>
            </a:r>
            <a:r>
              <a:rPr lang="en-CA" dirty="0" err="1"/>
              <a:t>Eppy</a:t>
            </a:r>
            <a:r>
              <a:rPr lang="en-CA" dirty="0"/>
              <a:t>, and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1808-6A20-26F1-8DCA-269E6B697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6846" y="1364896"/>
            <a:ext cx="6604057" cy="4357478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endParaRPr lang="en-US" sz="1800" dirty="0"/>
          </a:p>
          <a:p>
            <a:pPr algn="just">
              <a:lnSpc>
                <a:spcPct val="100000"/>
              </a:lnSpc>
            </a:pPr>
            <a:r>
              <a:rPr lang="en-US" sz="1800" dirty="0"/>
              <a:t>We can do all of this for a simple reason: everything is built in textual form and has a structure.</a:t>
            </a:r>
          </a:p>
          <a:p>
            <a:pPr algn="just">
              <a:lnSpc>
                <a:spcPct val="100000"/>
              </a:lnSpc>
            </a:pPr>
            <a:endParaRPr lang="en-US" sz="1800" dirty="0"/>
          </a:p>
          <a:p>
            <a:pPr lvl="1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All models in EnergyPlus are text files called </a:t>
            </a:r>
            <a:r>
              <a:rPr lang="en-US" sz="1600" i="1" dirty="0"/>
              <a:t>IDF*</a:t>
            </a:r>
            <a:r>
              <a:rPr lang="en-US" sz="1600" dirty="0"/>
              <a:t>. Text files are human-readable and are platform-agnostic.</a:t>
            </a:r>
          </a:p>
          <a:p>
            <a:pPr lvl="1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There is a special text file called an IDD* file that describes all the objects that can be in an EnergyPlus model.</a:t>
            </a:r>
          </a:p>
          <a:p>
            <a:pPr lvl="1" algn="just">
              <a:lnSpc>
                <a:spcPct val="100000"/>
              </a:lnSpc>
            </a:pPr>
            <a:endParaRPr lang="en-US" sz="1600" dirty="0"/>
          </a:p>
          <a:p>
            <a:pPr algn="just">
              <a:lnSpc>
                <a:spcPct val="100000"/>
              </a:lnSpc>
            </a:pPr>
            <a:r>
              <a:rPr lang="en-US" sz="1800" dirty="0"/>
              <a:t>Then, </a:t>
            </a:r>
            <a:r>
              <a:rPr lang="en-US" sz="1800" dirty="0" err="1"/>
              <a:t>Eppy</a:t>
            </a:r>
            <a:r>
              <a:rPr lang="en-US" sz="1800" dirty="0"/>
              <a:t> reads these text files and pushes them into classic Python data structures, like lists and dictionaries.</a:t>
            </a:r>
          </a:p>
          <a:p>
            <a:pPr algn="just">
              <a:lnSpc>
                <a:spcPct val="100000"/>
              </a:lnSpc>
            </a:pPr>
            <a:endParaRPr lang="en-US" sz="18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300" dirty="0"/>
              <a:t>* Input Data File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300" dirty="0"/>
              <a:t>** Input Data Dictionary</a:t>
            </a:r>
          </a:p>
        </p:txBody>
      </p:sp>
    </p:spTree>
    <p:extLst>
      <p:ext uri="{BB962C8B-B14F-4D97-AF65-F5344CB8AC3E}">
        <p14:creationId xmlns:p14="http://schemas.microsoft.com/office/powerpoint/2010/main" val="1009278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F8E65-92A8-41E6-C0B4-B60F6E747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BDFE-E46C-AC9D-B413-BA9338B5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Simulation Timeline With </a:t>
            </a:r>
            <a:r>
              <a:rPr lang="en-CA" dirty="0" err="1"/>
              <a:t>Eppy</a:t>
            </a:r>
            <a:endParaRPr lang="en-C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AE071F2-1CF9-4C54-A947-C91CAC0365C7}"/>
              </a:ext>
            </a:extLst>
          </p:cNvPr>
          <p:cNvSpPr txBox="1">
            <a:spLocks/>
          </p:cNvSpPr>
          <p:nvPr/>
        </p:nvSpPr>
        <p:spPr>
          <a:xfrm>
            <a:off x="0" y="-1169040"/>
            <a:ext cx="9788272" cy="1020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Simulation timeline with EMS</a:t>
            </a:r>
            <a:endParaRPr lang="LID4096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A21B4D5-55BC-6D89-E970-343F5239FDCF}"/>
              </a:ext>
            </a:extLst>
          </p:cNvPr>
          <p:cNvSpPr/>
          <p:nvPr/>
        </p:nvSpPr>
        <p:spPr>
          <a:xfrm>
            <a:off x="3620283" y="1835434"/>
            <a:ext cx="3769756" cy="13013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7180">
              <a:spcAft>
                <a:spcPts val="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Simulation Runtime</a:t>
            </a:r>
            <a:endParaRPr lang="LID4096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A987CB1-D69E-0B34-C44B-FDACEB6D5E20}"/>
              </a:ext>
            </a:extLst>
          </p:cNvPr>
          <p:cNvSpPr/>
          <p:nvPr/>
        </p:nvSpPr>
        <p:spPr>
          <a:xfrm>
            <a:off x="476442" y="1835434"/>
            <a:ext cx="2632835" cy="13013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7180">
              <a:spcAft>
                <a:spcPts val="600"/>
              </a:spcAft>
            </a:pPr>
            <a:r>
              <a:rPr lang="en-US" sz="2400" kern="12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516340B-482A-3007-B4C6-9A3FB2DE5416}"/>
              </a:ext>
            </a:extLst>
          </p:cNvPr>
          <p:cNvSpPr/>
          <p:nvPr/>
        </p:nvSpPr>
        <p:spPr>
          <a:xfrm>
            <a:off x="7813489" y="1835434"/>
            <a:ext cx="1774003" cy="13013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7180">
              <a:spcAft>
                <a:spcPts val="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endParaRPr lang="LID4096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8A134A-1D7A-42F9-B74C-1A729B975755}"/>
              </a:ext>
            </a:extLst>
          </p:cNvPr>
          <p:cNvSpPr txBox="1"/>
          <p:nvPr/>
        </p:nvSpPr>
        <p:spPr>
          <a:xfrm>
            <a:off x="3109277" y="1154526"/>
            <a:ext cx="5256567" cy="584775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Looping through various inputs (including weather files) </a:t>
            </a:r>
          </a:p>
          <a:p>
            <a:pPr algn="ctr"/>
            <a:r>
              <a:rPr lang="en-US" dirty="0"/>
              <a:t>and outputs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60083-A585-C527-37A1-2051E3FF402C}"/>
              </a:ext>
            </a:extLst>
          </p:cNvPr>
          <p:cNvSpPr txBox="1"/>
          <p:nvPr/>
        </p:nvSpPr>
        <p:spPr>
          <a:xfrm>
            <a:off x="148878" y="4785460"/>
            <a:ext cx="253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Read / </a:t>
            </a:r>
            <a:r>
              <a:rPr lang="fr-F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Modify</a:t>
            </a:r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fr-F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endParaRPr lang="fr-F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 IDF </a:t>
            </a:r>
            <a:r>
              <a:rPr lang="fr-F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LID4096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790789-A6E8-348A-9955-5A8288CBC5D8}"/>
              </a:ext>
            </a:extLst>
          </p:cNvPr>
          <p:cNvSpPr/>
          <p:nvPr/>
        </p:nvSpPr>
        <p:spPr>
          <a:xfrm>
            <a:off x="74889" y="4638907"/>
            <a:ext cx="2681911" cy="89416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867B154-87B0-E38E-C8AB-1CD69C7BDD6E}"/>
              </a:ext>
            </a:extLst>
          </p:cNvPr>
          <p:cNvSpPr/>
          <p:nvPr/>
        </p:nvSpPr>
        <p:spPr>
          <a:xfrm>
            <a:off x="3772683" y="1987834"/>
            <a:ext cx="3769756" cy="13013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7180">
              <a:spcAft>
                <a:spcPts val="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Simulation Runtime</a:t>
            </a:r>
            <a:endParaRPr lang="LID4096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8EB36E9-5BA9-CA10-5946-93F448A9600A}"/>
              </a:ext>
            </a:extLst>
          </p:cNvPr>
          <p:cNvSpPr/>
          <p:nvPr/>
        </p:nvSpPr>
        <p:spPr>
          <a:xfrm>
            <a:off x="3925083" y="2140234"/>
            <a:ext cx="3769756" cy="13013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7180">
              <a:spcAft>
                <a:spcPts val="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Simulation Runtime</a:t>
            </a:r>
            <a:endParaRPr lang="LID4096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CA6E985A-D3ED-A7F5-EAA2-BBB5166D9D26}"/>
              </a:ext>
            </a:extLst>
          </p:cNvPr>
          <p:cNvSpPr/>
          <p:nvPr/>
        </p:nvSpPr>
        <p:spPr>
          <a:xfrm>
            <a:off x="4077483" y="2292634"/>
            <a:ext cx="3769756" cy="13013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7180">
              <a:spcAft>
                <a:spcPts val="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Simulation Runtime</a:t>
            </a:r>
            <a:endParaRPr lang="LID4096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AB88B824-DA11-07C7-9E63-B4A85202A914}"/>
              </a:ext>
            </a:extLst>
          </p:cNvPr>
          <p:cNvSpPr/>
          <p:nvPr/>
        </p:nvSpPr>
        <p:spPr>
          <a:xfrm>
            <a:off x="4229883" y="2445034"/>
            <a:ext cx="3769756" cy="13013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7180">
              <a:spcAft>
                <a:spcPts val="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Simulation Runtime</a:t>
            </a:r>
            <a:endParaRPr lang="LID4096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D66C40F8-C2D9-17C0-1E14-F3694BD9A245}"/>
              </a:ext>
            </a:extLst>
          </p:cNvPr>
          <p:cNvSpPr/>
          <p:nvPr/>
        </p:nvSpPr>
        <p:spPr>
          <a:xfrm>
            <a:off x="4382283" y="2597434"/>
            <a:ext cx="3769756" cy="13013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7180">
              <a:spcAft>
                <a:spcPts val="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Simulation Runtime</a:t>
            </a:r>
            <a:endParaRPr lang="LID4096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AA043785-3252-C135-5D43-1EBF58E29DE7}"/>
              </a:ext>
            </a:extLst>
          </p:cNvPr>
          <p:cNvSpPr/>
          <p:nvPr/>
        </p:nvSpPr>
        <p:spPr>
          <a:xfrm>
            <a:off x="4534683" y="2749834"/>
            <a:ext cx="3769756" cy="13013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7180">
              <a:spcAft>
                <a:spcPts val="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Simulation Runtime</a:t>
            </a:r>
            <a:endParaRPr lang="LID4096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68074E7B-4D79-560D-F87E-E7BAE2649AC4}"/>
              </a:ext>
            </a:extLst>
          </p:cNvPr>
          <p:cNvSpPr/>
          <p:nvPr/>
        </p:nvSpPr>
        <p:spPr>
          <a:xfrm>
            <a:off x="4687083" y="2902234"/>
            <a:ext cx="3769756" cy="13013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7180">
              <a:spcAft>
                <a:spcPts val="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Simulation #n</a:t>
            </a:r>
            <a:endParaRPr lang="LID4096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7904BFC4-491A-5E1C-70A6-6A52AA7DAAD2}"/>
              </a:ext>
            </a:extLst>
          </p:cNvPr>
          <p:cNvSpPr/>
          <p:nvPr/>
        </p:nvSpPr>
        <p:spPr>
          <a:xfrm>
            <a:off x="7965889" y="1987834"/>
            <a:ext cx="1774003" cy="13013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7180">
              <a:spcAft>
                <a:spcPts val="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endParaRPr lang="LID4096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6F9D32FD-ED7B-CA33-CCED-D20C1F311BAB}"/>
              </a:ext>
            </a:extLst>
          </p:cNvPr>
          <p:cNvSpPr/>
          <p:nvPr/>
        </p:nvSpPr>
        <p:spPr>
          <a:xfrm>
            <a:off x="8118289" y="2140234"/>
            <a:ext cx="1774003" cy="13013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7180">
              <a:spcAft>
                <a:spcPts val="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endParaRPr lang="LID4096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16526E80-FEAE-DB43-6E2C-FA9A795E91F7}"/>
              </a:ext>
            </a:extLst>
          </p:cNvPr>
          <p:cNvSpPr/>
          <p:nvPr/>
        </p:nvSpPr>
        <p:spPr>
          <a:xfrm>
            <a:off x="8270689" y="2292634"/>
            <a:ext cx="1774003" cy="13013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7180">
              <a:spcAft>
                <a:spcPts val="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endParaRPr lang="LID4096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A51FB97B-A05B-C599-5487-E18FC747D6F1}"/>
              </a:ext>
            </a:extLst>
          </p:cNvPr>
          <p:cNvSpPr/>
          <p:nvPr/>
        </p:nvSpPr>
        <p:spPr>
          <a:xfrm>
            <a:off x="8423089" y="2445034"/>
            <a:ext cx="1774003" cy="13013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7180">
              <a:spcAft>
                <a:spcPts val="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endParaRPr lang="LID4096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C814C424-F7F1-5DF8-16ED-746BFD6E6DA5}"/>
              </a:ext>
            </a:extLst>
          </p:cNvPr>
          <p:cNvSpPr/>
          <p:nvPr/>
        </p:nvSpPr>
        <p:spPr>
          <a:xfrm>
            <a:off x="8575489" y="2597434"/>
            <a:ext cx="1774003" cy="13013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7180">
              <a:spcAft>
                <a:spcPts val="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endParaRPr lang="LID4096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2EDDBA25-DFAF-BC5B-DB73-CA29B15297F8}"/>
              </a:ext>
            </a:extLst>
          </p:cNvPr>
          <p:cNvSpPr/>
          <p:nvPr/>
        </p:nvSpPr>
        <p:spPr>
          <a:xfrm>
            <a:off x="8727889" y="2749834"/>
            <a:ext cx="1774003" cy="13013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7180">
              <a:spcAft>
                <a:spcPts val="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endParaRPr lang="LID4096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EE0E1945-27BB-62F6-BAF0-0579FE8148D6}"/>
              </a:ext>
            </a:extLst>
          </p:cNvPr>
          <p:cNvSpPr/>
          <p:nvPr/>
        </p:nvSpPr>
        <p:spPr>
          <a:xfrm>
            <a:off x="8880289" y="2902234"/>
            <a:ext cx="1774003" cy="13013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7180"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Outputs #n</a:t>
            </a:r>
            <a:endParaRPr lang="LID4096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90F9DA72-B62B-1342-C165-BA6D55CDF6D1}"/>
              </a:ext>
            </a:extLst>
          </p:cNvPr>
          <p:cNvSpPr/>
          <p:nvPr/>
        </p:nvSpPr>
        <p:spPr>
          <a:xfrm>
            <a:off x="628842" y="1987834"/>
            <a:ext cx="2632835" cy="13013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7180">
              <a:spcAft>
                <a:spcPts val="600"/>
              </a:spcAft>
            </a:pPr>
            <a:r>
              <a:rPr lang="en-US" sz="2400" kern="12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2307F4C6-45F3-EA9F-BEEE-D5B4340A0B10}"/>
              </a:ext>
            </a:extLst>
          </p:cNvPr>
          <p:cNvSpPr/>
          <p:nvPr/>
        </p:nvSpPr>
        <p:spPr>
          <a:xfrm>
            <a:off x="781242" y="2140234"/>
            <a:ext cx="2632835" cy="13013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7180">
              <a:spcAft>
                <a:spcPts val="600"/>
              </a:spcAft>
            </a:pPr>
            <a:r>
              <a:rPr lang="en-US" sz="2400" kern="12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AF75BE0-7046-C3D3-085A-EBB64ACF0611}"/>
              </a:ext>
            </a:extLst>
          </p:cNvPr>
          <p:cNvSpPr/>
          <p:nvPr/>
        </p:nvSpPr>
        <p:spPr>
          <a:xfrm>
            <a:off x="933642" y="2292634"/>
            <a:ext cx="2632835" cy="13013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7180">
              <a:spcAft>
                <a:spcPts val="600"/>
              </a:spcAft>
            </a:pPr>
            <a:r>
              <a:rPr lang="en-US" sz="2400" kern="12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4348E4DF-67CC-6664-653C-069D5085B02A}"/>
              </a:ext>
            </a:extLst>
          </p:cNvPr>
          <p:cNvSpPr/>
          <p:nvPr/>
        </p:nvSpPr>
        <p:spPr>
          <a:xfrm>
            <a:off x="1086042" y="2445034"/>
            <a:ext cx="2632835" cy="13013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7180">
              <a:spcAft>
                <a:spcPts val="600"/>
              </a:spcAft>
            </a:pPr>
            <a:r>
              <a:rPr lang="en-US" sz="2400" kern="12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BC4ED33A-40D5-3140-CD10-1F1C26F26355}"/>
              </a:ext>
            </a:extLst>
          </p:cNvPr>
          <p:cNvSpPr/>
          <p:nvPr/>
        </p:nvSpPr>
        <p:spPr>
          <a:xfrm>
            <a:off x="1238442" y="2597434"/>
            <a:ext cx="2632835" cy="13013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7180">
              <a:spcAft>
                <a:spcPts val="600"/>
              </a:spcAft>
            </a:pPr>
            <a:r>
              <a:rPr lang="en-US" sz="2400" kern="12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EE89E6ED-59BE-2F27-2229-6055DC275164}"/>
              </a:ext>
            </a:extLst>
          </p:cNvPr>
          <p:cNvSpPr/>
          <p:nvPr/>
        </p:nvSpPr>
        <p:spPr>
          <a:xfrm>
            <a:off x="1390842" y="2749834"/>
            <a:ext cx="2632835" cy="13013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7180">
              <a:spcAft>
                <a:spcPts val="600"/>
              </a:spcAft>
            </a:pPr>
            <a:r>
              <a:rPr lang="en-US" sz="2400" kern="12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FD96D6FE-C96C-AE03-E5AD-34CC5E6C5EEB}"/>
              </a:ext>
            </a:extLst>
          </p:cNvPr>
          <p:cNvSpPr/>
          <p:nvPr/>
        </p:nvSpPr>
        <p:spPr>
          <a:xfrm>
            <a:off x="1543242" y="2902234"/>
            <a:ext cx="2632835" cy="13013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7180">
              <a:spcAft>
                <a:spcPts val="600"/>
              </a:spcAft>
            </a:pPr>
            <a:r>
              <a:rPr lang="en-US" sz="2000" kern="12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 #n</a:t>
            </a:r>
            <a:endParaRPr lang="LID4096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1AFCAA6-7E11-C83D-6B29-8211D417A2FA}"/>
              </a:ext>
            </a:extLst>
          </p:cNvPr>
          <p:cNvSpPr/>
          <p:nvPr/>
        </p:nvSpPr>
        <p:spPr>
          <a:xfrm>
            <a:off x="2822239" y="4078292"/>
            <a:ext cx="7527254" cy="2310447"/>
          </a:xfrm>
          <a:custGeom>
            <a:avLst/>
            <a:gdLst>
              <a:gd name="connsiteX0" fmla="*/ 7610483 w 7610483"/>
              <a:gd name="connsiteY0" fmla="*/ 97277 h 2310447"/>
              <a:gd name="connsiteX1" fmla="*/ 4303079 w 7610483"/>
              <a:gd name="connsiteY1" fmla="*/ 2237362 h 2310447"/>
              <a:gd name="connsiteX2" fmla="*/ 519020 w 7610483"/>
              <a:gd name="connsiteY2" fmla="*/ 1643975 h 2310447"/>
              <a:gd name="connsiteX3" fmla="*/ 42364 w 7610483"/>
              <a:gd name="connsiteY3" fmla="*/ 0 h 231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10483" h="2310447">
                <a:moveTo>
                  <a:pt x="7610483" y="97277"/>
                </a:moveTo>
                <a:cubicBezTo>
                  <a:pt x="6547736" y="1038428"/>
                  <a:pt x="5484989" y="1979579"/>
                  <a:pt x="4303079" y="2237362"/>
                </a:cubicBezTo>
                <a:cubicBezTo>
                  <a:pt x="3121168" y="2495145"/>
                  <a:pt x="1229139" y="2016869"/>
                  <a:pt x="519020" y="1643975"/>
                </a:cubicBezTo>
                <a:cubicBezTo>
                  <a:pt x="-191099" y="1271081"/>
                  <a:pt x="29394" y="201038"/>
                  <a:pt x="42364" y="0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94D74"/>
                </a:solidFill>
              </a:rPr>
              <a:t>		Programmatically changing inputs based on </a:t>
            </a:r>
          </a:p>
          <a:p>
            <a:r>
              <a:rPr lang="en-US" b="1" dirty="0">
                <a:solidFill>
                  <a:srgbClr val="094D74"/>
                </a:solidFill>
              </a:rPr>
              <a:t>		the outputs of previous simulations</a:t>
            </a:r>
            <a:endParaRPr lang="LID4096" b="1" dirty="0">
              <a:solidFill>
                <a:srgbClr val="094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37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98AF1-6FBD-7FBC-D3CD-A264182CC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4BAA-E9AD-4CBD-07F0-5C88A5C4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can </a:t>
            </a:r>
            <a:r>
              <a:rPr lang="en-CA" dirty="0" err="1"/>
              <a:t>Eppy</a:t>
            </a:r>
            <a:r>
              <a:rPr lang="en-CA" dirty="0"/>
              <a:t>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5E102-212F-C59C-C3FA-10BB3CAC1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1613" y="1246908"/>
            <a:ext cx="9429136" cy="297113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342900" lvl="1" indent="0">
              <a:buNone/>
            </a:pPr>
            <a:r>
              <a:rPr lang="en-US" sz="1800" dirty="0"/>
              <a:t>A few examples:</a:t>
            </a:r>
          </a:p>
          <a:p>
            <a:pPr lvl="1"/>
            <a:r>
              <a:rPr lang="en-US" sz="1800" dirty="0"/>
              <a:t>Change construction for all north facing walls.</a:t>
            </a:r>
          </a:p>
          <a:p>
            <a:pPr lvl="1"/>
            <a:r>
              <a:rPr lang="en-US" sz="1800" dirty="0"/>
              <a:t>Change the glass type for all windows larger than 2 square meters.</a:t>
            </a:r>
          </a:p>
          <a:p>
            <a:pPr lvl="1"/>
            <a:r>
              <a:rPr lang="en-US" sz="1800" dirty="0"/>
              <a:t>Change the number of people in all the interior zones.</a:t>
            </a:r>
          </a:p>
          <a:p>
            <a:pPr lvl="1"/>
            <a:r>
              <a:rPr lang="en-US" sz="1800" dirty="0"/>
              <a:t>Change the lighting power in all south facing zones.</a:t>
            </a:r>
          </a:p>
          <a:p>
            <a:pPr lvl="1"/>
            <a:r>
              <a:rPr lang="en-US" sz="1800" dirty="0"/>
              <a:t>Change the efficiency and fan power of all rooftop units.</a:t>
            </a:r>
          </a:p>
        </p:txBody>
      </p:sp>
    </p:spTree>
    <p:extLst>
      <p:ext uri="{BB962C8B-B14F-4D97-AF65-F5344CB8AC3E}">
        <p14:creationId xmlns:p14="http://schemas.microsoft.com/office/powerpoint/2010/main" val="650967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168DB-9974-2114-15E2-0EC6C574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Initialization and Loading Models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D34798-07D9-8735-3A52-4C990D024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46" y="1500650"/>
            <a:ext cx="10056988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72742"/>
      </p:ext>
    </p:extLst>
  </p:cSld>
  <p:clrMapOvr>
    <a:masterClrMapping/>
  </p:clrMapOvr>
</p:sld>
</file>

<file path=ppt/theme/theme1.xml><?xml version="1.0" encoding="utf-8"?>
<a:theme xmlns:a="http://schemas.openxmlformats.org/drawingml/2006/main" name="BPRC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2740</TotalTime>
  <Words>1187</Words>
  <Application>Microsoft Office PowerPoint</Application>
  <PresentationFormat>Widescreen</PresentationFormat>
  <Paragraphs>174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Nirmala UI</vt:lpstr>
      <vt:lpstr>Wingdings</vt:lpstr>
      <vt:lpstr>BPRC Theme</vt:lpstr>
      <vt:lpstr>Automating Building Energy Simulation Workflows with Python:  Eppy and EnergyPlus API</vt:lpstr>
      <vt:lpstr>Whole-Building Energy simulation tool</vt:lpstr>
      <vt:lpstr>Simulation Timeline without EMS &amp; Automation</vt:lpstr>
      <vt:lpstr>Simulation Timeline With EMS</vt:lpstr>
      <vt:lpstr>Why Eppy?</vt:lpstr>
      <vt:lpstr>Python, Eppy, and Text Files</vt:lpstr>
      <vt:lpstr>Simulation Timeline With Eppy</vt:lpstr>
      <vt:lpstr>What can Eppy do?</vt:lpstr>
      <vt:lpstr>Initialization and Loading Models</vt:lpstr>
      <vt:lpstr>Inspecting IDF Objects</vt:lpstr>
      <vt:lpstr>Classes &amp; Objects vs. List-like &amp; Dictionary-Style Objects</vt:lpstr>
      <vt:lpstr>Hands-on Exercise: Window Retrofit Scenario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Brodie Hobson</dc:creator>
  <cp:lastModifiedBy>Pedram Nojedehi</cp:lastModifiedBy>
  <cp:revision>149</cp:revision>
  <dcterms:created xsi:type="dcterms:W3CDTF">2019-05-24T20:44:54Z</dcterms:created>
  <dcterms:modified xsi:type="dcterms:W3CDTF">2025-07-18T04:06:14Z</dcterms:modified>
</cp:coreProperties>
</file>