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9" r:id="rId1"/>
    <p:sldMasterId id="2147483686" r:id="rId2"/>
  </p:sldMasterIdLst>
  <p:notesMasterIdLst>
    <p:notesMasterId r:id="rId23"/>
  </p:notesMasterIdLst>
  <p:handoutMasterIdLst>
    <p:handoutMasterId r:id="rId24"/>
  </p:handoutMasterIdLst>
  <p:sldIdLst>
    <p:sldId id="282" r:id="rId3"/>
    <p:sldId id="283" r:id="rId4"/>
    <p:sldId id="286" r:id="rId5"/>
    <p:sldId id="287" r:id="rId6"/>
    <p:sldId id="256" r:id="rId7"/>
    <p:sldId id="290" r:id="rId8"/>
    <p:sldId id="291" r:id="rId9"/>
    <p:sldId id="292" r:id="rId10"/>
    <p:sldId id="294" r:id="rId11"/>
    <p:sldId id="296" r:id="rId12"/>
    <p:sldId id="295" r:id="rId13"/>
    <p:sldId id="297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285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D74"/>
    <a:srgbClr val="E91C24"/>
    <a:srgbClr val="FF0000"/>
    <a:srgbClr val="FF7C80"/>
    <a:srgbClr val="F0153B"/>
    <a:srgbClr val="E4E9E5"/>
    <a:srgbClr val="24BD97"/>
    <a:srgbClr val="FFA701"/>
    <a:srgbClr val="F2133A"/>
    <a:srgbClr val="25BD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63679A-B71D-49DB-97C2-254EBA0C23C6}" v="3" dt="2025-03-21T20:08:48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37" autoAdjust="0"/>
  </p:normalViewPr>
  <p:slideViewPr>
    <p:cSldViewPr snapToGrid="0">
      <p:cViewPr varScale="1">
        <p:scale>
          <a:sx n="98" d="100"/>
          <a:sy n="98" d="100"/>
        </p:scale>
        <p:origin x="10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odie" userId="aa144cf7-20c7-4f23-ae9c-11e42f82035f" providerId="ADAL" clId="{52B8BE5B-49E9-49F7-B2A5-1BAEBCB3D1F3}"/>
    <pc:docChg chg="undo custSel addSld delSld modSld sldOrd modMainMaster">
      <pc:chgData name="Brodie" userId="aa144cf7-20c7-4f23-ae9c-11e42f82035f" providerId="ADAL" clId="{52B8BE5B-49E9-49F7-B2A5-1BAEBCB3D1F3}" dt="2021-06-24T16:53:04.327" v="374" actId="113"/>
      <pc:docMkLst>
        <pc:docMk/>
      </pc:docMkLst>
      <pc:sldChg chg="modSp add del mod">
        <pc:chgData name="Brodie" userId="aa144cf7-20c7-4f23-ae9c-11e42f82035f" providerId="ADAL" clId="{52B8BE5B-49E9-49F7-B2A5-1BAEBCB3D1F3}" dt="2021-06-24T16:39:15.639" v="192" actId="2711"/>
        <pc:sldMkLst>
          <pc:docMk/>
          <pc:sldMk cId="3570125188" sldId="282"/>
        </pc:sldMkLst>
      </pc:sldChg>
      <pc:sldChg chg="new">
        <pc:chgData name="Brodie" userId="aa144cf7-20c7-4f23-ae9c-11e42f82035f" providerId="ADAL" clId="{52B8BE5B-49E9-49F7-B2A5-1BAEBCB3D1F3}" dt="2021-06-24T16:32:51.044" v="9" actId="680"/>
        <pc:sldMkLst>
          <pc:docMk/>
          <pc:sldMk cId="1164815641" sldId="283"/>
        </pc:sldMkLst>
      </pc:sldChg>
      <pc:sldChg chg="modSp new del mod">
        <pc:chgData name="Brodie" userId="aa144cf7-20c7-4f23-ae9c-11e42f82035f" providerId="ADAL" clId="{52B8BE5B-49E9-49F7-B2A5-1BAEBCB3D1F3}" dt="2021-06-24T16:36:39.185" v="59" actId="47"/>
        <pc:sldMkLst>
          <pc:docMk/>
          <pc:sldMk cId="565750871" sldId="284"/>
        </pc:sldMkLst>
      </pc:sldChg>
      <pc:sldChg chg="new add del">
        <pc:chgData name="Brodie" userId="aa144cf7-20c7-4f23-ae9c-11e42f82035f" providerId="ADAL" clId="{52B8BE5B-49E9-49F7-B2A5-1BAEBCB3D1F3}" dt="2021-06-24T16:34:55.274" v="29" actId="680"/>
        <pc:sldMkLst>
          <pc:docMk/>
          <pc:sldMk cId="877918206" sldId="284"/>
        </pc:sldMkLst>
      </pc:sldChg>
      <pc:sldChg chg="new del">
        <pc:chgData name="Brodie" userId="aa144cf7-20c7-4f23-ae9c-11e42f82035f" providerId="ADAL" clId="{52B8BE5B-49E9-49F7-B2A5-1BAEBCB3D1F3}" dt="2021-06-24T16:33:01.101" v="11" actId="47"/>
        <pc:sldMkLst>
          <pc:docMk/>
          <pc:sldMk cId="1422931065" sldId="284"/>
        </pc:sldMkLst>
      </pc:sldChg>
      <pc:sldChg chg="modSp new mod ord">
        <pc:chgData name="Brodie" userId="aa144cf7-20c7-4f23-ae9c-11e42f82035f" providerId="ADAL" clId="{52B8BE5B-49E9-49F7-B2A5-1BAEBCB3D1F3}" dt="2021-06-24T16:43:34.470" v="372" actId="20577"/>
        <pc:sldMkLst>
          <pc:docMk/>
          <pc:sldMk cId="1776441144" sldId="284"/>
        </pc:sldMkLst>
      </pc:sldChg>
      <pc:sldChg chg="modSp new del mod">
        <pc:chgData name="Brodie" userId="aa144cf7-20c7-4f23-ae9c-11e42f82035f" providerId="ADAL" clId="{52B8BE5B-49E9-49F7-B2A5-1BAEBCB3D1F3}" dt="2021-06-24T16:37:10.722" v="65" actId="47"/>
        <pc:sldMkLst>
          <pc:docMk/>
          <pc:sldMk cId="3957745281" sldId="284"/>
        </pc:sldMkLst>
      </pc:sldChg>
      <pc:sldChg chg="delSp new del mod">
        <pc:chgData name="Brodie" userId="aa144cf7-20c7-4f23-ae9c-11e42f82035f" providerId="ADAL" clId="{52B8BE5B-49E9-49F7-B2A5-1BAEBCB3D1F3}" dt="2021-06-24T16:36:36.521" v="58" actId="47"/>
        <pc:sldMkLst>
          <pc:docMk/>
          <pc:sldMk cId="2162328028" sldId="285"/>
        </pc:sldMkLst>
      </pc:sldChg>
      <pc:sldChg chg="del">
        <pc:chgData name="Brodie" userId="aa144cf7-20c7-4f23-ae9c-11e42f82035f" providerId="ADAL" clId="{52B8BE5B-49E9-49F7-B2A5-1BAEBCB3D1F3}" dt="2021-06-24T16:32:42.411" v="8" actId="47"/>
        <pc:sldMkLst>
          <pc:docMk/>
          <pc:sldMk cId="1119128799" sldId="309"/>
        </pc:sldMkLst>
      </pc:sldChg>
      <pc:sldChg chg="del">
        <pc:chgData name="Brodie" userId="aa144cf7-20c7-4f23-ae9c-11e42f82035f" providerId="ADAL" clId="{52B8BE5B-49E9-49F7-B2A5-1BAEBCB3D1F3}" dt="2021-06-24T16:32:40.246" v="0" actId="47"/>
        <pc:sldMkLst>
          <pc:docMk/>
          <pc:sldMk cId="2712518040" sldId="310"/>
        </pc:sldMkLst>
      </pc:sldChg>
      <pc:sldChg chg="del">
        <pc:chgData name="Brodie" userId="aa144cf7-20c7-4f23-ae9c-11e42f82035f" providerId="ADAL" clId="{52B8BE5B-49E9-49F7-B2A5-1BAEBCB3D1F3}" dt="2021-06-24T16:32:40.406" v="1" actId="47"/>
        <pc:sldMkLst>
          <pc:docMk/>
          <pc:sldMk cId="3559256483" sldId="311"/>
        </pc:sldMkLst>
      </pc:sldChg>
      <pc:sldChg chg="del">
        <pc:chgData name="Brodie" userId="aa144cf7-20c7-4f23-ae9c-11e42f82035f" providerId="ADAL" clId="{52B8BE5B-49E9-49F7-B2A5-1BAEBCB3D1F3}" dt="2021-06-24T16:32:40.643" v="3" actId="47"/>
        <pc:sldMkLst>
          <pc:docMk/>
          <pc:sldMk cId="4011137683" sldId="312"/>
        </pc:sldMkLst>
      </pc:sldChg>
      <pc:sldChg chg="del">
        <pc:chgData name="Brodie" userId="aa144cf7-20c7-4f23-ae9c-11e42f82035f" providerId="ADAL" clId="{52B8BE5B-49E9-49F7-B2A5-1BAEBCB3D1F3}" dt="2021-06-24T16:32:40.767" v="4" actId="47"/>
        <pc:sldMkLst>
          <pc:docMk/>
          <pc:sldMk cId="1093447426" sldId="313"/>
        </pc:sldMkLst>
      </pc:sldChg>
      <pc:sldChg chg="del">
        <pc:chgData name="Brodie" userId="aa144cf7-20c7-4f23-ae9c-11e42f82035f" providerId="ADAL" clId="{52B8BE5B-49E9-49F7-B2A5-1BAEBCB3D1F3}" dt="2021-06-24T16:32:40.894" v="5" actId="47"/>
        <pc:sldMkLst>
          <pc:docMk/>
          <pc:sldMk cId="2800417890" sldId="314"/>
        </pc:sldMkLst>
      </pc:sldChg>
      <pc:sldChg chg="del">
        <pc:chgData name="Brodie" userId="aa144cf7-20c7-4f23-ae9c-11e42f82035f" providerId="ADAL" clId="{52B8BE5B-49E9-49F7-B2A5-1BAEBCB3D1F3}" dt="2021-06-24T16:32:41.685" v="6" actId="47"/>
        <pc:sldMkLst>
          <pc:docMk/>
          <pc:sldMk cId="3724583294" sldId="315"/>
        </pc:sldMkLst>
      </pc:sldChg>
      <pc:sldChg chg="del">
        <pc:chgData name="Brodie" userId="aa144cf7-20c7-4f23-ae9c-11e42f82035f" providerId="ADAL" clId="{52B8BE5B-49E9-49F7-B2A5-1BAEBCB3D1F3}" dt="2021-06-24T16:32:42.110" v="7" actId="47"/>
        <pc:sldMkLst>
          <pc:docMk/>
          <pc:sldMk cId="2288908912" sldId="316"/>
        </pc:sldMkLst>
      </pc:sldChg>
      <pc:sldChg chg="del">
        <pc:chgData name="Brodie" userId="aa144cf7-20c7-4f23-ae9c-11e42f82035f" providerId="ADAL" clId="{52B8BE5B-49E9-49F7-B2A5-1BAEBCB3D1F3}" dt="2021-06-24T16:32:40.542" v="2" actId="47"/>
        <pc:sldMkLst>
          <pc:docMk/>
          <pc:sldMk cId="2920909468" sldId="319"/>
        </pc:sldMkLst>
      </pc:sldChg>
      <pc:sldMasterChg chg="modSp addSldLayout delSldLayout modSldLayout sldLayoutOrd">
        <pc:chgData name="Brodie" userId="aa144cf7-20c7-4f23-ae9c-11e42f82035f" providerId="ADAL" clId="{52B8BE5B-49E9-49F7-B2A5-1BAEBCB3D1F3}" dt="2021-06-24T16:53:04.327" v="374" actId="113"/>
        <pc:sldMasterMkLst>
          <pc:docMk/>
          <pc:sldMasterMk cId="2728602102" sldId="2147483669"/>
        </pc:sldMasterMkLst>
        <pc:sldLayoutChg chg="addSp delSp modSp add del mod">
          <pc:chgData name="Brodie" userId="aa144cf7-20c7-4f23-ae9c-11e42f82035f" providerId="ADAL" clId="{52B8BE5B-49E9-49F7-B2A5-1BAEBCB3D1F3}" dt="2021-06-24T16:39:50.647" v="196" actId="2711"/>
          <pc:sldLayoutMkLst>
            <pc:docMk/>
            <pc:sldMasterMk cId="2728602102" sldId="2147483669"/>
            <pc:sldLayoutMk cId="63004178" sldId="2147483681"/>
          </pc:sldLayoutMkLst>
        </pc:sldLayoutChg>
        <pc:sldLayoutChg chg="modSp mod">
          <pc:chgData name="Brodie" userId="aa144cf7-20c7-4f23-ae9c-11e42f82035f" providerId="ADAL" clId="{52B8BE5B-49E9-49F7-B2A5-1BAEBCB3D1F3}" dt="2021-06-24T16:49:34.149" v="373"/>
          <pc:sldLayoutMkLst>
            <pc:docMk/>
            <pc:sldMasterMk cId="2728602102" sldId="2147483669"/>
            <pc:sldLayoutMk cId="2853951120" sldId="2147483684"/>
          </pc:sldLayoutMkLst>
        </pc:sldLayoutChg>
        <pc:sldLayoutChg chg="addSp delSp modSp new mod ord">
          <pc:chgData name="Brodie" userId="aa144cf7-20c7-4f23-ae9c-11e42f82035f" providerId="ADAL" clId="{52B8BE5B-49E9-49F7-B2A5-1BAEBCB3D1F3}" dt="2021-06-24T16:42:56.768" v="319" actId="114"/>
          <pc:sldLayoutMkLst>
            <pc:docMk/>
            <pc:sldMasterMk cId="2728602102" sldId="2147483669"/>
            <pc:sldLayoutMk cId="670737389" sldId="2147483685"/>
          </pc:sldLayoutMkLst>
        </pc:sldLayoutChg>
      </pc:sldMasterChg>
    </pc:docChg>
  </pc:docChgLst>
  <pc:docChgLst>
    <pc:chgData name="Brodie" userId="aa144cf7-20c7-4f23-ae9c-11e42f82035f" providerId="ADAL" clId="{FF70272A-4ADD-4355-BF21-C21E86929651}"/>
    <pc:docChg chg="custSel modSld">
      <pc:chgData name="Brodie" userId="aa144cf7-20c7-4f23-ae9c-11e42f82035f" providerId="ADAL" clId="{FF70272A-4ADD-4355-BF21-C21E86929651}" dt="2022-01-31T17:26:59.169" v="2" actId="2711"/>
      <pc:docMkLst>
        <pc:docMk/>
      </pc:docMkLst>
      <pc:sldChg chg="addSp delSp modSp mod">
        <pc:chgData name="Brodie" userId="aa144cf7-20c7-4f23-ae9c-11e42f82035f" providerId="ADAL" clId="{FF70272A-4ADD-4355-BF21-C21E86929651}" dt="2022-01-31T17:26:59.169" v="2" actId="2711"/>
        <pc:sldMkLst>
          <pc:docMk/>
          <pc:sldMk cId="3570125188" sldId="282"/>
        </pc:sldMkLst>
      </pc:sldChg>
    </pc:docChg>
  </pc:docChgLst>
  <pc:docChgLst>
    <pc:chgData name="Hannah Villeneuve" userId="39bb8264-ff4b-48b7-9cea-0830b62da44f" providerId="ADAL" clId="{EE63679A-B71D-49DB-97C2-254EBA0C23C6}"/>
    <pc:docChg chg="custSel addSld modSld">
      <pc:chgData name="Hannah Villeneuve" userId="39bb8264-ff4b-48b7-9cea-0830b62da44f" providerId="ADAL" clId="{EE63679A-B71D-49DB-97C2-254EBA0C23C6}" dt="2025-03-21T20:09:23.655" v="51" actId="20577"/>
      <pc:docMkLst>
        <pc:docMk/>
      </pc:docMkLst>
      <pc:sldChg chg="addSp delSp modSp mod">
        <pc:chgData name="Hannah Villeneuve" userId="39bb8264-ff4b-48b7-9cea-0830b62da44f" providerId="ADAL" clId="{EE63679A-B71D-49DB-97C2-254EBA0C23C6}" dt="2025-03-21T20:08:30.072" v="15" actId="404"/>
        <pc:sldMkLst>
          <pc:docMk/>
          <pc:sldMk cId="3570125188" sldId="282"/>
        </pc:sldMkLst>
        <pc:spChg chg="add mod">
          <ac:chgData name="Hannah Villeneuve" userId="39bb8264-ff4b-48b7-9cea-0830b62da44f" providerId="ADAL" clId="{EE63679A-B71D-49DB-97C2-254EBA0C23C6}" dt="2025-03-21T20:07:15.655" v="1" actId="27636"/>
          <ac:spMkLst>
            <pc:docMk/>
            <pc:sldMk cId="3570125188" sldId="282"/>
            <ac:spMk id="3" creationId="{5B31B6DA-4EE0-E956-A3E0-01D59FEF6D19}"/>
          </ac:spMkLst>
        </pc:spChg>
        <pc:spChg chg="add mod">
          <ac:chgData name="Hannah Villeneuve" userId="39bb8264-ff4b-48b7-9cea-0830b62da44f" providerId="ADAL" clId="{EE63679A-B71D-49DB-97C2-254EBA0C23C6}" dt="2025-03-21T20:08:30.072" v="15" actId="404"/>
          <ac:spMkLst>
            <pc:docMk/>
            <pc:sldMk cId="3570125188" sldId="282"/>
            <ac:spMk id="5" creationId="{EDF94DE4-E51F-3ACA-67E3-C5DCC0CB525D}"/>
          </ac:spMkLst>
        </pc:spChg>
        <pc:graphicFrameChg chg="del">
          <ac:chgData name="Hannah Villeneuve" userId="39bb8264-ff4b-48b7-9cea-0830b62da44f" providerId="ADAL" clId="{EE63679A-B71D-49DB-97C2-254EBA0C23C6}" dt="2025-03-21T20:07:30.175" v="2" actId="478"/>
          <ac:graphicFrameMkLst>
            <pc:docMk/>
            <pc:sldMk cId="3570125188" sldId="282"/>
            <ac:graphicFrameMk id="4" creationId="{E0B58896-982B-4B7B-850D-1E187B16DB8F}"/>
          </ac:graphicFrameMkLst>
        </pc:graphicFrameChg>
      </pc:sldChg>
      <pc:sldChg chg="modSp mod">
        <pc:chgData name="Hannah Villeneuve" userId="39bb8264-ff4b-48b7-9cea-0830b62da44f" providerId="ADAL" clId="{EE63679A-B71D-49DB-97C2-254EBA0C23C6}" dt="2025-03-21T20:09:23.655" v="51" actId="20577"/>
        <pc:sldMkLst>
          <pc:docMk/>
          <pc:sldMk cId="1776441144" sldId="284"/>
        </pc:sldMkLst>
        <pc:spChg chg="mod">
          <ac:chgData name="Hannah Villeneuve" userId="39bb8264-ff4b-48b7-9cea-0830b62da44f" providerId="ADAL" clId="{EE63679A-B71D-49DB-97C2-254EBA0C23C6}" dt="2025-03-21T20:09:23.655" v="51" actId="20577"/>
          <ac:spMkLst>
            <pc:docMk/>
            <pc:sldMk cId="1776441144" sldId="284"/>
            <ac:spMk id="4" creationId="{2F518849-DC95-488A-BA90-7D95A32FB913}"/>
          </ac:spMkLst>
        </pc:spChg>
      </pc:sldChg>
      <pc:sldChg chg="modSp add mod">
        <pc:chgData name="Hannah Villeneuve" userId="39bb8264-ff4b-48b7-9cea-0830b62da44f" providerId="ADAL" clId="{EE63679A-B71D-49DB-97C2-254EBA0C23C6}" dt="2025-03-21T20:08:51.930" v="26" actId="20577"/>
        <pc:sldMkLst>
          <pc:docMk/>
          <pc:sldMk cId="753276124" sldId="285"/>
        </pc:sldMkLst>
        <pc:spChg chg="mod">
          <ac:chgData name="Hannah Villeneuve" userId="39bb8264-ff4b-48b7-9cea-0830b62da44f" providerId="ADAL" clId="{EE63679A-B71D-49DB-97C2-254EBA0C23C6}" dt="2025-03-21T20:08:51.930" v="26" actId="20577"/>
          <ac:spMkLst>
            <pc:docMk/>
            <pc:sldMk cId="753276124" sldId="285"/>
            <ac:spMk id="2" creationId="{F2DD39CF-CCE0-26E9-71C5-C2002EB593A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E72A8E-B1CD-465D-896A-53A5FB9E7C9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640E2A-E606-4365-A2BD-0818B45753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268C0-6ABE-418C-BEE3-B9C6672643F6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B8DEE-BC54-46D2-8D70-713668171A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66E3A-B02E-42BF-84CD-0489107D7B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544F6-A5C3-41EB-BD87-EC5F4518345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2108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6A57-4413-4433-8649-0B2D7425B286}" type="datetimeFigureOut">
              <a:rPr lang="en-CA" smtClean="0"/>
              <a:t>2025-07-17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4F0D4-7C33-4557-8877-8F42D7B3A7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40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1414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24AC1-4807-BBCD-2361-93D392497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82DD7-9EAF-75B4-1031-9C9E2A85E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02FD2-F3F6-B0BB-9A5A-263F20768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EECF-0ECA-3EB6-89B9-CA965806A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0666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08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486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55CF2-256D-44FD-9430-5B63A079CF51}" type="slidenum">
              <a:rPr lang="en-CA" smtClean="0"/>
              <a:t>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476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55CF2-256D-44FD-9430-5B63A079CF51}" type="slidenum">
              <a:rPr lang="en-CA" smtClean="0"/>
              <a:t>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52962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CA" smtClean="0"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19874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4A55CF2-256D-44FD-9430-5B63A079CF51}" type="slidenum">
              <a:rPr lang="en-CA" smtClean="0"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52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7407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EA98-4C42-07B5-4A93-BBFA3B5D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02578-4B5B-0DB8-C50C-991E2AC4B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11B1D6-F3AF-8643-85BE-EDD1EEC7B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F4BDD-8D87-121B-2BF3-4592D9078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4F0D4-7C33-4557-8877-8F42D7B3A7D3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1941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PRC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B851A1A-DD66-4ADE-91DB-999ED922F1C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76842" y="4788761"/>
            <a:ext cx="11427229" cy="1421769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Name, Your Credentials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Position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 Department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Carleton University, Ottawa, Canada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irmala UI" panose="020B0502040204020203" pitchFamily="34" charset="0"/>
                <a:ea typeface="+mn-ea"/>
                <a:cs typeface="Nirmala UI" panose="020B0502040204020203" pitchFamily="34" charset="0"/>
              </a:rPr>
              <a:t>your.name@carleton.ca</a:t>
            </a:r>
          </a:p>
          <a:p>
            <a:pPr marL="0" marR="0" lvl="0" indent="0" algn="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62FF9416-8592-447B-9FFA-0B3E500589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" y="167022"/>
            <a:ext cx="2452293" cy="7281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844" y="1122363"/>
            <a:ext cx="1142722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Your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769DC-211F-4B32-B533-6F6D09A9B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DE788-02AB-41FD-8A9E-A46667EA23CF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385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PRC 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6844" y="2701638"/>
            <a:ext cx="11427229" cy="80832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5626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Questions?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0D78843-DF6C-4B6C-91D7-136E480D871A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524000" y="4247804"/>
            <a:ext cx="9144000" cy="192915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i="1"/>
            </a:lvl1pPr>
            <a:lvl2pPr marL="457200" indent="0" algn="ctr">
              <a:buNone/>
              <a:defRPr/>
            </a:lvl2pPr>
            <a:lvl3pPr marL="914400" indent="0" algn="ctr">
              <a:buFont typeface="Arial" panose="020B0604020202020204" pitchFamily="34" charset="0"/>
              <a:buNone/>
              <a:defRPr/>
            </a:lvl3pPr>
            <a:lvl4pPr marL="1371600" indent="0" algn="ctr">
              <a:buFont typeface="Arial" panose="020B0604020202020204" pitchFamily="34" charset="0"/>
              <a:buNone/>
              <a:defRPr/>
            </a:lvl4pPr>
            <a:lvl5pPr marL="1828800" indent="0" algn="ctr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your.email@carleton.ca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AC53C6-8422-41A1-8A23-F7D57E29EA3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844" y="310583"/>
            <a:ext cx="2067418" cy="5123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9B944C-B1A6-4170-B1EE-CB73FB9CC6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12FC33-7B57-45C4-9397-50CDB83EB9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662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7578F4-8EC2-4124-BFA0-3437941D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1139397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91C24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91C24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4A77-FDED-4F88-A23F-305BBAD1EF5D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99C26-C636-487C-BCC5-3B07461EF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91C24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BF261-DA18-4493-B699-9FF2746C15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198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91C24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91C24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91C24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0417-C3CD-4135-B5E2-037E7F91B1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2EDE-E14F-4F44-9DF8-52DE9C88A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9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336E94-0374-4EF6-8381-B9B728C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A0E1E-268C-42C2-922A-8D118315EDA6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3CF0-C41C-447C-BDAE-4408E4625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77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F38F8C57-43F9-4D07-867A-D5DBF4FE5E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18" y="167022"/>
            <a:ext cx="2452293" cy="728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A8E8F5-5DF3-4CF0-8A08-76637F278C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D3807BD-02CC-484C-9F89-8452604800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6844" y="1122363"/>
            <a:ext cx="11427229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7FCB287-2C29-47DE-B2DF-429485EFB5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844" y="3924300"/>
            <a:ext cx="11427229" cy="438150"/>
          </a:xfrm>
        </p:spPr>
        <p:txBody>
          <a:bodyPr/>
          <a:lstStyle>
            <a:lvl1pPr marL="0" indent="0" algn="ctr">
              <a:buNone/>
              <a:defRPr i="0"/>
            </a:lvl1pPr>
          </a:lstStyle>
          <a:p>
            <a:pPr lvl="0"/>
            <a:r>
              <a:rPr lang="en-CA" dirty="0"/>
              <a:t>Questions?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98E36EF-BE49-44C3-9EC3-464EC3A944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6844" y="4886325"/>
            <a:ext cx="11427229" cy="942975"/>
          </a:xfrm>
        </p:spPr>
        <p:txBody>
          <a:bodyPr>
            <a:normAutofit/>
          </a:bodyPr>
          <a:lstStyle>
            <a:lvl1pPr marL="0" indent="0" algn="ctr">
              <a:buNone/>
              <a:defRPr sz="1600" i="1"/>
            </a:lvl1pPr>
          </a:lstStyle>
          <a:p>
            <a:pPr lvl="0"/>
            <a:r>
              <a:rPr lang="en-CA" dirty="0"/>
              <a:t>your.name@carleton.ca</a:t>
            </a:r>
          </a:p>
        </p:txBody>
      </p:sp>
    </p:spTree>
    <p:extLst>
      <p:ext uri="{BB962C8B-B14F-4D97-AF65-F5344CB8AC3E}">
        <p14:creationId xmlns:p14="http://schemas.microsoft.com/office/powerpoint/2010/main" val="670737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FDE788-02AB-41FD-8A9E-A46667EA23CF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499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7578F4-8EC2-4124-BFA0-3437941D46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1139397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E64A77-FDED-4F88-A23F-305BBAD1EF5D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899C26-C636-487C-BCC5-3B07461EF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70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6846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5AF479E-2B63-4ADE-A409-DAC15608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4CBF261-DA18-4493-B699-9FF2746C15F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198" y="1246908"/>
            <a:ext cx="5642956" cy="4930055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1pPr>
            <a:lvl2pPr marL="800100" indent="-342900">
              <a:buClr>
                <a:srgbClr val="E31936"/>
              </a:buClr>
              <a:buFont typeface="Arial" panose="020B0604020202020204" pitchFamily="34" charset="0"/>
              <a:buChar char="•"/>
              <a:defRPr/>
            </a:lvl2pPr>
            <a:lvl3pPr marL="1371600" indent="-457200">
              <a:buClr>
                <a:srgbClr val="E31936"/>
              </a:buClr>
              <a:buFont typeface="+mj-lt"/>
              <a:buAutoNum type="arabicPeriod"/>
              <a:defRPr/>
            </a:lvl3pPr>
            <a:lvl4pPr marL="1714500" indent="-342900">
              <a:buClr>
                <a:srgbClr val="E31936"/>
              </a:buClr>
              <a:buFont typeface="+mj-lt"/>
              <a:buAutoNum type="alphaLcParenR"/>
              <a:defRPr/>
            </a:lvl4pPr>
            <a:lvl5pPr marL="2228850" indent="-400050">
              <a:buClr>
                <a:srgbClr val="E31936"/>
              </a:buClr>
              <a:buFont typeface="+mj-lt"/>
              <a:buAutoNum type="romanL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40417-C3CD-4135-B5E2-037E7F91B15B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92EDE-E14F-4F44-9DF8-52DE9C88A6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18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PRC Pictur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7336E94-0374-4EF6-8381-B9B728CD2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A0E1E-268C-42C2-922A-8D118315EDA6}"/>
              </a:ext>
            </a:extLst>
          </p:cNvPr>
          <p:cNvSpPr txBox="1"/>
          <p:nvPr userDrawn="1"/>
        </p:nvSpPr>
        <p:spPr>
          <a:xfrm>
            <a:off x="9382298" y="6602207"/>
            <a:ext cx="2809702" cy="21544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r"/>
            <a:fld id="{FF6DF9B3-EC3F-404B-AE67-48B56CDEC576}" type="slidenum">
              <a:rPr lang="en-CA" sz="1400" smtClean="0">
                <a:latin typeface="Nirmala UI" panose="020B0502040204020203" pitchFamily="34" charset="0"/>
                <a:cs typeface="Nirmala UI" panose="020B0502040204020203" pitchFamily="34" charset="0"/>
              </a:rPr>
              <a:pPr algn="r"/>
              <a:t>‹#›</a:t>
            </a:fld>
            <a:endParaRPr lang="en-CA" sz="1400" dirty="0">
              <a:latin typeface="Nirmala UI" panose="020B0502040204020203" pitchFamily="34" charset="0"/>
              <a:cs typeface="Nirmala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F3CF0-C41C-447C-BDAE-4408E4625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18" y="62159"/>
            <a:ext cx="1794164" cy="100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2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4DF-63B0-4BDA-86CE-9F6CB6C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844" y="1246909"/>
            <a:ext cx="11438312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A8F37FC-A11A-424D-935E-37822A94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4" y="3"/>
            <a:ext cx="11438312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7CCC35-2EF5-4429-8663-0DC0784E94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007"/>
            <a:ext cx="12192000" cy="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02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4" r:id="rId2"/>
    <p:sldLayoutId id="2147483664" r:id="rId3"/>
    <p:sldLayoutId id="2147483666" r:id="rId4"/>
    <p:sldLayoutId id="2147483685" r:id="rId5"/>
    <p:sldLayoutId id="2147483683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E91C24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arabicPeriod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alphaLcParenR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Clr>
          <a:srgbClr val="E91C24"/>
        </a:buClr>
        <a:buFont typeface="+mj-lt"/>
        <a:buAutoNum type="romanLcPeriod"/>
        <a:defRPr sz="2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629D4DF-63B0-4BDA-86CE-9F6CB6CE3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844" y="1246909"/>
            <a:ext cx="11438312" cy="4930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AA8F37FC-A11A-424D-935E-37822A94E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844" y="3"/>
            <a:ext cx="11438312" cy="10058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2A7CCC35-2EF5-4429-8663-0DC0784E946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08007"/>
            <a:ext cx="12192000" cy="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77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Nirmala UI" panose="020B0502040204020203" pitchFamily="34" charset="0"/>
          <a:ea typeface="+mj-ea"/>
          <a:cs typeface="Nirmala UI" panose="020B0502040204020203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rgbClr val="E31936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arabicPeriod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alphaLcParenR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4pPr>
      <a:lvl5pPr marL="2228850" indent="-400050" algn="l" defTabSz="914400" rtl="0" eaLnBrk="1" latinLnBrk="0" hangingPunct="1">
        <a:lnSpc>
          <a:spcPct val="90000"/>
        </a:lnSpc>
        <a:spcBef>
          <a:spcPts val="500"/>
        </a:spcBef>
        <a:buClr>
          <a:srgbClr val="E31936"/>
        </a:buClr>
        <a:buFont typeface="+mj-lt"/>
        <a:buAutoNum type="romanLcPeriod"/>
        <a:defRPr sz="2200" kern="1200">
          <a:solidFill>
            <a:schemeClr val="tx1"/>
          </a:solidFill>
          <a:latin typeface="Nirmala UI" panose="020B0502040204020203" pitchFamily="34" charset="0"/>
          <a:ea typeface="+mn-ea"/>
          <a:cs typeface="Nirmala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linkedin.com/in/zina-kh-zadeh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nrel.github.io/EnergyPlus/api/pytho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81420-6B84-4FA2-B17F-826C4D520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EnergyPlus</a:t>
            </a:r>
            <a:r>
              <a:rPr lang="en-CA" dirty="0"/>
              <a:t> Python API Workshop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B31B6DA-4EE0-E956-A3E0-01D59FEF6D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" y="6608618"/>
            <a:ext cx="4379884" cy="249382"/>
          </a:xfrm>
        </p:spPr>
        <p:txBody>
          <a:bodyPr>
            <a:normAutofit fontScale="77500" lnSpcReduction="20000"/>
          </a:bodyPr>
          <a:lstStyle/>
          <a:p>
            <a:r>
              <a:rPr lang="en-CA" dirty="0"/>
              <a:t>Friday, July 18, 2025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DF94DE4-E51F-3ACA-67E3-C5DCC0CB525D}"/>
              </a:ext>
            </a:extLst>
          </p:cNvPr>
          <p:cNvSpPr txBox="1">
            <a:spLocks/>
          </p:cNvSpPr>
          <p:nvPr/>
        </p:nvSpPr>
        <p:spPr>
          <a:xfrm>
            <a:off x="1524000" y="5168348"/>
            <a:ext cx="9144000" cy="1008616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rabi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alphaLcParenR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228850" indent="-400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E91C24"/>
              </a:buClr>
              <a:buFont typeface="+mj-lt"/>
              <a:buAutoNum type="romanLcPeriod"/>
              <a:defRPr sz="2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1800" dirty="0"/>
              <a:t>Presented by: Zeinab </a:t>
            </a:r>
            <a:r>
              <a:rPr lang="en-CA" sz="1800" dirty="0" err="1"/>
              <a:t>Korasani</a:t>
            </a:r>
            <a:r>
              <a:rPr lang="en-CA" sz="1800" dirty="0"/>
              <a:t> Zadeh| Concordia University</a:t>
            </a:r>
          </a:p>
        </p:txBody>
      </p:sp>
    </p:spTree>
    <p:extLst>
      <p:ext uri="{BB962C8B-B14F-4D97-AF65-F5344CB8AC3E}">
        <p14:creationId xmlns:p14="http://schemas.microsoft.com/office/powerpoint/2010/main" val="357012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Examples of Call-back Registration Points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08DFA9C-770C-4D55-976C-6FC7823C8836}"/>
              </a:ext>
            </a:extLst>
          </p:cNvPr>
          <p:cNvSpPr/>
          <p:nvPr/>
        </p:nvSpPr>
        <p:spPr>
          <a:xfrm>
            <a:off x="838200" y="3911119"/>
            <a:ext cx="10515600" cy="983324"/>
          </a:xfrm>
          <a:prstGeom prst="roundRect">
            <a:avLst>
              <a:gd name="adj" fmla="val 3527"/>
            </a:avLst>
          </a:prstGeom>
          <a:noFill/>
          <a:ln w="31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defTabSz="914400">
              <a:defRPr/>
            </a:pPr>
            <a:r>
              <a:rPr lang="en-US" sz="16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Callback_begin_system_timestep_before_predictor</a:t>
            </a:r>
            <a:endParaRPr lang="en-US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 a function to be called back by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at the beginning of system time step 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9C4313-BC41-4133-B76F-919DAAC3B9F6}"/>
              </a:ext>
            </a:extLst>
          </p:cNvPr>
          <p:cNvSpPr/>
          <p:nvPr/>
        </p:nvSpPr>
        <p:spPr>
          <a:xfrm>
            <a:off x="1183881" y="3806844"/>
            <a:ext cx="1332000" cy="208549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b="1" kern="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3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58ADD86-E745-4CE4-8C3A-DEA416EDB35D}"/>
              </a:ext>
            </a:extLst>
          </p:cNvPr>
          <p:cNvSpPr/>
          <p:nvPr/>
        </p:nvSpPr>
        <p:spPr>
          <a:xfrm>
            <a:off x="838200" y="5124327"/>
            <a:ext cx="10515600" cy="983324"/>
          </a:xfrm>
          <a:prstGeom prst="roundRect">
            <a:avLst>
              <a:gd name="adj" fmla="val 3527"/>
            </a:avLst>
          </a:prstGeom>
          <a:noFill/>
          <a:ln w="31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R="0" lvl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CA" sz="16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allback_end_system_sizing</a:t>
            </a:r>
            <a:endParaRPr lang="en-CA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Registers a function that is called at the end of the system sizing process, useful for post-sizing adjustments or logging.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B09F67-C97A-48BF-A7E6-A43E63D5C783}"/>
              </a:ext>
            </a:extLst>
          </p:cNvPr>
          <p:cNvSpPr/>
          <p:nvPr/>
        </p:nvSpPr>
        <p:spPr>
          <a:xfrm>
            <a:off x="1183881" y="5020052"/>
            <a:ext cx="1332000" cy="208549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b="1" kern="0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</a:t>
            </a:r>
            <a:r>
              <a:rPr lang="en-CA" sz="1400" b="1" kern="0" dirty="0">
                <a:solidFill>
                  <a:schemeClr val="accent4"/>
                </a:solidFill>
              </a:rPr>
              <a:t>4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82F2047-C041-446A-B0D9-994DEE1AC81B}"/>
              </a:ext>
            </a:extLst>
          </p:cNvPr>
          <p:cNvSpPr/>
          <p:nvPr/>
        </p:nvSpPr>
        <p:spPr>
          <a:xfrm>
            <a:off x="838200" y="2697911"/>
            <a:ext cx="10515600" cy="983324"/>
          </a:xfrm>
          <a:prstGeom prst="roundRect">
            <a:avLst>
              <a:gd name="adj" fmla="val 3527"/>
            </a:avLst>
          </a:prstGeom>
          <a:noFill/>
          <a:ln w="31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CA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CA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allback_begin_new_environment</a:t>
            </a:r>
            <a:endParaRPr kumimoji="0" lang="en-CA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Registers a Python function to be called at the beginning of each environment, such as a new simulation period (e.g., design day, run period).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878E71-2402-45E8-B4DF-80D46A4ECDD8}"/>
              </a:ext>
            </a:extLst>
          </p:cNvPr>
          <p:cNvSpPr/>
          <p:nvPr/>
        </p:nvSpPr>
        <p:spPr>
          <a:xfrm>
            <a:off x="1183881" y="2593636"/>
            <a:ext cx="1332000" cy="208549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b="1" kern="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2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73919DB-A390-4031-B687-EA6C0138437E}"/>
              </a:ext>
            </a:extLst>
          </p:cNvPr>
          <p:cNvSpPr/>
          <p:nvPr/>
        </p:nvSpPr>
        <p:spPr>
          <a:xfrm>
            <a:off x="838200" y="1484703"/>
            <a:ext cx="10515600" cy="983324"/>
          </a:xfrm>
          <a:prstGeom prst="roundRect">
            <a:avLst>
              <a:gd name="adj" fmla="val 3527"/>
            </a:avLst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ctr"/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allback_after_new_environment_warmup_complete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Registers a function to be executed after the warmup period is complete, before normal simulation begins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.</a:t>
            </a: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CA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CC20C99-46AA-4DE8-B1E8-06E818A56267}"/>
              </a:ext>
            </a:extLst>
          </p:cNvPr>
          <p:cNvSpPr/>
          <p:nvPr/>
        </p:nvSpPr>
        <p:spPr>
          <a:xfrm>
            <a:off x="1183881" y="1380428"/>
            <a:ext cx="1332000" cy="208549"/>
          </a:xfrm>
          <a:prstGeom prst="rect">
            <a:avLst/>
          </a:prstGeom>
          <a:solidFill>
            <a:schemeClr val="l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400" b="1" kern="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 1</a:t>
            </a:r>
            <a:endParaRPr kumimoji="0" lang="en-CA" sz="14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5710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168DB-9974-2114-15E2-0EC6C574E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Initialization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2FF087-2E35-C712-7BF0-A49FE0306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839" y="1172850"/>
            <a:ext cx="8921939" cy="1523831"/>
          </a:xfrm>
          <a:prstGeom prst="rect">
            <a:avLst/>
          </a:prstGeom>
        </p:spPr>
      </p:pic>
      <p:sp>
        <p:nvSpPr>
          <p:cNvPr id="14" name="Cube 13">
            <a:extLst>
              <a:ext uri="{FF2B5EF4-FFF2-40B4-BE49-F238E27FC236}">
                <a16:creationId xmlns:a16="http://schemas.microsoft.com/office/drawing/2014/main" id="{BE88ACF1-097C-3D79-66B0-40E42B6B7A85}"/>
              </a:ext>
            </a:extLst>
          </p:cNvPr>
          <p:cNvSpPr/>
          <p:nvPr/>
        </p:nvSpPr>
        <p:spPr>
          <a:xfrm>
            <a:off x="175260" y="2681145"/>
            <a:ext cx="1216152" cy="705564"/>
          </a:xfrm>
          <a:prstGeom prst="cube">
            <a:avLst/>
          </a:prstGeom>
          <a:solidFill>
            <a:schemeClr val="accent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891AD5-FCCB-EC08-7757-C56A2646B275}"/>
              </a:ext>
            </a:extLst>
          </p:cNvPr>
          <p:cNvSpPr/>
          <p:nvPr/>
        </p:nvSpPr>
        <p:spPr>
          <a:xfrm>
            <a:off x="1391412" y="2849139"/>
            <a:ext cx="7969758" cy="522145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 the API instance: Create the main object to interact with EnergyPlus API</a:t>
            </a:r>
            <a:endParaRPr kumimoji="0" lang="en-US" sz="1800" b="0" i="0" u="none" strike="noStrike" kern="0" cap="none" spc="0" normalizeH="0" baseline="0" noProof="0" dirty="0" err="1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227F5BAB-4AAD-99DE-F9F7-2D25FFEA2B2D}"/>
              </a:ext>
            </a:extLst>
          </p:cNvPr>
          <p:cNvSpPr/>
          <p:nvPr/>
        </p:nvSpPr>
        <p:spPr>
          <a:xfrm>
            <a:off x="175260" y="3435551"/>
            <a:ext cx="1216152" cy="705564"/>
          </a:xfrm>
          <a:prstGeom prst="cube">
            <a:avLst/>
          </a:prstGeom>
          <a:solidFill>
            <a:schemeClr val="accent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8E2572-24C4-EA7A-D1E7-7BF80FD56370}"/>
              </a:ext>
            </a:extLst>
          </p:cNvPr>
          <p:cNvSpPr/>
          <p:nvPr/>
        </p:nvSpPr>
        <p:spPr>
          <a:xfrm>
            <a:off x="1391413" y="3604066"/>
            <a:ext cx="8472678" cy="522145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create a simulation state: an isolated session that stores everything about one simulation run; each simulation must be run in a distinct state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9A4A9B30-D79E-7E56-69BD-7BFA282FE313}"/>
              </a:ext>
            </a:extLst>
          </p:cNvPr>
          <p:cNvSpPr/>
          <p:nvPr/>
        </p:nvSpPr>
        <p:spPr>
          <a:xfrm>
            <a:off x="175260" y="4252480"/>
            <a:ext cx="1216152" cy="705564"/>
          </a:xfrm>
          <a:prstGeom prst="cube">
            <a:avLst/>
          </a:prstGeom>
          <a:solidFill>
            <a:schemeClr val="accent3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4AB565-B36A-1B5B-E962-7260AC58F1FD}"/>
              </a:ext>
            </a:extLst>
          </p:cNvPr>
          <p:cNvSpPr/>
          <p:nvPr/>
        </p:nvSpPr>
        <p:spPr>
          <a:xfrm>
            <a:off x="1391412" y="4287809"/>
            <a:ext cx="9181338" cy="522145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Tells EnergyPlus what function to run and when during the simulation.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0" name="Cube 19">
            <a:extLst>
              <a:ext uri="{FF2B5EF4-FFF2-40B4-BE49-F238E27FC236}">
                <a16:creationId xmlns:a16="http://schemas.microsoft.com/office/drawing/2014/main" id="{8E62DCEB-03EC-09B9-2A96-F728EA5870AC}"/>
              </a:ext>
            </a:extLst>
          </p:cNvPr>
          <p:cNvSpPr/>
          <p:nvPr/>
        </p:nvSpPr>
        <p:spPr>
          <a:xfrm>
            <a:off x="175260" y="5039504"/>
            <a:ext cx="1216152" cy="705564"/>
          </a:xfrm>
          <a:prstGeom prst="cube">
            <a:avLst/>
          </a:prstGeom>
          <a:solidFill>
            <a:schemeClr val="accent4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33338-C3DD-B8DE-B201-BDDFAA94CEAF}"/>
              </a:ext>
            </a:extLst>
          </p:cNvPr>
          <p:cNvSpPr/>
          <p:nvPr/>
        </p:nvSpPr>
        <p:spPr>
          <a:xfrm>
            <a:off x="1391412" y="5071214"/>
            <a:ext cx="9756644" cy="522145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schemeClr val="tx1"/>
                </a:solidFill>
              </a:rPr>
              <a:t>D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efine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simulation command argument: -w: Path to the EPW (weather) file.-d: Output directory.-x: Enables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eXtended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reporting (used when plugins are active).Last element: the IDF file (building model).</a:t>
            </a:r>
            <a:endParaRPr kumimoji="0" lang="en-CA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22" name="Cube 21">
            <a:extLst>
              <a:ext uri="{FF2B5EF4-FFF2-40B4-BE49-F238E27FC236}">
                <a16:creationId xmlns:a16="http://schemas.microsoft.com/office/drawing/2014/main" id="{2905F3B8-04F8-ED63-4F77-FA3029EFD540}"/>
              </a:ext>
            </a:extLst>
          </p:cNvPr>
          <p:cNvSpPr/>
          <p:nvPr/>
        </p:nvSpPr>
        <p:spPr>
          <a:xfrm>
            <a:off x="175260" y="5826528"/>
            <a:ext cx="1216152" cy="705564"/>
          </a:xfrm>
          <a:prstGeom prst="cube">
            <a:avLst/>
          </a:prstGeom>
          <a:solidFill>
            <a:schemeClr val="accent5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4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05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9C317B-A3C0-A2AC-A65B-FB1B85D71154}"/>
              </a:ext>
            </a:extLst>
          </p:cNvPr>
          <p:cNvSpPr/>
          <p:nvPr/>
        </p:nvSpPr>
        <p:spPr>
          <a:xfrm>
            <a:off x="1391412" y="5826528"/>
            <a:ext cx="10415778" cy="522145"/>
          </a:xfrm>
          <a:prstGeom prst="rect">
            <a:avLst/>
          </a:prstGeom>
          <a:solidFill>
            <a:srgbClr val="F2F2F2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5-  Runs the 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EnergyPlus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simulation with the defined arguments using the custom state and registered callback logic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BB2B4-C443-F4A0-CB43-6334597EF0D5}"/>
              </a:ext>
            </a:extLst>
          </p:cNvPr>
          <p:cNvSpPr txBox="1"/>
          <p:nvPr/>
        </p:nvSpPr>
        <p:spPr>
          <a:xfrm>
            <a:off x="3017520" y="1133562"/>
            <a:ext cx="502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F85FD3-F5A3-D870-266E-CBBA8B111004}"/>
              </a:ext>
            </a:extLst>
          </p:cNvPr>
          <p:cNvSpPr txBox="1"/>
          <p:nvPr/>
        </p:nvSpPr>
        <p:spPr>
          <a:xfrm>
            <a:off x="4517708" y="1463233"/>
            <a:ext cx="11172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F867C0-37F5-689B-7DBB-D570817C8C56}"/>
              </a:ext>
            </a:extLst>
          </p:cNvPr>
          <p:cNvSpPr txBox="1"/>
          <p:nvPr/>
        </p:nvSpPr>
        <p:spPr>
          <a:xfrm>
            <a:off x="9649778" y="1776724"/>
            <a:ext cx="842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8927C5-E043-25A0-E8B8-083FB7C4D453}"/>
              </a:ext>
            </a:extLst>
          </p:cNvPr>
          <p:cNvSpPr txBox="1"/>
          <p:nvPr/>
        </p:nvSpPr>
        <p:spPr>
          <a:xfrm>
            <a:off x="9638348" y="2152515"/>
            <a:ext cx="13001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(4)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A68CE-0FFD-8C92-A683-655FFD4C100F}"/>
              </a:ext>
            </a:extLst>
          </p:cNvPr>
          <p:cNvSpPr txBox="1"/>
          <p:nvPr/>
        </p:nvSpPr>
        <p:spPr>
          <a:xfrm>
            <a:off x="4991202" y="2350636"/>
            <a:ext cx="557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352487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D3861-1ABA-B126-2E9B-CDC1E2DF7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EB8C6C-B3F3-5683-24F8-2C49239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Opening </a:t>
            </a:r>
            <a:r>
              <a:rPr lang="en-CA" dirty="0" err="1"/>
              <a:t>Jupyter</a:t>
            </a:r>
            <a:r>
              <a:rPr lang="en-CA" dirty="0"/>
              <a:t> Notebook</a:t>
            </a:r>
          </a:p>
        </p:txBody>
      </p:sp>
      <p:sp>
        <p:nvSpPr>
          <p:cNvPr id="5" name="ShapeNameChangedByPowerUser2">
            <a:extLst>
              <a:ext uri="{FF2B5EF4-FFF2-40B4-BE49-F238E27FC236}">
                <a16:creationId xmlns:a16="http://schemas.microsoft.com/office/drawing/2014/main" id="{F3BBB0DF-5906-574D-A12A-9F03E8406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238" y="1246188"/>
            <a:ext cx="5643562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Option </a:t>
            </a:r>
            <a:r>
              <a:rPr lang="en-US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Anaconda Navigator</a:t>
            </a:r>
            <a:endParaRPr kumimoji="0" lang="en-US" sz="16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 Anaconda Navigator.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Click "Launch" under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Notebook.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 the browser window, navigate to the folder where your notebook is saved.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Click the notebook file to open it.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hapeNameChangedByPowerUser2">
            <a:extLst>
              <a:ext uri="{FF2B5EF4-FFF2-40B4-BE49-F238E27FC236}">
                <a16:creationId xmlns:a16="http://schemas.microsoft.com/office/drawing/2014/main" id="{9DC9AD7B-8CF1-3DE9-F8FE-F892929F2DC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46188"/>
            <a:ext cx="5643563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ClrTx/>
              <a:buNone/>
              <a:defRPr/>
            </a:pPr>
            <a:r>
              <a:rPr lang="en-US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2: Using File Explorer + </a:t>
            </a:r>
            <a:r>
              <a:rPr lang="en-US" sz="16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endParaRPr lang="en-US" sz="1600" b="1" kern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Clr>
                <a:srgbClr val="E31936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the folder where your notebook (.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ipynb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is saved.</a:t>
            </a:r>
          </a:p>
          <a:p>
            <a:pPr>
              <a:buClr>
                <a:srgbClr val="E31936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address bar in File Explorer, type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cmd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press Enter.</a:t>
            </a:r>
          </a:p>
          <a:p>
            <a:pPr>
              <a:buClr>
                <a:srgbClr val="E31936"/>
              </a:buClr>
              <a:buFont typeface="Wingdings" panose="05000000000000000000" pitchFamily="2" charset="2"/>
              <a:buChar char="§"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Command Prompt that opens, type: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jupyter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21270-B06C-F4C4-E0F8-BC4E08FC8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1" y="4437363"/>
            <a:ext cx="5372376" cy="63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87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re 5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Handles</a:t>
            </a:r>
          </a:p>
        </p:txBody>
      </p:sp>
      <p:sp>
        <p:nvSpPr>
          <p:cNvPr id="55" name="ZoneTexte 54 - 3"/>
          <p:cNvSpPr txBox="1"/>
          <p:nvPr/>
        </p:nvSpPr>
        <p:spPr>
          <a:xfrm>
            <a:off x="2005467" y="2254356"/>
            <a:ext cx="9448800" cy="93537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C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Variable Handles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real-time simulation variables (e.g., zone temperature)</a:t>
            </a: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ZoneTexte 54 - 1">
            <a:extLst>
              <a:ext uri="{FF2B5EF4-FFF2-40B4-BE49-F238E27FC236}">
                <a16:creationId xmlns:a16="http://schemas.microsoft.com/office/drawing/2014/main" id="{BDD58D29-3E35-4E37-A237-59E91A73C0CF}"/>
              </a:ext>
            </a:extLst>
          </p:cNvPr>
          <p:cNvSpPr txBox="1"/>
          <p:nvPr/>
        </p:nvSpPr>
        <p:spPr>
          <a:xfrm>
            <a:off x="2005467" y="3821131"/>
            <a:ext cx="9448800" cy="93537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CA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Actuator Handles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control components (e.g., thermostat setpoints).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CA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ZoneTexte 54 - 2">
            <a:extLst>
              <a:ext uri="{FF2B5EF4-FFF2-40B4-BE49-F238E27FC236}">
                <a16:creationId xmlns:a16="http://schemas.microsoft.com/office/drawing/2014/main" id="{47345D83-7880-4A72-AA43-12B822BF6388}"/>
              </a:ext>
            </a:extLst>
          </p:cNvPr>
          <p:cNvSpPr txBox="1"/>
          <p:nvPr/>
        </p:nvSpPr>
        <p:spPr>
          <a:xfrm>
            <a:off x="2005467" y="5387906"/>
            <a:ext cx="9448800" cy="93537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r>
              <a:rPr lang="en-CA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Meter Handles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For energy and resource meters (e.g., electricity or heating energy).</a:t>
            </a: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endParaRPr lang="en-CA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B7524EC-DED6-47FE-BB55-385C13320D9E}"/>
              </a:ext>
            </a:extLst>
          </p:cNvPr>
          <p:cNvCxnSpPr/>
          <p:nvPr/>
        </p:nvCxnSpPr>
        <p:spPr>
          <a:xfrm>
            <a:off x="401256" y="3505429"/>
            <a:ext cx="1105301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BE5508A-156B-4107-A493-6D71DCE3891A}"/>
              </a:ext>
            </a:extLst>
          </p:cNvPr>
          <p:cNvCxnSpPr/>
          <p:nvPr/>
        </p:nvCxnSpPr>
        <p:spPr>
          <a:xfrm>
            <a:off x="401256" y="5072204"/>
            <a:ext cx="1105301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E54CE0-D78F-213F-D8CE-3897D0DF2095}"/>
              </a:ext>
            </a:extLst>
          </p:cNvPr>
          <p:cNvSpPr txBox="1"/>
          <p:nvPr/>
        </p:nvSpPr>
        <p:spPr>
          <a:xfrm>
            <a:off x="509115" y="1009260"/>
            <a:ext cx="1072990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Handles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act as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pointers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that allow your script to access specific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variables, meters, and actuators during simulation.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Any variable or actuator you want to access must first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be requested in the IDF file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(via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Output:Variable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Output:Meter, etc.).</a:t>
            </a:r>
          </a:p>
          <a:p>
            <a:endParaRPr lang="en-US" dirty="0"/>
          </a:p>
        </p:txBody>
      </p:sp>
      <p:sp>
        <p:nvSpPr>
          <p:cNvPr id="12" name="2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48BDA2FE-B2C5-9EC7-5D21-7CF060DCCB17}"/>
              </a:ext>
            </a:extLst>
          </p:cNvPr>
          <p:cNvSpPr>
            <a:spLocks noChangeAspect="1" noChangeArrowheads="1"/>
          </p:cNvSpPr>
          <p:nvPr>
            <p:custDataLst>
              <p:tags r:id="rId1"/>
            </p:custDataLst>
          </p:nvPr>
        </p:nvSpPr>
        <p:spPr bwMode="auto">
          <a:xfrm>
            <a:off x="609869" y="2418394"/>
            <a:ext cx="765110" cy="762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" name="2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9D5E2E3E-9C65-4950-9715-531B531BE7FB}"/>
              </a:ext>
            </a:extLst>
          </p:cNvPr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609869" y="3873224"/>
            <a:ext cx="765110" cy="762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4" name="22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89F6DFA6-A859-D447-8F1B-152DD2429C6F}"/>
              </a:ext>
            </a:extLst>
          </p:cNvPr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609869" y="5509185"/>
            <a:ext cx="765110" cy="76200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fr-FR" b="1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293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D70E2-7C7E-AD78-90FB-78FE8252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Actuator Handle-Example via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22F9-EDAA-C957-469B-12E3EB80F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7" y="1246909"/>
            <a:ext cx="5029544" cy="2959331"/>
          </a:xfrm>
          <a:ln>
            <a:solidFill>
              <a:schemeClr val="bg1">
                <a:lumMod val="65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Used to </a:t>
            </a:r>
            <a:r>
              <a:rPr lang="en-US" sz="1600" b="1" dirty="0"/>
              <a:t>override schedule values </a:t>
            </a:r>
            <a:r>
              <a:rPr lang="en-US" sz="1600" dirty="0"/>
              <a:t>(e.g., heating/cooling availability) at runtime</a:t>
            </a:r>
          </a:p>
          <a:p>
            <a:r>
              <a:rPr lang="en-US" sz="1600" dirty="0"/>
              <a:t>Requires a valid Schedule: Constant (or similar) defined in the IDF file</a:t>
            </a:r>
          </a:p>
          <a:p>
            <a:r>
              <a:rPr lang="en-US" sz="1600" dirty="0"/>
              <a:t> The schedule name in the code </a:t>
            </a:r>
            <a:r>
              <a:rPr lang="en-US" sz="1600" b="1" dirty="0"/>
              <a:t>must match the IDF </a:t>
            </a:r>
            <a:r>
              <a:rPr lang="en-US" sz="1600" dirty="0"/>
              <a:t>exactly</a:t>
            </a:r>
          </a:p>
          <a:p>
            <a:r>
              <a:rPr lang="en-US" sz="1600" dirty="0"/>
              <a:t> The schedule must be used in the model; otherwise, the handle will be -1</a:t>
            </a:r>
          </a:p>
          <a:p>
            <a:endParaRPr lang="en-CA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93166B7-C73C-531A-9420-BBCC2D72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20" y="1246908"/>
            <a:ext cx="6396990" cy="32215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549EA8-F288-81AB-69CB-43366B396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7967" y="4724637"/>
            <a:ext cx="10172700" cy="5143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41DB22-5EDA-B5E4-3ADA-17E53EFBDE26}"/>
              </a:ext>
            </a:extLst>
          </p:cNvPr>
          <p:cNvCxnSpPr>
            <a:cxnSpLocks/>
          </p:cNvCxnSpPr>
          <p:nvPr/>
        </p:nvCxnSpPr>
        <p:spPr>
          <a:xfrm flipH="1" flipV="1">
            <a:off x="9854298" y="4018835"/>
            <a:ext cx="1267092" cy="7820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D24BB7-E47F-A87E-3B29-601452693FC5}"/>
              </a:ext>
            </a:extLst>
          </p:cNvPr>
          <p:cNvCxnSpPr>
            <a:cxnSpLocks/>
          </p:cNvCxnSpPr>
          <p:nvPr/>
        </p:nvCxnSpPr>
        <p:spPr>
          <a:xfrm flipH="1" flipV="1">
            <a:off x="9304020" y="4366260"/>
            <a:ext cx="388620" cy="35837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D56536-ED7F-4216-307A-70C0FCE3E8BB}"/>
              </a:ext>
            </a:extLst>
          </p:cNvPr>
          <p:cNvCxnSpPr>
            <a:cxnSpLocks/>
          </p:cNvCxnSpPr>
          <p:nvPr/>
        </p:nvCxnSpPr>
        <p:spPr>
          <a:xfrm flipH="1" flipV="1">
            <a:off x="6595110" y="2857661"/>
            <a:ext cx="1299051" cy="18669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376A460-9C0E-3CAF-51CF-9354A8FAE6DE}"/>
              </a:ext>
            </a:extLst>
          </p:cNvPr>
          <p:cNvSpPr txBox="1"/>
          <p:nvPr/>
        </p:nvSpPr>
        <p:spPr>
          <a:xfrm>
            <a:off x="485776" y="5238987"/>
            <a:ext cx="906970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1C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After getting the handle, you can use it to set new values dynamically: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F62F10F-D358-0F42-EB9A-7CB447369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3883" y="5619831"/>
            <a:ext cx="8638727" cy="73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8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534E8-D7E8-1DC5-658E-EB114395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FBF07-5340-4A01-7CD9-FE3183B89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117C5-24C5-E37D-BD93-FDF20A067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01189"/>
            <a:ext cx="4720934" cy="3119352"/>
          </a:xfrm>
          <a:ln>
            <a:solidFill>
              <a:schemeClr val="bg2">
                <a:lumMod val="90000"/>
              </a:schemeClr>
            </a:solidFill>
          </a:ln>
        </p:spPr>
        <p:txBody>
          <a:bodyPr>
            <a:normAutofit/>
          </a:bodyPr>
          <a:lstStyle/>
          <a:p>
            <a:r>
              <a:rPr lang="en-US" sz="1700" dirty="0"/>
              <a:t>Used to read simulation variables (e.g., zone temperature, occupancy, power demand)</a:t>
            </a:r>
          </a:p>
          <a:p>
            <a:r>
              <a:rPr lang="en-US" sz="1700" dirty="0"/>
              <a:t>The variable must be defined in the IDF file using </a:t>
            </a:r>
            <a:r>
              <a:rPr lang="en-US" sz="1700" dirty="0" err="1"/>
              <a:t>Output:Variable</a:t>
            </a:r>
            <a:endParaRPr lang="en-US" sz="1700" dirty="0"/>
          </a:p>
          <a:p>
            <a:r>
              <a:rPr lang="en-US" sz="1700" dirty="0" err="1"/>
              <a:t>Requires:The</a:t>
            </a:r>
            <a:r>
              <a:rPr lang="en-US" sz="1700" dirty="0"/>
              <a:t> variable name (must match </a:t>
            </a:r>
            <a:r>
              <a:rPr lang="en-US" sz="1700" dirty="0" err="1"/>
              <a:t>EnergyPlus</a:t>
            </a:r>
            <a:r>
              <a:rPr lang="en-US" sz="1700" dirty="0"/>
              <a:t> naming in .</a:t>
            </a:r>
            <a:r>
              <a:rPr lang="en-US" sz="1700" dirty="0" err="1"/>
              <a:t>rdd</a:t>
            </a:r>
            <a:r>
              <a:rPr lang="en-US" sz="1700" dirty="0"/>
              <a:t> file (Report Data Dictionary file)</a:t>
            </a:r>
          </a:p>
          <a:p>
            <a:r>
              <a:rPr lang="en-US" sz="1700" dirty="0"/>
              <a:t>The key value (e.g., zone name like "Zone1")</a:t>
            </a:r>
          </a:p>
          <a:p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5AAAE28-0336-08B3-2B2E-4FB3D7CD2981}"/>
              </a:ext>
            </a:extLst>
          </p:cNvPr>
          <p:cNvSpPr txBox="1"/>
          <p:nvPr/>
        </p:nvSpPr>
        <p:spPr>
          <a:xfrm>
            <a:off x="485776" y="5238987"/>
            <a:ext cx="906970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1C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During simulation, read the current value using: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4B159-2B4F-745B-29F8-5B272B668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769" y="1073454"/>
            <a:ext cx="6759608" cy="26175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AE0B9D-EC68-B3CA-E9A2-C1FFE12B3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990" y="4307144"/>
            <a:ext cx="10319388" cy="39046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B6E694-7390-2813-CB09-1CFD6D096B05}"/>
              </a:ext>
            </a:extLst>
          </p:cNvPr>
          <p:cNvCxnSpPr>
            <a:cxnSpLocks/>
          </p:cNvCxnSpPr>
          <p:nvPr/>
        </p:nvCxnSpPr>
        <p:spPr>
          <a:xfrm flipH="1" flipV="1">
            <a:off x="8638639" y="3468079"/>
            <a:ext cx="701963" cy="7643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98F4F6D-65C4-7C37-F55C-3876FD4A59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41" y="5611091"/>
            <a:ext cx="10135758" cy="51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95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56FC7-ADE4-6203-BD85-4F3491B4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04D2B-26C9-8A62-CD59-8CF36E819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Meter Handles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9B40-8128-0D69-FD05-8AE111144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1246909"/>
            <a:ext cx="5269574" cy="1862051"/>
          </a:xfrm>
          <a:ln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r>
              <a:rPr lang="en-US" sz="1600" dirty="0"/>
              <a:t>Used </a:t>
            </a:r>
            <a:r>
              <a:rPr lang="en-US" sz="1600" b="1" dirty="0"/>
              <a:t>to read energy/resource consumption data </a:t>
            </a:r>
            <a:r>
              <a:rPr lang="en-US" sz="1600" dirty="0"/>
              <a:t>from meters (e.g., electricity, heating, cooling)</a:t>
            </a:r>
          </a:p>
          <a:p>
            <a:r>
              <a:rPr lang="en-US" sz="1600" dirty="0"/>
              <a:t>Meters must be requested in the IDF using the Output:Meter object</a:t>
            </a:r>
          </a:p>
          <a:p>
            <a:r>
              <a:rPr lang="en-US" sz="1600" dirty="0"/>
              <a:t>Requires the exact meter name as shown in the .</a:t>
            </a:r>
            <a:r>
              <a:rPr lang="en-US" sz="1600" dirty="0" err="1"/>
              <a:t>mdd</a:t>
            </a:r>
            <a:r>
              <a:rPr lang="en-US" sz="1600" dirty="0"/>
              <a:t> (</a:t>
            </a:r>
            <a:r>
              <a:rPr lang="en-US" sz="1600" dirty="0" err="1"/>
              <a:t>MeterData</a:t>
            </a:r>
            <a:r>
              <a:rPr lang="en-US" sz="1600" dirty="0"/>
              <a:t> Dictionary) file</a:t>
            </a:r>
          </a:p>
          <a:p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BC0D35-571C-2934-833B-ED60ED4E5FAE}"/>
              </a:ext>
            </a:extLst>
          </p:cNvPr>
          <p:cNvSpPr txBox="1"/>
          <p:nvPr/>
        </p:nvSpPr>
        <p:spPr>
          <a:xfrm>
            <a:off x="485776" y="5238987"/>
            <a:ext cx="9069704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1C24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 retrieve the meter value at each timestep: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F2CE409F-CF7E-1659-54B5-9D351BF00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898" y="1211684"/>
            <a:ext cx="5419481" cy="2554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27C521-94E0-AABA-B5DC-89799146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3222" y="4607361"/>
            <a:ext cx="9791700" cy="39052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20DE04E-13CC-A36B-EF37-5CAE11AA0B36}"/>
              </a:ext>
            </a:extLst>
          </p:cNvPr>
          <p:cNvCxnSpPr>
            <a:cxnSpLocks/>
          </p:cNvCxnSpPr>
          <p:nvPr/>
        </p:nvCxnSpPr>
        <p:spPr>
          <a:xfrm flipH="1" flipV="1">
            <a:off x="9125321" y="3613227"/>
            <a:ext cx="529318" cy="882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E8998E-8AC5-6A37-302F-7E0D21B812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175" y="5611091"/>
            <a:ext cx="8158906" cy="75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3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20435-0F72-3A36-2943-7E6A64EE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Good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F03C-8A48-2177-5C79-0CBFF9213B1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Read handles only once, typically during initialization→ Avoid calling </a:t>
            </a:r>
            <a:r>
              <a:rPr lang="en-US" dirty="0" err="1"/>
              <a:t>get_handle</a:t>
            </a:r>
            <a:r>
              <a:rPr lang="en-US" dirty="0"/>
              <a:t> repeatedly in the simulation loop</a:t>
            </a:r>
          </a:p>
          <a:p>
            <a:r>
              <a:rPr lang="en-US" dirty="0"/>
              <a:t> Update each actuator only once per timestep→ Multiple updates to the same actuator within a timestep can cause unexpected results</a:t>
            </a:r>
          </a:p>
          <a:p>
            <a:r>
              <a:rPr lang="en-US" dirty="0"/>
              <a:t>Always check for invalid handles (-1) before using them→ Fail fast if a handle wasn’t found (typo, unused object, etc.) to avoid silent errors</a:t>
            </a:r>
          </a:p>
          <a:p>
            <a:r>
              <a:rPr lang="en-US" dirty="0"/>
              <a:t>Make sure any .csv output file is closed before starting a simulation →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Running a simulation while the CSV is open in Excel or another program can cause file writing errors or simulation crashes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45426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D69A-6B4A-5BEB-9922-7B80167F6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 Exercise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59661A-8C5D-1315-36E0-65DDC7F766A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25289" y="1591151"/>
            <a:ext cx="5446911" cy="40851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396EF4-39D7-A5EF-302F-760878CC3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729" y="1591150"/>
            <a:ext cx="5441397" cy="4085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19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74CB-C4CA-D067-26F9-FE2ACBA0B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FA5C9-4ED7-5FCB-1A47-E14CCF644C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1B334-3D37-EB39-B26E-985FA37D73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CA" dirty="0"/>
              <a:t>Zeinab.khorasanizadeh@mail.concrodia.ca</a:t>
            </a:r>
          </a:p>
        </p:txBody>
      </p:sp>
    </p:spTree>
    <p:extLst>
      <p:ext uri="{BB962C8B-B14F-4D97-AF65-F5344CB8AC3E}">
        <p14:creationId xmlns:p14="http://schemas.microsoft.com/office/powerpoint/2010/main" val="1665217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0F1D-5582-3750-EC8A-2EA4C3E5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presenter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83EF8-0084-D2BE-DB24-F7FC8DC806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846" y="3742285"/>
            <a:ext cx="11393976" cy="2521787"/>
          </a:xfrm>
        </p:spPr>
        <p:txBody>
          <a:bodyPr>
            <a:no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Zeinab Khorasani Zadeh</a:t>
            </a: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Concordia University | 2022-present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PhD on  occupant-centric demand response &amp; adaptive thermostat controls </a:t>
            </a:r>
            <a:r>
              <a:rPr kumimoji="0" lang="en-US" sz="14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|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Supervised by Prof.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Ouf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&amp; Prof. Gunay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Experience in building performance simulation, data analysis, and  occupant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modelling in buildings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Today’s focus: introducing the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Python API with hands-on examples</a:t>
            </a:r>
          </a:p>
          <a:p>
            <a:r>
              <a:rPr lang="en-US" sz="1400" u="sng" dirty="0">
                <a:latin typeface="Arial" panose="020B0604020202020204" pitchFamily="34" charset="0"/>
                <a:cs typeface="Arial" panose="020B0604020202020204" pitchFamily="34" charset="0"/>
              </a:rPr>
              <a:t>Concordia University, | 2020-2022</a:t>
            </a:r>
            <a:b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MSc in Building Engineering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🔗</a:t>
            </a:r>
            <a:r>
              <a:rPr lang="en-US" sz="1400" dirty="0">
                <a:solidFill>
                  <a:srgbClr val="094D74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https://www.linkedin.com/in/zina-kh-zadeh/</a:t>
            </a:r>
            <a:endParaRPr lang="en-US" sz="1400" dirty="0">
              <a:solidFill>
                <a:srgbClr val="094D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person smiling for a selfie&#10;&#10;AI-generated content may be incorrect.">
            <a:extLst>
              <a:ext uri="{FF2B5EF4-FFF2-40B4-BE49-F238E27FC236}">
                <a16:creationId xmlns:a16="http://schemas.microsoft.com/office/drawing/2014/main" id="{91938B15-200D-F725-6D80-E4FBA0901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71" y="1829088"/>
            <a:ext cx="1243069" cy="1599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532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7A7B2-A04D-DAD9-DA4A-4A4203275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39CF-CCE0-26E9-71C5-C2002EB59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12D76-C62E-7C29-7C08-CDA1A2CF5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EnergyPlus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Python API documentation: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https://nrel.github.io/EnergyPlus/api/python/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31936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irmala UI" panose="020B0502040204020203" pitchFamily="34" charset="0"/>
              <a:ea typeface="+mn-ea"/>
              <a:cs typeface="Nirmala UI" panose="020B0502040204020203" pitchFamily="34" charset="0"/>
            </a:endParaRPr>
          </a:p>
          <a:p>
            <a:endParaRPr lang="en-CA" dirty="0"/>
          </a:p>
        </p:txBody>
      </p:sp>
      <p:pic>
        <p:nvPicPr>
          <p:cNvPr id="4" name="Content Placeholder 5" descr="A qr code with green squares&#10;&#10;Description automatically generated">
            <a:extLst>
              <a:ext uri="{FF2B5EF4-FFF2-40B4-BE49-F238E27FC236}">
                <a16:creationId xmlns:a16="http://schemas.microsoft.com/office/drawing/2014/main" id="{E55B3B79-691E-F96A-F582-1148898CF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1031" y="1773446"/>
            <a:ext cx="4147930" cy="41479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80F95B-57F0-2708-98CC-D57B4AD9DBD8}"/>
              </a:ext>
            </a:extLst>
          </p:cNvPr>
          <p:cNvSpPr txBox="1"/>
          <p:nvPr/>
        </p:nvSpPr>
        <p:spPr>
          <a:xfrm>
            <a:off x="8264294" y="1546930"/>
            <a:ext cx="61093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repository</a:t>
            </a:r>
            <a:endParaRPr kumimoji="0" lang="LID4096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27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9AE96-008B-EFF9-3166-5609B521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Whole-Building Energy simulation tool</a:t>
            </a:r>
          </a:p>
        </p:txBody>
      </p:sp>
      <p:sp>
        <p:nvSpPr>
          <p:cNvPr id="5" name="ShapeNameChangedByPowerUser2">
            <a:extLst>
              <a:ext uri="{FF2B5EF4-FFF2-40B4-BE49-F238E27FC236}">
                <a16:creationId xmlns:a16="http://schemas.microsoft.com/office/drawing/2014/main" id="{17E33080-CDEF-C63D-1084-461D61EC7E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238" y="1246188"/>
            <a:ext cx="5643562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endParaRPr kumimoji="0" lang="en-US" sz="16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Open-source simulation engine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modelling whole-building energy performance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Developed by the U.S. Department of Energy, currently managed by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NREL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(National Renewable Energy Laboratory)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Widely used in research and industry for detailed modelling of energy systems and user-defined control strategies for HVAC, lighting, and renewables.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hapeNameChangedByPowerUser2">
            <a:extLst>
              <a:ext uri="{FF2B5EF4-FFF2-40B4-BE49-F238E27FC236}">
                <a16:creationId xmlns:a16="http://schemas.microsoft.com/office/drawing/2014/main" id="{8F8428F2-C160-B210-1D3E-C9BECF957CDF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46188"/>
            <a:ext cx="5643563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Features and Advantages</a:t>
            </a:r>
            <a:endParaRPr kumimoji="0" lang="en-US" sz="1600" b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Detailed and summary output reports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Built-in control strategies 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for HVAC and lighting systems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Flexible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user-defined schedules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Support for custom control logic via: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1- 💡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 Management System (EMS):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scripting for rule-based control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sz="1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2- 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💻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Python API: 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for real-time, dynamic simulation control (covered in this workshop)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🔗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Extensibility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Compatible with tools like </a:t>
            </a:r>
            <a:r>
              <a:rPr kumimoji="0" lang="en-US" sz="16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OpenStudio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sz="1600" b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DesignBuilder</a:t>
            </a:r>
            <a:r>
              <a:rPr kumimoji="0" lang="en-US" sz="1600" b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7" name="Picture 6" descr="A red and blue logo&#10;&#10;Description automatically generated">
            <a:extLst>
              <a:ext uri="{FF2B5EF4-FFF2-40B4-BE49-F238E27FC236}">
                <a16:creationId xmlns:a16="http://schemas.microsoft.com/office/drawing/2014/main" id="{E12C4B4E-D3A6-006F-0700-CC52C570B0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285" y="4112881"/>
            <a:ext cx="2254590" cy="1498931"/>
          </a:xfrm>
          <a:prstGeom prst="rect">
            <a:avLst/>
          </a:prstGeom>
        </p:spPr>
      </p:pic>
      <p:grpSp>
        <p:nvGrpSpPr>
          <p:cNvPr id="9" name="Simulation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02D73146-34B8-69D6-29B6-9842F3B8615D}"/>
              </a:ext>
            </a:extLst>
          </p:cNvPr>
          <p:cNvGrpSpPr>
            <a:grpSpLocks noChangeAspect="1"/>
          </p:cNvGrpSpPr>
          <p:nvPr/>
        </p:nvGrpSpPr>
        <p:grpSpPr>
          <a:xfrm>
            <a:off x="1880945" y="1204387"/>
            <a:ext cx="483787" cy="409674"/>
            <a:chOff x="2355167" y="6865345"/>
            <a:chExt cx="641144" cy="542924"/>
          </a:xfrm>
          <a:solidFill>
            <a:schemeClr val="accent1"/>
          </a:solidFill>
        </p:grpSpPr>
        <p:sp>
          <p:nvSpPr>
            <p:cNvPr id="10" name="Free-form: Shape 2806">
              <a:extLst>
                <a:ext uri="{FF2B5EF4-FFF2-40B4-BE49-F238E27FC236}">
                  <a16:creationId xmlns:a16="http://schemas.microsoft.com/office/drawing/2014/main" id="{22EE8281-2952-D75F-167C-EF217BF7AEA9}"/>
                </a:ext>
              </a:extLst>
            </p:cNvPr>
            <p:cNvSpPr/>
            <p:nvPr/>
          </p:nvSpPr>
          <p:spPr>
            <a:xfrm>
              <a:off x="2538015" y="6865345"/>
              <a:ext cx="275528" cy="317941"/>
            </a:xfrm>
            <a:custGeom>
              <a:avLst/>
              <a:gdLst>
                <a:gd name="connsiteX0" fmla="*/ 138596 w 275528"/>
                <a:gd name="connsiteY0" fmla="*/ 0 h 317941"/>
                <a:gd name="connsiteX1" fmla="*/ 272855 w 275528"/>
                <a:gd name="connsiteY1" fmla="*/ 77974 h 317941"/>
                <a:gd name="connsiteX2" fmla="*/ 275528 w 275528"/>
                <a:gd name="connsiteY2" fmla="*/ 82639 h 317941"/>
                <a:gd name="connsiteX3" fmla="*/ 275528 w 275528"/>
                <a:gd name="connsiteY3" fmla="*/ 236841 h 317941"/>
                <a:gd name="connsiteX4" fmla="*/ 272773 w 275528"/>
                <a:gd name="connsiteY4" fmla="*/ 241588 h 317941"/>
                <a:gd name="connsiteX5" fmla="*/ 140915 w 275528"/>
                <a:gd name="connsiteY5" fmla="*/ 317734 h 317941"/>
                <a:gd name="connsiteX6" fmla="*/ 139360 w 275528"/>
                <a:gd name="connsiteY6" fmla="*/ 317297 h 317941"/>
                <a:gd name="connsiteX7" fmla="*/ 138842 w 275528"/>
                <a:gd name="connsiteY7" fmla="*/ 316397 h 317941"/>
                <a:gd name="connsiteX8" fmla="*/ 136659 w 275528"/>
                <a:gd name="connsiteY8" fmla="*/ 316397 h 317941"/>
                <a:gd name="connsiteX9" fmla="*/ 136195 w 275528"/>
                <a:gd name="connsiteY9" fmla="*/ 317216 h 317941"/>
                <a:gd name="connsiteX10" fmla="*/ 134504 w 275528"/>
                <a:gd name="connsiteY10" fmla="*/ 317679 h 317941"/>
                <a:gd name="connsiteX11" fmla="*/ 2701 w 275528"/>
                <a:gd name="connsiteY11" fmla="*/ 241588 h 317941"/>
                <a:gd name="connsiteX12" fmla="*/ 0 w 275528"/>
                <a:gd name="connsiteY12" fmla="*/ 236868 h 317941"/>
                <a:gd name="connsiteX13" fmla="*/ 0 w 275528"/>
                <a:gd name="connsiteY13" fmla="*/ 82694 h 317941"/>
                <a:gd name="connsiteX14" fmla="*/ 2728 w 275528"/>
                <a:gd name="connsiteY14" fmla="*/ 77919 h 317941"/>
                <a:gd name="connsiteX15" fmla="*/ 136932 w 275528"/>
                <a:gd name="connsiteY15" fmla="*/ 0 h 317941"/>
                <a:gd name="connsiteX16" fmla="*/ 138596 w 275528"/>
                <a:gd name="connsiteY16" fmla="*/ 0 h 317941"/>
                <a:gd name="connsiteX17" fmla="*/ 26137 w 275528"/>
                <a:gd name="connsiteY17" fmla="*/ 83185 h 317941"/>
                <a:gd name="connsiteX18" fmla="*/ 25837 w 275528"/>
                <a:gd name="connsiteY18" fmla="*/ 84343 h 317941"/>
                <a:gd name="connsiteX19" fmla="*/ 26164 w 275528"/>
                <a:gd name="connsiteY19" fmla="*/ 84658 h 317941"/>
                <a:gd name="connsiteX20" fmla="*/ 137396 w 275528"/>
                <a:gd name="connsiteY20" fmla="*/ 147026 h 317941"/>
                <a:gd name="connsiteX21" fmla="*/ 138214 w 275528"/>
                <a:gd name="connsiteY21" fmla="*/ 147026 h 317941"/>
                <a:gd name="connsiteX22" fmla="*/ 249419 w 275528"/>
                <a:gd name="connsiteY22" fmla="*/ 84631 h 317941"/>
                <a:gd name="connsiteX23" fmla="*/ 249741 w 275528"/>
                <a:gd name="connsiteY23" fmla="*/ 83479 h 317941"/>
                <a:gd name="connsiteX24" fmla="*/ 249419 w 275528"/>
                <a:gd name="connsiteY24" fmla="*/ 83158 h 317941"/>
                <a:gd name="connsiteX25" fmla="*/ 138214 w 275528"/>
                <a:gd name="connsiteY25" fmla="*/ 18961 h 317941"/>
                <a:gd name="connsiteX26" fmla="*/ 137396 w 275528"/>
                <a:gd name="connsiteY26" fmla="*/ 18961 h 317941"/>
                <a:gd name="connsiteX27" fmla="*/ 26137 w 275528"/>
                <a:gd name="connsiteY27" fmla="*/ 83185 h 317941"/>
                <a:gd name="connsiteX28" fmla="*/ 128202 w 275528"/>
                <a:gd name="connsiteY28" fmla="*/ 162468 h 317941"/>
                <a:gd name="connsiteX29" fmla="*/ 127710 w 275528"/>
                <a:gd name="connsiteY29" fmla="*/ 161650 h 317941"/>
                <a:gd name="connsiteX30" fmla="*/ 17570 w 275528"/>
                <a:gd name="connsiteY30" fmla="*/ 98054 h 317941"/>
                <a:gd name="connsiteX31" fmla="*/ 16271 w 275528"/>
                <a:gd name="connsiteY31" fmla="*/ 98425 h 317941"/>
                <a:gd name="connsiteX32" fmla="*/ 16151 w 275528"/>
                <a:gd name="connsiteY32" fmla="*/ 98900 h 317941"/>
                <a:gd name="connsiteX33" fmla="*/ 16151 w 275528"/>
                <a:gd name="connsiteY33" fmla="*/ 229665 h 317941"/>
                <a:gd name="connsiteX34" fmla="*/ 16615 w 275528"/>
                <a:gd name="connsiteY34" fmla="*/ 230484 h 317941"/>
                <a:gd name="connsiteX35" fmla="*/ 126756 w 275528"/>
                <a:gd name="connsiteY35" fmla="*/ 294107 h 317941"/>
                <a:gd name="connsiteX36" fmla="*/ 128065 w 275528"/>
                <a:gd name="connsiteY36" fmla="*/ 293780 h 317941"/>
                <a:gd name="connsiteX37" fmla="*/ 128202 w 275528"/>
                <a:gd name="connsiteY37" fmla="*/ 293261 h 317941"/>
                <a:gd name="connsiteX38" fmla="*/ 128202 w 275528"/>
                <a:gd name="connsiteY38" fmla="*/ 162468 h 317941"/>
                <a:gd name="connsiteX39" fmla="*/ 147245 w 275528"/>
                <a:gd name="connsiteY39" fmla="*/ 293370 h 317941"/>
                <a:gd name="connsiteX40" fmla="*/ 148189 w 275528"/>
                <a:gd name="connsiteY40" fmla="*/ 294336 h 317941"/>
                <a:gd name="connsiteX41" fmla="*/ 148664 w 275528"/>
                <a:gd name="connsiteY41" fmla="*/ 294216 h 317941"/>
                <a:gd name="connsiteX42" fmla="*/ 258804 w 275528"/>
                <a:gd name="connsiteY42" fmla="*/ 230620 h 317941"/>
                <a:gd name="connsiteX43" fmla="*/ 259295 w 275528"/>
                <a:gd name="connsiteY43" fmla="*/ 229802 h 317941"/>
                <a:gd name="connsiteX44" fmla="*/ 259295 w 275528"/>
                <a:gd name="connsiteY44" fmla="*/ 98872 h 317941"/>
                <a:gd name="connsiteX45" fmla="*/ 258351 w 275528"/>
                <a:gd name="connsiteY45" fmla="*/ 97907 h 317941"/>
                <a:gd name="connsiteX46" fmla="*/ 257876 w 275528"/>
                <a:gd name="connsiteY46" fmla="*/ 98027 h 317941"/>
                <a:gd name="connsiteX47" fmla="*/ 147736 w 275528"/>
                <a:gd name="connsiteY47" fmla="*/ 161623 h 317941"/>
                <a:gd name="connsiteX48" fmla="*/ 147245 w 275528"/>
                <a:gd name="connsiteY48" fmla="*/ 162441 h 317941"/>
                <a:gd name="connsiteX49" fmla="*/ 147245 w 275528"/>
                <a:gd name="connsiteY49" fmla="*/ 293370 h 317941"/>
                <a:gd name="connsiteX50" fmla="*/ 139115 w 275528"/>
                <a:gd name="connsiteY50" fmla="*/ 167079 h 317941"/>
                <a:gd name="connsiteX51" fmla="*/ 137887 w 275528"/>
                <a:gd name="connsiteY51" fmla="*/ 165851 h 317941"/>
                <a:gd name="connsiteX52" fmla="*/ 137669 w 275528"/>
                <a:gd name="connsiteY52" fmla="*/ 165851 h 317941"/>
                <a:gd name="connsiteX53" fmla="*/ 136441 w 275528"/>
                <a:gd name="connsiteY53" fmla="*/ 167079 h 317941"/>
                <a:gd name="connsiteX54" fmla="*/ 136441 w 275528"/>
                <a:gd name="connsiteY54" fmla="*/ 299182 h 317941"/>
                <a:gd name="connsiteX55" fmla="*/ 137669 w 275528"/>
                <a:gd name="connsiteY55" fmla="*/ 300409 h 317941"/>
                <a:gd name="connsiteX56" fmla="*/ 137887 w 275528"/>
                <a:gd name="connsiteY56" fmla="*/ 300409 h 317941"/>
                <a:gd name="connsiteX57" fmla="*/ 139115 w 275528"/>
                <a:gd name="connsiteY57" fmla="*/ 299182 h 317941"/>
                <a:gd name="connsiteX58" fmla="*/ 139115 w 275528"/>
                <a:gd name="connsiteY58" fmla="*/ 167079 h 317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275528" h="317941">
                  <a:moveTo>
                    <a:pt x="138596" y="0"/>
                  </a:moveTo>
                  <a:lnTo>
                    <a:pt x="272855" y="77974"/>
                  </a:lnTo>
                  <a:cubicBezTo>
                    <a:pt x="274511" y="78937"/>
                    <a:pt x="275531" y="80714"/>
                    <a:pt x="275528" y="82639"/>
                  </a:cubicBezTo>
                  <a:lnTo>
                    <a:pt x="275528" y="236841"/>
                  </a:lnTo>
                  <a:cubicBezTo>
                    <a:pt x="275531" y="238799"/>
                    <a:pt x="274478" y="240610"/>
                    <a:pt x="272773" y="241588"/>
                  </a:cubicBezTo>
                  <a:lnTo>
                    <a:pt x="140915" y="317734"/>
                  </a:lnTo>
                  <a:cubicBezTo>
                    <a:pt x="140260" y="318116"/>
                    <a:pt x="139742" y="317971"/>
                    <a:pt x="139360" y="317297"/>
                  </a:cubicBezTo>
                  <a:lnTo>
                    <a:pt x="138842" y="316397"/>
                  </a:lnTo>
                  <a:cubicBezTo>
                    <a:pt x="138113" y="315142"/>
                    <a:pt x="137388" y="315142"/>
                    <a:pt x="136659" y="316397"/>
                  </a:cubicBezTo>
                  <a:lnTo>
                    <a:pt x="136195" y="317216"/>
                  </a:lnTo>
                  <a:cubicBezTo>
                    <a:pt x="135778" y="317925"/>
                    <a:pt x="135213" y="318080"/>
                    <a:pt x="134504" y="317679"/>
                  </a:cubicBezTo>
                  <a:lnTo>
                    <a:pt x="2701" y="241588"/>
                  </a:lnTo>
                  <a:cubicBezTo>
                    <a:pt x="1029" y="240610"/>
                    <a:pt x="2" y="238813"/>
                    <a:pt x="0" y="236868"/>
                  </a:cubicBezTo>
                  <a:lnTo>
                    <a:pt x="0" y="82694"/>
                  </a:lnTo>
                  <a:cubicBezTo>
                    <a:pt x="-1" y="80731"/>
                    <a:pt x="1037" y="78915"/>
                    <a:pt x="2728" y="77919"/>
                  </a:cubicBezTo>
                  <a:lnTo>
                    <a:pt x="136932" y="0"/>
                  </a:lnTo>
                  <a:lnTo>
                    <a:pt x="138596" y="0"/>
                  </a:lnTo>
                  <a:close/>
                  <a:moveTo>
                    <a:pt x="26137" y="83185"/>
                  </a:moveTo>
                  <a:cubicBezTo>
                    <a:pt x="25734" y="83422"/>
                    <a:pt x="25600" y="83940"/>
                    <a:pt x="25837" y="84343"/>
                  </a:cubicBezTo>
                  <a:cubicBezTo>
                    <a:pt x="25915" y="84476"/>
                    <a:pt x="26028" y="84585"/>
                    <a:pt x="26164" y="84658"/>
                  </a:cubicBezTo>
                  <a:lnTo>
                    <a:pt x="137396" y="147026"/>
                  </a:lnTo>
                  <a:cubicBezTo>
                    <a:pt x="137650" y="147167"/>
                    <a:pt x="137961" y="147167"/>
                    <a:pt x="138214" y="147026"/>
                  </a:cubicBezTo>
                  <a:lnTo>
                    <a:pt x="249419" y="84631"/>
                  </a:lnTo>
                  <a:cubicBezTo>
                    <a:pt x="249825" y="84401"/>
                    <a:pt x="249970" y="83885"/>
                    <a:pt x="249741" y="83479"/>
                  </a:cubicBezTo>
                  <a:cubicBezTo>
                    <a:pt x="249664" y="83344"/>
                    <a:pt x="249552" y="83233"/>
                    <a:pt x="249419" y="83158"/>
                  </a:cubicBezTo>
                  <a:lnTo>
                    <a:pt x="138214" y="18961"/>
                  </a:lnTo>
                  <a:cubicBezTo>
                    <a:pt x="137961" y="18821"/>
                    <a:pt x="137650" y="18821"/>
                    <a:pt x="137396" y="18961"/>
                  </a:cubicBezTo>
                  <a:lnTo>
                    <a:pt x="26137" y="83185"/>
                  </a:lnTo>
                  <a:close/>
                  <a:moveTo>
                    <a:pt x="128202" y="162468"/>
                  </a:moveTo>
                  <a:cubicBezTo>
                    <a:pt x="128196" y="162127"/>
                    <a:pt x="128008" y="161815"/>
                    <a:pt x="127710" y="161650"/>
                  </a:cubicBezTo>
                  <a:lnTo>
                    <a:pt x="17570" y="98054"/>
                  </a:lnTo>
                  <a:cubicBezTo>
                    <a:pt x="17109" y="97798"/>
                    <a:pt x="16528" y="97964"/>
                    <a:pt x="16271" y="98425"/>
                  </a:cubicBezTo>
                  <a:cubicBezTo>
                    <a:pt x="16191" y="98570"/>
                    <a:pt x="16149" y="98734"/>
                    <a:pt x="16151" y="98900"/>
                  </a:cubicBezTo>
                  <a:lnTo>
                    <a:pt x="16151" y="229665"/>
                  </a:lnTo>
                  <a:cubicBezTo>
                    <a:pt x="16152" y="230001"/>
                    <a:pt x="16328" y="230312"/>
                    <a:pt x="16615" y="230484"/>
                  </a:cubicBezTo>
                  <a:lnTo>
                    <a:pt x="126756" y="294107"/>
                  </a:lnTo>
                  <a:cubicBezTo>
                    <a:pt x="127208" y="294377"/>
                    <a:pt x="127795" y="294233"/>
                    <a:pt x="128065" y="293780"/>
                  </a:cubicBezTo>
                  <a:cubicBezTo>
                    <a:pt x="128161" y="293624"/>
                    <a:pt x="128207" y="293444"/>
                    <a:pt x="128202" y="293261"/>
                  </a:cubicBezTo>
                  <a:lnTo>
                    <a:pt x="128202" y="162468"/>
                  </a:lnTo>
                  <a:close/>
                  <a:moveTo>
                    <a:pt x="147245" y="293370"/>
                  </a:moveTo>
                  <a:cubicBezTo>
                    <a:pt x="147239" y="293897"/>
                    <a:pt x="147662" y="294331"/>
                    <a:pt x="148189" y="294336"/>
                  </a:cubicBezTo>
                  <a:cubicBezTo>
                    <a:pt x="148355" y="294339"/>
                    <a:pt x="148519" y="294298"/>
                    <a:pt x="148664" y="294216"/>
                  </a:cubicBezTo>
                  <a:lnTo>
                    <a:pt x="258804" y="230620"/>
                  </a:lnTo>
                  <a:cubicBezTo>
                    <a:pt x="259101" y="230455"/>
                    <a:pt x="259290" y="230143"/>
                    <a:pt x="259295" y="229802"/>
                  </a:cubicBezTo>
                  <a:lnTo>
                    <a:pt x="259295" y="98872"/>
                  </a:lnTo>
                  <a:cubicBezTo>
                    <a:pt x="259300" y="98345"/>
                    <a:pt x="258878" y="97913"/>
                    <a:pt x="258351" y="97907"/>
                  </a:cubicBezTo>
                  <a:cubicBezTo>
                    <a:pt x="258185" y="97904"/>
                    <a:pt x="258021" y="97946"/>
                    <a:pt x="257876" y="98027"/>
                  </a:cubicBezTo>
                  <a:lnTo>
                    <a:pt x="147736" y="161623"/>
                  </a:lnTo>
                  <a:cubicBezTo>
                    <a:pt x="147439" y="161788"/>
                    <a:pt x="147250" y="162100"/>
                    <a:pt x="147245" y="162441"/>
                  </a:cubicBezTo>
                  <a:lnTo>
                    <a:pt x="147245" y="293370"/>
                  </a:lnTo>
                  <a:close/>
                  <a:moveTo>
                    <a:pt x="139115" y="167079"/>
                  </a:moveTo>
                  <a:cubicBezTo>
                    <a:pt x="139115" y="166401"/>
                    <a:pt x="138566" y="165851"/>
                    <a:pt x="137887" y="165851"/>
                  </a:cubicBezTo>
                  <a:lnTo>
                    <a:pt x="137669" y="165851"/>
                  </a:lnTo>
                  <a:cubicBezTo>
                    <a:pt x="136989" y="165851"/>
                    <a:pt x="136441" y="166401"/>
                    <a:pt x="136441" y="167079"/>
                  </a:cubicBezTo>
                  <a:lnTo>
                    <a:pt x="136441" y="299182"/>
                  </a:lnTo>
                  <a:cubicBezTo>
                    <a:pt x="136441" y="299861"/>
                    <a:pt x="136989" y="300409"/>
                    <a:pt x="137669" y="300409"/>
                  </a:cubicBezTo>
                  <a:lnTo>
                    <a:pt x="137887" y="300409"/>
                  </a:lnTo>
                  <a:cubicBezTo>
                    <a:pt x="138566" y="300409"/>
                    <a:pt x="139115" y="299861"/>
                    <a:pt x="139115" y="299182"/>
                  </a:cubicBezTo>
                  <a:lnTo>
                    <a:pt x="139115" y="167079"/>
                  </a:ln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ree-form: Shape 2812">
              <a:extLst>
                <a:ext uri="{FF2B5EF4-FFF2-40B4-BE49-F238E27FC236}">
                  <a16:creationId xmlns:a16="http://schemas.microsoft.com/office/drawing/2014/main" id="{332C26E3-2484-DC04-A72B-31FC86BBEE72}"/>
                </a:ext>
              </a:extLst>
            </p:cNvPr>
            <p:cNvSpPr/>
            <p:nvPr/>
          </p:nvSpPr>
          <p:spPr>
            <a:xfrm>
              <a:off x="2355167" y="6979910"/>
              <a:ext cx="641144" cy="428359"/>
            </a:xfrm>
            <a:custGeom>
              <a:avLst/>
              <a:gdLst>
                <a:gd name="connsiteX0" fmla="*/ 641144 w 641144"/>
                <a:gd name="connsiteY0" fmla="*/ 358515 h 428359"/>
                <a:gd name="connsiteX1" fmla="*/ 641144 w 641144"/>
                <a:gd name="connsiteY1" fmla="*/ 395893 h 428359"/>
                <a:gd name="connsiteX2" fmla="*/ 608896 w 641144"/>
                <a:gd name="connsiteY2" fmla="*/ 428359 h 428359"/>
                <a:gd name="connsiteX3" fmla="*/ 32439 w 641144"/>
                <a:gd name="connsiteY3" fmla="*/ 428359 h 428359"/>
                <a:gd name="connsiteX4" fmla="*/ 0 w 641144"/>
                <a:gd name="connsiteY4" fmla="*/ 396002 h 428359"/>
                <a:gd name="connsiteX5" fmla="*/ 0 w 641144"/>
                <a:gd name="connsiteY5" fmla="*/ 358761 h 428359"/>
                <a:gd name="connsiteX6" fmla="*/ 36859 w 641144"/>
                <a:gd name="connsiteY6" fmla="*/ 357124 h 428359"/>
                <a:gd name="connsiteX7" fmla="*/ 38196 w 641144"/>
                <a:gd name="connsiteY7" fmla="*/ 355760 h 428359"/>
                <a:gd name="connsiteX8" fmla="*/ 38196 w 641144"/>
                <a:gd name="connsiteY8" fmla="*/ 42200 h 428359"/>
                <a:gd name="connsiteX9" fmla="*/ 41224 w 641144"/>
                <a:gd name="connsiteY9" fmla="*/ 15600 h 428359"/>
                <a:gd name="connsiteX10" fmla="*/ 76828 w 641144"/>
                <a:gd name="connsiteY10" fmla="*/ 21 h 428359"/>
                <a:gd name="connsiteX11" fmla="*/ 162469 w 641144"/>
                <a:gd name="connsiteY11" fmla="*/ 49 h 428359"/>
                <a:gd name="connsiteX12" fmla="*/ 166425 w 641144"/>
                <a:gd name="connsiteY12" fmla="*/ 4004 h 428359"/>
                <a:gd name="connsiteX13" fmla="*/ 166425 w 641144"/>
                <a:gd name="connsiteY13" fmla="*/ 12217 h 428359"/>
                <a:gd name="connsiteX14" fmla="*/ 162414 w 641144"/>
                <a:gd name="connsiteY14" fmla="*/ 16227 h 428359"/>
                <a:gd name="connsiteX15" fmla="*/ 66734 w 641144"/>
                <a:gd name="connsiteY15" fmla="*/ 16227 h 428359"/>
                <a:gd name="connsiteX16" fmla="*/ 54920 w 641144"/>
                <a:gd name="connsiteY16" fmla="*/ 28041 h 428359"/>
                <a:gd name="connsiteX17" fmla="*/ 54920 w 641144"/>
                <a:gd name="connsiteY17" fmla="*/ 355924 h 428359"/>
                <a:gd name="connsiteX18" fmla="*/ 56421 w 641144"/>
                <a:gd name="connsiteY18" fmla="*/ 357451 h 428359"/>
                <a:gd name="connsiteX19" fmla="*/ 275419 w 641144"/>
                <a:gd name="connsiteY19" fmla="*/ 357451 h 428359"/>
                <a:gd name="connsiteX20" fmla="*/ 279375 w 641144"/>
                <a:gd name="connsiteY20" fmla="*/ 361407 h 428359"/>
                <a:gd name="connsiteX21" fmla="*/ 279375 w 641144"/>
                <a:gd name="connsiteY21" fmla="*/ 369047 h 428359"/>
                <a:gd name="connsiteX22" fmla="*/ 281012 w 641144"/>
                <a:gd name="connsiteY22" fmla="*/ 370684 h 428359"/>
                <a:gd name="connsiteX23" fmla="*/ 368153 w 641144"/>
                <a:gd name="connsiteY23" fmla="*/ 370684 h 428359"/>
                <a:gd name="connsiteX24" fmla="*/ 369299 w 641144"/>
                <a:gd name="connsiteY24" fmla="*/ 369565 h 428359"/>
                <a:gd name="connsiteX25" fmla="*/ 369299 w 641144"/>
                <a:gd name="connsiteY25" fmla="*/ 361189 h 428359"/>
                <a:gd name="connsiteX26" fmla="*/ 373064 w 641144"/>
                <a:gd name="connsiteY26" fmla="*/ 357424 h 428359"/>
                <a:gd name="connsiteX27" fmla="*/ 584696 w 641144"/>
                <a:gd name="connsiteY27" fmla="*/ 357424 h 428359"/>
                <a:gd name="connsiteX28" fmla="*/ 586251 w 641144"/>
                <a:gd name="connsiteY28" fmla="*/ 355896 h 428359"/>
                <a:gd name="connsiteX29" fmla="*/ 586251 w 641144"/>
                <a:gd name="connsiteY29" fmla="*/ 28286 h 428359"/>
                <a:gd name="connsiteX30" fmla="*/ 574192 w 641144"/>
                <a:gd name="connsiteY30" fmla="*/ 16227 h 428359"/>
                <a:gd name="connsiteX31" fmla="*/ 481486 w 641144"/>
                <a:gd name="connsiteY31" fmla="*/ 16227 h 428359"/>
                <a:gd name="connsiteX32" fmla="*/ 477475 w 641144"/>
                <a:gd name="connsiteY32" fmla="*/ 12217 h 428359"/>
                <a:gd name="connsiteX33" fmla="*/ 477475 w 641144"/>
                <a:gd name="connsiteY33" fmla="*/ 4032 h 428359"/>
                <a:gd name="connsiteX34" fmla="*/ 481431 w 641144"/>
                <a:gd name="connsiteY34" fmla="*/ 76 h 428359"/>
                <a:gd name="connsiteX35" fmla="*/ 563770 w 641144"/>
                <a:gd name="connsiteY35" fmla="*/ 49 h 428359"/>
                <a:gd name="connsiteX36" fmla="*/ 600902 w 641144"/>
                <a:gd name="connsiteY36" fmla="*/ 17755 h 428359"/>
                <a:gd name="connsiteX37" fmla="*/ 602921 w 641144"/>
                <a:gd name="connsiteY37" fmla="*/ 35843 h 428359"/>
                <a:gd name="connsiteX38" fmla="*/ 602975 w 641144"/>
                <a:gd name="connsiteY38" fmla="*/ 355814 h 428359"/>
                <a:gd name="connsiteX39" fmla="*/ 604312 w 641144"/>
                <a:gd name="connsiteY39" fmla="*/ 357206 h 428359"/>
                <a:gd name="connsiteX40" fmla="*/ 641144 w 641144"/>
                <a:gd name="connsiteY40" fmla="*/ 358515 h 428359"/>
                <a:gd name="connsiteX41" fmla="*/ 60264 w 641144"/>
                <a:gd name="connsiteY41" fmla="*/ 9357 h 428359"/>
                <a:gd name="connsiteX42" fmla="*/ 56321 w 641144"/>
                <a:gd name="connsiteY42" fmla="*/ 10694 h 428359"/>
                <a:gd name="connsiteX43" fmla="*/ 56320 w 641144"/>
                <a:gd name="connsiteY43" fmla="*/ 10694 h 428359"/>
                <a:gd name="connsiteX44" fmla="*/ 52687 w 641144"/>
                <a:gd name="connsiteY44" fmla="*/ 12730 h 428359"/>
                <a:gd name="connsiteX45" fmla="*/ 56630 w 641144"/>
                <a:gd name="connsiteY45" fmla="*/ 11393 h 428359"/>
                <a:gd name="connsiteX46" fmla="*/ 56630 w 641144"/>
                <a:gd name="connsiteY46" fmla="*/ 11392 h 428359"/>
                <a:gd name="connsiteX47" fmla="*/ 60264 w 641144"/>
                <a:gd name="connsiteY47" fmla="*/ 9357 h 428359"/>
                <a:gd name="connsiteX48" fmla="*/ 587288 w 641144"/>
                <a:gd name="connsiteY48" fmla="*/ 12380 h 428359"/>
                <a:gd name="connsiteX49" fmla="*/ 587624 w 641144"/>
                <a:gd name="connsiteY49" fmla="*/ 12289 h 428359"/>
                <a:gd name="connsiteX50" fmla="*/ 587588 w 641144"/>
                <a:gd name="connsiteY50" fmla="*/ 11998 h 428359"/>
                <a:gd name="connsiteX51" fmla="*/ 584860 w 641144"/>
                <a:gd name="connsiteY51" fmla="*/ 10525 h 428359"/>
                <a:gd name="connsiteX52" fmla="*/ 584751 w 641144"/>
                <a:gd name="connsiteY52" fmla="*/ 11153 h 428359"/>
                <a:gd name="connsiteX53" fmla="*/ 587288 w 641144"/>
                <a:gd name="connsiteY53" fmla="*/ 12380 h 428359"/>
                <a:gd name="connsiteX54" fmla="*/ 593072 w 641144"/>
                <a:gd name="connsiteY54" fmla="*/ 20511 h 428359"/>
                <a:gd name="connsiteX55" fmla="*/ 591544 w 641144"/>
                <a:gd name="connsiteY55" fmla="*/ 16282 h 428359"/>
                <a:gd name="connsiteX56" fmla="*/ 591135 w 641144"/>
                <a:gd name="connsiteY56" fmla="*/ 15463 h 428359"/>
                <a:gd name="connsiteX57" fmla="*/ 590671 w 641144"/>
                <a:gd name="connsiteY57" fmla="*/ 15818 h 428359"/>
                <a:gd name="connsiteX58" fmla="*/ 592444 w 641144"/>
                <a:gd name="connsiteY58" fmla="*/ 20620 h 428359"/>
                <a:gd name="connsiteX59" fmla="*/ 593072 w 641144"/>
                <a:gd name="connsiteY59" fmla="*/ 20511 h 428359"/>
                <a:gd name="connsiteX60" fmla="*/ 48809 w 641144"/>
                <a:gd name="connsiteY60" fmla="*/ 18737 h 428359"/>
                <a:gd name="connsiteX61" fmla="*/ 47690 w 641144"/>
                <a:gd name="connsiteY61" fmla="*/ 21138 h 428359"/>
                <a:gd name="connsiteX62" fmla="*/ 48481 w 641144"/>
                <a:gd name="connsiteY62" fmla="*/ 21302 h 428359"/>
                <a:gd name="connsiteX63" fmla="*/ 50555 w 641144"/>
                <a:gd name="connsiteY63" fmla="*/ 16227 h 428359"/>
                <a:gd name="connsiteX64" fmla="*/ 50433 w 641144"/>
                <a:gd name="connsiteY64" fmla="*/ 15420 h 428359"/>
                <a:gd name="connsiteX65" fmla="*/ 49818 w 641144"/>
                <a:gd name="connsiteY65" fmla="*/ 15518 h 428359"/>
                <a:gd name="connsiteX66" fmla="*/ 49245 w 641144"/>
                <a:gd name="connsiteY66" fmla="*/ 17646 h 428359"/>
                <a:gd name="connsiteX67" fmla="*/ 48809 w 641144"/>
                <a:gd name="connsiteY67" fmla="*/ 18737 h 428359"/>
                <a:gd name="connsiteX68" fmla="*/ 262760 w 641144"/>
                <a:gd name="connsiteY68" fmla="*/ 383888 h 428359"/>
                <a:gd name="connsiteX69" fmla="*/ 262760 w 641144"/>
                <a:gd name="connsiteY69" fmla="*/ 375240 h 428359"/>
                <a:gd name="connsiteX70" fmla="*/ 261287 w 641144"/>
                <a:gd name="connsiteY70" fmla="*/ 373766 h 428359"/>
                <a:gd name="connsiteX71" fmla="*/ 18416 w 641144"/>
                <a:gd name="connsiteY71" fmla="*/ 373766 h 428359"/>
                <a:gd name="connsiteX72" fmla="*/ 16888 w 641144"/>
                <a:gd name="connsiteY72" fmla="*/ 375158 h 428359"/>
                <a:gd name="connsiteX73" fmla="*/ 17843 w 641144"/>
                <a:gd name="connsiteY73" fmla="*/ 398375 h 428359"/>
                <a:gd name="connsiteX74" fmla="*/ 38196 w 641144"/>
                <a:gd name="connsiteY74" fmla="*/ 411498 h 428359"/>
                <a:gd name="connsiteX75" fmla="*/ 603221 w 641144"/>
                <a:gd name="connsiteY75" fmla="*/ 411471 h 428359"/>
                <a:gd name="connsiteX76" fmla="*/ 624338 w 641144"/>
                <a:gd name="connsiteY76" fmla="*/ 391064 h 428359"/>
                <a:gd name="connsiteX77" fmla="*/ 624311 w 641144"/>
                <a:gd name="connsiteY77" fmla="*/ 375240 h 428359"/>
                <a:gd name="connsiteX78" fmla="*/ 622755 w 641144"/>
                <a:gd name="connsiteY78" fmla="*/ 373766 h 428359"/>
                <a:gd name="connsiteX79" fmla="*/ 387387 w 641144"/>
                <a:gd name="connsiteY79" fmla="*/ 373766 h 428359"/>
                <a:gd name="connsiteX80" fmla="*/ 385996 w 641144"/>
                <a:gd name="connsiteY80" fmla="*/ 375158 h 428359"/>
                <a:gd name="connsiteX81" fmla="*/ 385996 w 641144"/>
                <a:gd name="connsiteY81" fmla="*/ 383152 h 428359"/>
                <a:gd name="connsiteX82" fmla="*/ 382122 w 641144"/>
                <a:gd name="connsiteY82" fmla="*/ 387026 h 428359"/>
                <a:gd name="connsiteX83" fmla="*/ 265897 w 641144"/>
                <a:gd name="connsiteY83" fmla="*/ 387026 h 428359"/>
                <a:gd name="connsiteX84" fmla="*/ 262760 w 641144"/>
                <a:gd name="connsiteY84" fmla="*/ 383888 h 428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641144" h="428359">
                  <a:moveTo>
                    <a:pt x="641144" y="358515"/>
                  </a:moveTo>
                  <a:lnTo>
                    <a:pt x="641144" y="395893"/>
                  </a:lnTo>
                  <a:cubicBezTo>
                    <a:pt x="637889" y="414172"/>
                    <a:pt x="627140" y="424995"/>
                    <a:pt x="608896" y="428359"/>
                  </a:cubicBezTo>
                  <a:lnTo>
                    <a:pt x="32439" y="428359"/>
                  </a:lnTo>
                  <a:cubicBezTo>
                    <a:pt x="14251" y="424976"/>
                    <a:pt x="3438" y="414191"/>
                    <a:pt x="0" y="396002"/>
                  </a:cubicBezTo>
                  <a:lnTo>
                    <a:pt x="0" y="358761"/>
                  </a:lnTo>
                  <a:lnTo>
                    <a:pt x="36859" y="357124"/>
                  </a:lnTo>
                  <a:cubicBezTo>
                    <a:pt x="37750" y="357089"/>
                    <a:pt x="38196" y="356633"/>
                    <a:pt x="38196" y="355760"/>
                  </a:cubicBezTo>
                  <a:cubicBezTo>
                    <a:pt x="38214" y="251213"/>
                    <a:pt x="38214" y="146693"/>
                    <a:pt x="38196" y="42200"/>
                  </a:cubicBezTo>
                  <a:cubicBezTo>
                    <a:pt x="38196" y="28959"/>
                    <a:pt x="39205" y="20092"/>
                    <a:pt x="41224" y="15600"/>
                  </a:cubicBezTo>
                  <a:cubicBezTo>
                    <a:pt x="47772" y="1058"/>
                    <a:pt x="61059" y="21"/>
                    <a:pt x="76828" y="21"/>
                  </a:cubicBezTo>
                  <a:cubicBezTo>
                    <a:pt x="120353" y="3"/>
                    <a:pt x="148900" y="12"/>
                    <a:pt x="162469" y="49"/>
                  </a:cubicBezTo>
                  <a:cubicBezTo>
                    <a:pt x="164653" y="49"/>
                    <a:pt x="166425" y="1820"/>
                    <a:pt x="166425" y="4004"/>
                  </a:cubicBezTo>
                  <a:lnTo>
                    <a:pt x="166425" y="12217"/>
                  </a:lnTo>
                  <a:cubicBezTo>
                    <a:pt x="166425" y="14890"/>
                    <a:pt x="165088" y="16227"/>
                    <a:pt x="162414" y="16227"/>
                  </a:cubicBezTo>
                  <a:lnTo>
                    <a:pt x="66734" y="16227"/>
                  </a:lnTo>
                  <a:cubicBezTo>
                    <a:pt x="60209" y="16227"/>
                    <a:pt x="54920" y="21516"/>
                    <a:pt x="54920" y="28041"/>
                  </a:cubicBezTo>
                  <a:lnTo>
                    <a:pt x="54920" y="355924"/>
                  </a:lnTo>
                  <a:cubicBezTo>
                    <a:pt x="54920" y="356941"/>
                    <a:pt x="55420" y="357451"/>
                    <a:pt x="56421" y="357451"/>
                  </a:cubicBezTo>
                  <a:lnTo>
                    <a:pt x="275419" y="357451"/>
                  </a:lnTo>
                  <a:cubicBezTo>
                    <a:pt x="277604" y="357451"/>
                    <a:pt x="279375" y="359222"/>
                    <a:pt x="279375" y="361407"/>
                  </a:cubicBezTo>
                  <a:lnTo>
                    <a:pt x="279375" y="369047"/>
                  </a:lnTo>
                  <a:cubicBezTo>
                    <a:pt x="279375" y="370138"/>
                    <a:pt x="279921" y="370684"/>
                    <a:pt x="281012" y="370684"/>
                  </a:cubicBezTo>
                  <a:lnTo>
                    <a:pt x="368153" y="370684"/>
                  </a:lnTo>
                  <a:cubicBezTo>
                    <a:pt x="368786" y="370684"/>
                    <a:pt x="369299" y="370181"/>
                    <a:pt x="369299" y="369565"/>
                  </a:cubicBezTo>
                  <a:lnTo>
                    <a:pt x="369299" y="361189"/>
                  </a:lnTo>
                  <a:cubicBezTo>
                    <a:pt x="369299" y="359110"/>
                    <a:pt x="370985" y="357424"/>
                    <a:pt x="373064" y="357424"/>
                  </a:cubicBezTo>
                  <a:lnTo>
                    <a:pt x="584696" y="357424"/>
                  </a:lnTo>
                  <a:cubicBezTo>
                    <a:pt x="585733" y="357424"/>
                    <a:pt x="586251" y="356914"/>
                    <a:pt x="586251" y="355896"/>
                  </a:cubicBezTo>
                  <a:lnTo>
                    <a:pt x="586251" y="28286"/>
                  </a:lnTo>
                  <a:cubicBezTo>
                    <a:pt x="586251" y="21626"/>
                    <a:pt x="580852" y="16227"/>
                    <a:pt x="574192" y="16227"/>
                  </a:cubicBezTo>
                  <a:lnTo>
                    <a:pt x="481486" y="16227"/>
                  </a:lnTo>
                  <a:cubicBezTo>
                    <a:pt x="478812" y="16227"/>
                    <a:pt x="477475" y="14890"/>
                    <a:pt x="477475" y="12217"/>
                  </a:cubicBezTo>
                  <a:lnTo>
                    <a:pt x="477475" y="4032"/>
                  </a:lnTo>
                  <a:cubicBezTo>
                    <a:pt x="477475" y="1858"/>
                    <a:pt x="479243" y="91"/>
                    <a:pt x="481431" y="76"/>
                  </a:cubicBezTo>
                  <a:cubicBezTo>
                    <a:pt x="507587" y="-15"/>
                    <a:pt x="535033" y="-24"/>
                    <a:pt x="563770" y="49"/>
                  </a:cubicBezTo>
                  <a:cubicBezTo>
                    <a:pt x="581313" y="103"/>
                    <a:pt x="594900" y="1167"/>
                    <a:pt x="600902" y="17755"/>
                  </a:cubicBezTo>
                  <a:cubicBezTo>
                    <a:pt x="602247" y="21465"/>
                    <a:pt x="602921" y="27495"/>
                    <a:pt x="602921" y="35843"/>
                  </a:cubicBezTo>
                  <a:cubicBezTo>
                    <a:pt x="602940" y="142500"/>
                    <a:pt x="602956" y="249158"/>
                    <a:pt x="602975" y="355814"/>
                  </a:cubicBezTo>
                  <a:cubicBezTo>
                    <a:pt x="602975" y="356707"/>
                    <a:pt x="603420" y="357170"/>
                    <a:pt x="604312" y="357206"/>
                  </a:cubicBezTo>
                  <a:lnTo>
                    <a:pt x="641144" y="358515"/>
                  </a:lnTo>
                  <a:close/>
                  <a:moveTo>
                    <a:pt x="60264" y="9357"/>
                  </a:moveTo>
                  <a:cubicBezTo>
                    <a:pt x="60178" y="9164"/>
                    <a:pt x="58413" y="9763"/>
                    <a:pt x="56321" y="10694"/>
                  </a:cubicBezTo>
                  <a:cubicBezTo>
                    <a:pt x="56320" y="10694"/>
                    <a:pt x="56320" y="10694"/>
                    <a:pt x="56320" y="10694"/>
                  </a:cubicBezTo>
                  <a:cubicBezTo>
                    <a:pt x="54228" y="11626"/>
                    <a:pt x="52602" y="12537"/>
                    <a:pt x="52687" y="12730"/>
                  </a:cubicBezTo>
                  <a:cubicBezTo>
                    <a:pt x="52772" y="12923"/>
                    <a:pt x="54538" y="12324"/>
                    <a:pt x="56630" y="11393"/>
                  </a:cubicBezTo>
                  <a:cubicBezTo>
                    <a:pt x="56630" y="11393"/>
                    <a:pt x="56630" y="11392"/>
                    <a:pt x="56630" y="11392"/>
                  </a:cubicBezTo>
                  <a:cubicBezTo>
                    <a:pt x="58722" y="10461"/>
                    <a:pt x="60349" y="9550"/>
                    <a:pt x="60264" y="9357"/>
                  </a:cubicBezTo>
                  <a:close/>
                  <a:moveTo>
                    <a:pt x="587288" y="12380"/>
                  </a:moveTo>
                  <a:cubicBezTo>
                    <a:pt x="587405" y="12447"/>
                    <a:pt x="587555" y="12406"/>
                    <a:pt x="587624" y="12289"/>
                  </a:cubicBezTo>
                  <a:cubicBezTo>
                    <a:pt x="587675" y="12195"/>
                    <a:pt x="587662" y="12077"/>
                    <a:pt x="587588" y="11998"/>
                  </a:cubicBezTo>
                  <a:cubicBezTo>
                    <a:pt x="586952" y="11253"/>
                    <a:pt x="586041" y="10762"/>
                    <a:pt x="584860" y="10525"/>
                  </a:cubicBezTo>
                  <a:cubicBezTo>
                    <a:pt x="583133" y="10179"/>
                    <a:pt x="583095" y="10389"/>
                    <a:pt x="584751" y="11153"/>
                  </a:cubicBezTo>
                  <a:cubicBezTo>
                    <a:pt x="585004" y="11280"/>
                    <a:pt x="585850" y="11689"/>
                    <a:pt x="587288" y="12380"/>
                  </a:cubicBezTo>
                  <a:close/>
                  <a:moveTo>
                    <a:pt x="593072" y="20511"/>
                  </a:moveTo>
                  <a:cubicBezTo>
                    <a:pt x="593072" y="18955"/>
                    <a:pt x="592062" y="17755"/>
                    <a:pt x="591544" y="16282"/>
                  </a:cubicBezTo>
                  <a:cubicBezTo>
                    <a:pt x="591435" y="15991"/>
                    <a:pt x="591298" y="15718"/>
                    <a:pt x="591135" y="15463"/>
                  </a:cubicBezTo>
                  <a:cubicBezTo>
                    <a:pt x="590226" y="14117"/>
                    <a:pt x="590071" y="14235"/>
                    <a:pt x="590671" y="15818"/>
                  </a:cubicBezTo>
                  <a:cubicBezTo>
                    <a:pt x="591290" y="17473"/>
                    <a:pt x="591880" y="19074"/>
                    <a:pt x="592444" y="20620"/>
                  </a:cubicBezTo>
                  <a:cubicBezTo>
                    <a:pt x="592862" y="21729"/>
                    <a:pt x="593072" y="21693"/>
                    <a:pt x="593072" y="20511"/>
                  </a:cubicBezTo>
                  <a:close/>
                  <a:moveTo>
                    <a:pt x="48809" y="18737"/>
                  </a:moveTo>
                  <a:cubicBezTo>
                    <a:pt x="48099" y="19501"/>
                    <a:pt x="47726" y="20301"/>
                    <a:pt x="47690" y="21138"/>
                  </a:cubicBezTo>
                  <a:cubicBezTo>
                    <a:pt x="47581" y="23612"/>
                    <a:pt x="47845" y="23666"/>
                    <a:pt x="48481" y="21302"/>
                  </a:cubicBezTo>
                  <a:cubicBezTo>
                    <a:pt x="48900" y="19756"/>
                    <a:pt x="49591" y="18064"/>
                    <a:pt x="50555" y="16227"/>
                  </a:cubicBezTo>
                  <a:cubicBezTo>
                    <a:pt x="50691" y="15977"/>
                    <a:pt x="50636" y="15615"/>
                    <a:pt x="50433" y="15420"/>
                  </a:cubicBezTo>
                  <a:cubicBezTo>
                    <a:pt x="50229" y="15224"/>
                    <a:pt x="49954" y="15268"/>
                    <a:pt x="49818" y="15518"/>
                  </a:cubicBezTo>
                  <a:cubicBezTo>
                    <a:pt x="49436" y="16100"/>
                    <a:pt x="49245" y="16809"/>
                    <a:pt x="49245" y="17646"/>
                  </a:cubicBezTo>
                  <a:cubicBezTo>
                    <a:pt x="49228" y="18051"/>
                    <a:pt x="49074" y="18436"/>
                    <a:pt x="48809" y="18737"/>
                  </a:cubicBezTo>
                  <a:close/>
                  <a:moveTo>
                    <a:pt x="262760" y="383888"/>
                  </a:moveTo>
                  <a:lnTo>
                    <a:pt x="262760" y="375240"/>
                  </a:lnTo>
                  <a:cubicBezTo>
                    <a:pt x="262760" y="374258"/>
                    <a:pt x="262269" y="373766"/>
                    <a:pt x="261287" y="373766"/>
                  </a:cubicBezTo>
                  <a:lnTo>
                    <a:pt x="18416" y="373766"/>
                  </a:lnTo>
                  <a:cubicBezTo>
                    <a:pt x="17470" y="373766"/>
                    <a:pt x="16961" y="374230"/>
                    <a:pt x="16888" y="375158"/>
                  </a:cubicBezTo>
                  <a:cubicBezTo>
                    <a:pt x="15997" y="387217"/>
                    <a:pt x="16315" y="394957"/>
                    <a:pt x="17843" y="398375"/>
                  </a:cubicBezTo>
                  <a:cubicBezTo>
                    <a:pt x="21753" y="407125"/>
                    <a:pt x="28538" y="411498"/>
                    <a:pt x="38196" y="411498"/>
                  </a:cubicBezTo>
                  <a:cubicBezTo>
                    <a:pt x="199237" y="411534"/>
                    <a:pt x="387578" y="411526"/>
                    <a:pt x="603221" y="411471"/>
                  </a:cubicBezTo>
                  <a:cubicBezTo>
                    <a:pt x="616352" y="411452"/>
                    <a:pt x="623391" y="404650"/>
                    <a:pt x="624338" y="391064"/>
                  </a:cubicBezTo>
                  <a:cubicBezTo>
                    <a:pt x="624592" y="387427"/>
                    <a:pt x="624583" y="382150"/>
                    <a:pt x="624311" y="375240"/>
                  </a:cubicBezTo>
                  <a:cubicBezTo>
                    <a:pt x="624256" y="374258"/>
                    <a:pt x="623738" y="373766"/>
                    <a:pt x="622755" y="373766"/>
                  </a:cubicBezTo>
                  <a:lnTo>
                    <a:pt x="387387" y="373766"/>
                  </a:lnTo>
                  <a:cubicBezTo>
                    <a:pt x="386460" y="373766"/>
                    <a:pt x="385996" y="374230"/>
                    <a:pt x="385996" y="375158"/>
                  </a:cubicBezTo>
                  <a:lnTo>
                    <a:pt x="385996" y="383152"/>
                  </a:lnTo>
                  <a:cubicBezTo>
                    <a:pt x="385996" y="385291"/>
                    <a:pt x="384261" y="387026"/>
                    <a:pt x="382122" y="387026"/>
                  </a:cubicBezTo>
                  <a:lnTo>
                    <a:pt x="265897" y="387026"/>
                  </a:lnTo>
                  <a:cubicBezTo>
                    <a:pt x="264165" y="387026"/>
                    <a:pt x="262760" y="385621"/>
                    <a:pt x="262760" y="383888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ree-form: Shape 2813">
              <a:extLst>
                <a:ext uri="{FF2B5EF4-FFF2-40B4-BE49-F238E27FC236}">
                  <a16:creationId xmlns:a16="http://schemas.microsoft.com/office/drawing/2014/main" id="{468DB856-AD1D-45C0-1D6C-0B29D02CF599}"/>
                </a:ext>
              </a:extLst>
            </p:cNvPr>
            <p:cNvSpPr/>
            <p:nvPr/>
          </p:nvSpPr>
          <p:spPr>
            <a:xfrm>
              <a:off x="2524429" y="7228231"/>
              <a:ext cx="166479" cy="16315"/>
            </a:xfrm>
            <a:custGeom>
              <a:avLst/>
              <a:gdLst>
                <a:gd name="connsiteX0" fmla="*/ 163887 w 166479"/>
                <a:gd name="connsiteY0" fmla="*/ 0 h 16315"/>
                <a:gd name="connsiteX1" fmla="*/ 166479 w 166479"/>
                <a:gd name="connsiteY1" fmla="*/ 0 h 16315"/>
                <a:gd name="connsiteX2" fmla="*/ 166479 w 166479"/>
                <a:gd name="connsiteY2" fmla="*/ 16315 h 16315"/>
                <a:gd name="connsiteX3" fmla="*/ 163887 w 166479"/>
                <a:gd name="connsiteY3" fmla="*/ 16315 h 16315"/>
                <a:gd name="connsiteX4" fmla="*/ 2592 w 166479"/>
                <a:gd name="connsiteY4" fmla="*/ 16315 h 16315"/>
                <a:gd name="connsiteX5" fmla="*/ 0 w 166479"/>
                <a:gd name="connsiteY5" fmla="*/ 16315 h 16315"/>
                <a:gd name="connsiteX6" fmla="*/ 0 w 166479"/>
                <a:gd name="connsiteY6" fmla="*/ 0 h 16315"/>
                <a:gd name="connsiteX7" fmla="*/ 2592 w 166479"/>
                <a:gd name="connsiteY7" fmla="*/ 0 h 16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6479" h="16315">
                  <a:moveTo>
                    <a:pt x="163887" y="0"/>
                  </a:moveTo>
                  <a:cubicBezTo>
                    <a:pt x="165319" y="0"/>
                    <a:pt x="166479" y="0"/>
                    <a:pt x="166479" y="0"/>
                  </a:cubicBezTo>
                  <a:lnTo>
                    <a:pt x="166479" y="16315"/>
                  </a:lnTo>
                  <a:cubicBezTo>
                    <a:pt x="166479" y="16315"/>
                    <a:pt x="165319" y="16315"/>
                    <a:pt x="163887" y="16315"/>
                  </a:cubicBezTo>
                  <a:lnTo>
                    <a:pt x="2592" y="16315"/>
                  </a:lnTo>
                  <a:cubicBezTo>
                    <a:pt x="1160" y="16315"/>
                    <a:pt x="0" y="16315"/>
                    <a:pt x="0" y="16315"/>
                  </a:cubicBezTo>
                  <a:lnTo>
                    <a:pt x="0" y="0"/>
                  </a:lnTo>
                  <a:cubicBezTo>
                    <a:pt x="0" y="0"/>
                    <a:pt x="1160" y="0"/>
                    <a:pt x="2592" y="0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ree-form: Shape 2814">
              <a:extLst>
                <a:ext uri="{FF2B5EF4-FFF2-40B4-BE49-F238E27FC236}">
                  <a16:creationId xmlns:a16="http://schemas.microsoft.com/office/drawing/2014/main" id="{3B35BBA6-F630-3C9F-0FE0-A50A0AC94252}"/>
                </a:ext>
              </a:extLst>
            </p:cNvPr>
            <p:cNvSpPr/>
            <p:nvPr/>
          </p:nvSpPr>
          <p:spPr>
            <a:xfrm>
              <a:off x="2524374" y="7271911"/>
              <a:ext cx="302892" cy="16260"/>
            </a:xfrm>
            <a:custGeom>
              <a:avLst/>
              <a:gdLst>
                <a:gd name="connsiteX0" fmla="*/ 300274 w 302892"/>
                <a:gd name="connsiteY0" fmla="*/ 0 h 16260"/>
                <a:gd name="connsiteX1" fmla="*/ 302893 w 302892"/>
                <a:gd name="connsiteY1" fmla="*/ 0 h 16260"/>
                <a:gd name="connsiteX2" fmla="*/ 302893 w 302892"/>
                <a:gd name="connsiteY2" fmla="*/ 16260 h 16260"/>
                <a:gd name="connsiteX3" fmla="*/ 300274 w 302892"/>
                <a:gd name="connsiteY3" fmla="*/ 16260 h 16260"/>
                <a:gd name="connsiteX4" fmla="*/ 2619 w 302892"/>
                <a:gd name="connsiteY4" fmla="*/ 16260 h 16260"/>
                <a:gd name="connsiteX5" fmla="*/ 0 w 302892"/>
                <a:gd name="connsiteY5" fmla="*/ 16260 h 16260"/>
                <a:gd name="connsiteX6" fmla="*/ 0 w 302892"/>
                <a:gd name="connsiteY6" fmla="*/ 0 h 16260"/>
                <a:gd name="connsiteX7" fmla="*/ 2619 w 302892"/>
                <a:gd name="connsiteY7" fmla="*/ 0 h 16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2892" h="16260">
                  <a:moveTo>
                    <a:pt x="300274" y="0"/>
                  </a:moveTo>
                  <a:cubicBezTo>
                    <a:pt x="301720" y="0"/>
                    <a:pt x="302893" y="0"/>
                    <a:pt x="302893" y="0"/>
                  </a:cubicBezTo>
                  <a:lnTo>
                    <a:pt x="302893" y="16260"/>
                  </a:lnTo>
                  <a:cubicBezTo>
                    <a:pt x="302893" y="16260"/>
                    <a:pt x="301720" y="16260"/>
                    <a:pt x="300274" y="16260"/>
                  </a:cubicBezTo>
                  <a:lnTo>
                    <a:pt x="2619" y="16260"/>
                  </a:lnTo>
                  <a:cubicBezTo>
                    <a:pt x="1173" y="16260"/>
                    <a:pt x="0" y="16260"/>
                    <a:pt x="0" y="16260"/>
                  </a:cubicBezTo>
                  <a:lnTo>
                    <a:pt x="0" y="0"/>
                  </a:lnTo>
                  <a:cubicBezTo>
                    <a:pt x="0" y="0"/>
                    <a:pt x="1173" y="0"/>
                    <a:pt x="2619" y="0"/>
                  </a:cubicBezTo>
                  <a:close/>
                </a:path>
              </a:pathLst>
            </a:custGeom>
            <a:grpFill/>
            <a:ln w="9525" cap="flat">
              <a:solidFill>
                <a:srgbClr val="C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grpSp>
        <p:nvGrpSpPr>
          <p:cNvPr id="14" name="Star" descr="{&quot;Key&quot;:&quot;POWER_USER_SHAPE_ICON&quot;,&quot;Value&quot;:&quot;POWER_USER_SHAPE_ICON_STYLE_1&quot;}">
            <a:extLst>
              <a:ext uri="{FF2B5EF4-FFF2-40B4-BE49-F238E27FC236}">
                <a16:creationId xmlns:a16="http://schemas.microsoft.com/office/drawing/2014/main" id="{E2A5DCDB-01AA-26FB-0BA6-2E6D9A83FD7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 bwMode="auto">
          <a:xfrm>
            <a:off x="6916156" y="1204387"/>
            <a:ext cx="428827" cy="409674"/>
            <a:chOff x="44" y="54"/>
            <a:chExt cx="403" cy="385"/>
          </a:xfrm>
          <a:solidFill>
            <a:schemeClr val="accent1"/>
          </a:solidFill>
        </p:grpSpPr>
        <p:sp>
          <p:nvSpPr>
            <p:cNvPr id="15" name="Star">
              <a:extLst>
                <a:ext uri="{FF2B5EF4-FFF2-40B4-BE49-F238E27FC236}">
                  <a16:creationId xmlns:a16="http://schemas.microsoft.com/office/drawing/2014/main" id="{6D4D1824-6D0E-E3C1-52E4-9CC4198E1913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44" y="54"/>
              <a:ext cx="403" cy="385"/>
            </a:xfrm>
            <a:custGeom>
              <a:avLst/>
              <a:gdLst>
                <a:gd name="T0" fmla="*/ 764 w 954"/>
                <a:gd name="T1" fmla="*/ 908 h 910"/>
                <a:gd name="T2" fmla="*/ 758 w 954"/>
                <a:gd name="T3" fmla="*/ 907 h 910"/>
                <a:gd name="T4" fmla="*/ 595 w 954"/>
                <a:gd name="T5" fmla="*/ 822 h 910"/>
                <a:gd name="T6" fmla="*/ 590 w 954"/>
                <a:gd name="T7" fmla="*/ 805 h 910"/>
                <a:gd name="T8" fmla="*/ 608 w 954"/>
                <a:gd name="T9" fmla="*/ 799 h 910"/>
                <a:gd name="T10" fmla="*/ 748 w 954"/>
                <a:gd name="T11" fmla="*/ 873 h 910"/>
                <a:gd name="T12" fmla="*/ 698 w 954"/>
                <a:gd name="T13" fmla="*/ 580 h 910"/>
                <a:gd name="T14" fmla="*/ 701 w 954"/>
                <a:gd name="T15" fmla="*/ 568 h 910"/>
                <a:gd name="T16" fmla="*/ 915 w 954"/>
                <a:gd name="T17" fmla="*/ 360 h 910"/>
                <a:gd name="T18" fmla="*/ 620 w 954"/>
                <a:gd name="T19" fmla="*/ 317 h 910"/>
                <a:gd name="T20" fmla="*/ 610 w 954"/>
                <a:gd name="T21" fmla="*/ 311 h 910"/>
                <a:gd name="T22" fmla="*/ 478 w 954"/>
                <a:gd name="T23" fmla="*/ 42 h 910"/>
                <a:gd name="T24" fmla="*/ 345 w 954"/>
                <a:gd name="T25" fmla="*/ 310 h 910"/>
                <a:gd name="T26" fmla="*/ 335 w 954"/>
                <a:gd name="T27" fmla="*/ 316 h 910"/>
                <a:gd name="T28" fmla="*/ 40 w 954"/>
                <a:gd name="T29" fmla="*/ 360 h 910"/>
                <a:gd name="T30" fmla="*/ 254 w 954"/>
                <a:gd name="T31" fmla="*/ 567 h 910"/>
                <a:gd name="T32" fmla="*/ 258 w 954"/>
                <a:gd name="T33" fmla="*/ 578 h 910"/>
                <a:gd name="T34" fmla="*/ 208 w 954"/>
                <a:gd name="T35" fmla="*/ 872 h 910"/>
                <a:gd name="T36" fmla="*/ 471 w 954"/>
                <a:gd name="T37" fmla="*/ 733 h 910"/>
                <a:gd name="T38" fmla="*/ 489 w 954"/>
                <a:gd name="T39" fmla="*/ 738 h 910"/>
                <a:gd name="T40" fmla="*/ 484 w 954"/>
                <a:gd name="T41" fmla="*/ 756 h 910"/>
                <a:gd name="T42" fmla="*/ 196 w 954"/>
                <a:gd name="T43" fmla="*/ 907 h 910"/>
                <a:gd name="T44" fmla="*/ 183 w 954"/>
                <a:gd name="T45" fmla="*/ 906 h 910"/>
                <a:gd name="T46" fmla="*/ 178 w 954"/>
                <a:gd name="T47" fmla="*/ 893 h 910"/>
                <a:gd name="T48" fmla="*/ 231 w 954"/>
                <a:gd name="T49" fmla="*/ 581 h 910"/>
                <a:gd name="T50" fmla="*/ 5 w 954"/>
                <a:gd name="T51" fmla="*/ 360 h 910"/>
                <a:gd name="T52" fmla="*/ 1 w 954"/>
                <a:gd name="T53" fmla="*/ 347 h 910"/>
                <a:gd name="T54" fmla="*/ 11 w 954"/>
                <a:gd name="T55" fmla="*/ 338 h 910"/>
                <a:gd name="T56" fmla="*/ 326 w 954"/>
                <a:gd name="T57" fmla="*/ 292 h 910"/>
                <a:gd name="T58" fmla="*/ 466 w 954"/>
                <a:gd name="T59" fmla="*/ 8 h 910"/>
                <a:gd name="T60" fmla="*/ 489 w 954"/>
                <a:gd name="T61" fmla="*/ 8 h 910"/>
                <a:gd name="T62" fmla="*/ 629 w 954"/>
                <a:gd name="T63" fmla="*/ 292 h 910"/>
                <a:gd name="T64" fmla="*/ 943 w 954"/>
                <a:gd name="T65" fmla="*/ 337 h 910"/>
                <a:gd name="T66" fmla="*/ 953 w 954"/>
                <a:gd name="T67" fmla="*/ 346 h 910"/>
                <a:gd name="T68" fmla="*/ 949 w 954"/>
                <a:gd name="T69" fmla="*/ 358 h 910"/>
                <a:gd name="T70" fmla="*/ 722 w 954"/>
                <a:gd name="T71" fmla="*/ 581 h 910"/>
                <a:gd name="T72" fmla="*/ 776 w 954"/>
                <a:gd name="T73" fmla="*/ 893 h 910"/>
                <a:gd name="T74" fmla="*/ 771 w 954"/>
                <a:gd name="T75" fmla="*/ 906 h 910"/>
                <a:gd name="T76" fmla="*/ 764 w 954"/>
                <a:gd name="T77" fmla="*/ 908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4" h="910">
                  <a:moveTo>
                    <a:pt x="764" y="908"/>
                  </a:moveTo>
                  <a:cubicBezTo>
                    <a:pt x="761" y="908"/>
                    <a:pt x="760" y="908"/>
                    <a:pt x="758" y="907"/>
                  </a:cubicBezTo>
                  <a:lnTo>
                    <a:pt x="595" y="822"/>
                  </a:lnTo>
                  <a:cubicBezTo>
                    <a:pt x="589" y="818"/>
                    <a:pt x="586" y="811"/>
                    <a:pt x="590" y="805"/>
                  </a:cubicBezTo>
                  <a:cubicBezTo>
                    <a:pt x="594" y="798"/>
                    <a:pt x="601" y="796"/>
                    <a:pt x="608" y="799"/>
                  </a:cubicBezTo>
                  <a:lnTo>
                    <a:pt x="748" y="873"/>
                  </a:lnTo>
                  <a:lnTo>
                    <a:pt x="698" y="580"/>
                  </a:lnTo>
                  <a:cubicBezTo>
                    <a:pt x="696" y="576"/>
                    <a:pt x="699" y="571"/>
                    <a:pt x="701" y="568"/>
                  </a:cubicBezTo>
                  <a:lnTo>
                    <a:pt x="915" y="360"/>
                  </a:lnTo>
                  <a:lnTo>
                    <a:pt x="620" y="317"/>
                  </a:lnTo>
                  <a:cubicBezTo>
                    <a:pt x="616" y="317"/>
                    <a:pt x="613" y="313"/>
                    <a:pt x="610" y="311"/>
                  </a:cubicBezTo>
                  <a:lnTo>
                    <a:pt x="478" y="42"/>
                  </a:lnTo>
                  <a:lnTo>
                    <a:pt x="345" y="310"/>
                  </a:lnTo>
                  <a:cubicBezTo>
                    <a:pt x="344" y="313"/>
                    <a:pt x="340" y="316"/>
                    <a:pt x="335" y="316"/>
                  </a:cubicBezTo>
                  <a:lnTo>
                    <a:pt x="40" y="360"/>
                  </a:lnTo>
                  <a:lnTo>
                    <a:pt x="254" y="567"/>
                  </a:lnTo>
                  <a:cubicBezTo>
                    <a:pt x="256" y="570"/>
                    <a:pt x="258" y="575"/>
                    <a:pt x="258" y="578"/>
                  </a:cubicBezTo>
                  <a:lnTo>
                    <a:pt x="208" y="872"/>
                  </a:lnTo>
                  <a:lnTo>
                    <a:pt x="471" y="733"/>
                  </a:lnTo>
                  <a:cubicBezTo>
                    <a:pt x="478" y="730"/>
                    <a:pt x="485" y="732"/>
                    <a:pt x="489" y="738"/>
                  </a:cubicBezTo>
                  <a:cubicBezTo>
                    <a:pt x="493" y="745"/>
                    <a:pt x="490" y="752"/>
                    <a:pt x="484" y="756"/>
                  </a:cubicBezTo>
                  <a:lnTo>
                    <a:pt x="196" y="907"/>
                  </a:lnTo>
                  <a:cubicBezTo>
                    <a:pt x="193" y="910"/>
                    <a:pt x="188" y="908"/>
                    <a:pt x="183" y="906"/>
                  </a:cubicBezTo>
                  <a:cubicBezTo>
                    <a:pt x="179" y="903"/>
                    <a:pt x="176" y="898"/>
                    <a:pt x="178" y="893"/>
                  </a:cubicBezTo>
                  <a:lnTo>
                    <a:pt x="231" y="581"/>
                  </a:lnTo>
                  <a:lnTo>
                    <a:pt x="5" y="360"/>
                  </a:lnTo>
                  <a:cubicBezTo>
                    <a:pt x="1" y="356"/>
                    <a:pt x="0" y="351"/>
                    <a:pt x="1" y="347"/>
                  </a:cubicBezTo>
                  <a:cubicBezTo>
                    <a:pt x="3" y="342"/>
                    <a:pt x="6" y="339"/>
                    <a:pt x="11" y="338"/>
                  </a:cubicBezTo>
                  <a:lnTo>
                    <a:pt x="326" y="292"/>
                  </a:lnTo>
                  <a:lnTo>
                    <a:pt x="466" y="8"/>
                  </a:lnTo>
                  <a:cubicBezTo>
                    <a:pt x="470" y="0"/>
                    <a:pt x="485" y="0"/>
                    <a:pt x="489" y="8"/>
                  </a:cubicBezTo>
                  <a:lnTo>
                    <a:pt x="629" y="292"/>
                  </a:lnTo>
                  <a:lnTo>
                    <a:pt x="943" y="337"/>
                  </a:lnTo>
                  <a:cubicBezTo>
                    <a:pt x="948" y="338"/>
                    <a:pt x="951" y="341"/>
                    <a:pt x="953" y="346"/>
                  </a:cubicBezTo>
                  <a:cubicBezTo>
                    <a:pt x="954" y="351"/>
                    <a:pt x="953" y="356"/>
                    <a:pt x="949" y="358"/>
                  </a:cubicBezTo>
                  <a:lnTo>
                    <a:pt x="722" y="581"/>
                  </a:lnTo>
                  <a:lnTo>
                    <a:pt x="776" y="893"/>
                  </a:lnTo>
                  <a:cubicBezTo>
                    <a:pt x="777" y="898"/>
                    <a:pt x="775" y="903"/>
                    <a:pt x="771" y="906"/>
                  </a:cubicBezTo>
                  <a:cubicBezTo>
                    <a:pt x="769" y="907"/>
                    <a:pt x="766" y="908"/>
                    <a:pt x="764" y="908"/>
                  </a:cubicBezTo>
                  <a:close/>
                </a:path>
              </a:pathLst>
            </a:custGeom>
            <a:grpFill/>
            <a:ln w="19050">
              <a:solidFill>
                <a:srgbClr val="0020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Star">
              <a:extLst>
                <a:ext uri="{FF2B5EF4-FFF2-40B4-BE49-F238E27FC236}">
                  <a16:creationId xmlns:a16="http://schemas.microsoft.com/office/drawing/2014/main" id="{C00AB414-6626-9A2A-8AB4-A039757F1E50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96" y="133"/>
              <a:ext cx="144" cy="137"/>
            </a:xfrm>
            <a:custGeom>
              <a:avLst/>
              <a:gdLst>
                <a:gd name="T0" fmla="*/ 124 w 339"/>
                <a:gd name="T1" fmla="*/ 325 h 325"/>
                <a:gd name="T2" fmla="*/ 115 w 339"/>
                <a:gd name="T3" fmla="*/ 321 h 325"/>
                <a:gd name="T4" fmla="*/ 5 w 339"/>
                <a:gd name="T5" fmla="*/ 214 h 325"/>
                <a:gd name="T6" fmla="*/ 1 w 339"/>
                <a:gd name="T7" fmla="*/ 201 h 325"/>
                <a:gd name="T8" fmla="*/ 11 w 339"/>
                <a:gd name="T9" fmla="*/ 192 h 325"/>
                <a:gd name="T10" fmla="*/ 240 w 339"/>
                <a:gd name="T11" fmla="*/ 158 h 325"/>
                <a:gd name="T12" fmla="*/ 314 w 339"/>
                <a:gd name="T13" fmla="*/ 8 h 325"/>
                <a:gd name="T14" fmla="*/ 330 w 339"/>
                <a:gd name="T15" fmla="*/ 2 h 325"/>
                <a:gd name="T16" fmla="*/ 336 w 339"/>
                <a:gd name="T17" fmla="*/ 18 h 325"/>
                <a:gd name="T18" fmla="*/ 259 w 339"/>
                <a:gd name="T19" fmla="*/ 175 h 325"/>
                <a:gd name="T20" fmla="*/ 249 w 339"/>
                <a:gd name="T21" fmla="*/ 181 h 325"/>
                <a:gd name="T22" fmla="*/ 41 w 339"/>
                <a:gd name="T23" fmla="*/ 214 h 325"/>
                <a:gd name="T24" fmla="*/ 132 w 339"/>
                <a:gd name="T25" fmla="*/ 304 h 325"/>
                <a:gd name="T26" fmla="*/ 132 w 339"/>
                <a:gd name="T27" fmla="*/ 321 h 325"/>
                <a:gd name="T28" fmla="*/ 124 w 339"/>
                <a:gd name="T29" fmla="*/ 32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39" h="325">
                  <a:moveTo>
                    <a:pt x="124" y="325"/>
                  </a:moveTo>
                  <a:cubicBezTo>
                    <a:pt x="120" y="325"/>
                    <a:pt x="117" y="324"/>
                    <a:pt x="115" y="321"/>
                  </a:cubicBezTo>
                  <a:lnTo>
                    <a:pt x="5" y="214"/>
                  </a:lnTo>
                  <a:cubicBezTo>
                    <a:pt x="1" y="210"/>
                    <a:pt x="0" y="205"/>
                    <a:pt x="1" y="201"/>
                  </a:cubicBezTo>
                  <a:cubicBezTo>
                    <a:pt x="2" y="197"/>
                    <a:pt x="6" y="194"/>
                    <a:pt x="11" y="192"/>
                  </a:cubicBezTo>
                  <a:lnTo>
                    <a:pt x="240" y="158"/>
                  </a:lnTo>
                  <a:lnTo>
                    <a:pt x="314" y="8"/>
                  </a:lnTo>
                  <a:cubicBezTo>
                    <a:pt x="316" y="2"/>
                    <a:pt x="324" y="0"/>
                    <a:pt x="330" y="2"/>
                  </a:cubicBezTo>
                  <a:cubicBezTo>
                    <a:pt x="336" y="5"/>
                    <a:pt x="339" y="12"/>
                    <a:pt x="336" y="18"/>
                  </a:cubicBezTo>
                  <a:lnTo>
                    <a:pt x="259" y="175"/>
                  </a:lnTo>
                  <a:cubicBezTo>
                    <a:pt x="257" y="178"/>
                    <a:pt x="254" y="181"/>
                    <a:pt x="249" y="181"/>
                  </a:cubicBezTo>
                  <a:lnTo>
                    <a:pt x="41" y="214"/>
                  </a:lnTo>
                  <a:lnTo>
                    <a:pt x="132" y="304"/>
                  </a:lnTo>
                  <a:cubicBezTo>
                    <a:pt x="137" y="309"/>
                    <a:pt x="137" y="316"/>
                    <a:pt x="132" y="321"/>
                  </a:cubicBezTo>
                  <a:cubicBezTo>
                    <a:pt x="130" y="324"/>
                    <a:pt x="127" y="325"/>
                    <a:pt x="124" y="325"/>
                  </a:cubicBezTo>
                  <a:close/>
                </a:path>
              </a:pathLst>
            </a:custGeom>
            <a:grpFill/>
            <a:ln w="19050">
              <a:solidFill>
                <a:srgbClr val="00206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19745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89D13-F286-DEC3-DF11-F22944106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F067EF-ACEE-272E-7B25-11F098723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Energy Management System (EMS)</a:t>
            </a:r>
          </a:p>
        </p:txBody>
      </p:sp>
      <p:sp>
        <p:nvSpPr>
          <p:cNvPr id="5" name="ShapeNameChangedByPowerUser2">
            <a:extLst>
              <a:ext uri="{FF2B5EF4-FFF2-40B4-BE49-F238E27FC236}">
                <a16:creationId xmlns:a16="http://schemas.microsoft.com/office/drawing/2014/main" id="{5F380B63-E41B-13C7-53AB-C7EB24E33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6238" y="1246188"/>
            <a:ext cx="5643562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Rule-Based Control Engine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kumimoji="0" lang="en-US" sz="1600" b="1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Runtime Language (ERL)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Executes control logic during simulation runtime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🔍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Capabilities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Access internal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sensor data </a:t>
            </a: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(e.g., temperature, indoor illuminance, occupancy)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Perform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custom control logic </a:t>
            </a: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(if–then–else structures)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Modify actuators</a:t>
            </a: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(e.g., HVAC components, setpoints)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🔧 </a:t>
            </a:r>
            <a:r>
              <a:rPr kumimoji="0" lang="en-US" sz="1600" b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Adaptive schedules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Occupancy-based control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Thermostat reset or equipment control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ShapeNameChangedByPowerUser2">
            <a:extLst>
              <a:ext uri="{FF2B5EF4-FFF2-40B4-BE49-F238E27FC236}">
                <a16:creationId xmlns:a16="http://schemas.microsoft.com/office/drawing/2014/main" id="{CFAA413E-2ACF-9CC6-38D4-126828B5CF5A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246188"/>
            <a:ext cx="5643563" cy="493077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A3EE785-5FEE-1028-AB02-0270B894A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814" y="1412167"/>
            <a:ext cx="3069859" cy="2299408"/>
          </a:xfrm>
          <a:prstGeom prst="rect">
            <a:avLst/>
          </a:prstGeom>
        </p:spPr>
      </p:pic>
      <p:pic>
        <p:nvPicPr>
          <p:cNvPr id="19" name="Content Placeholder 5">
            <a:extLst>
              <a:ext uri="{FF2B5EF4-FFF2-40B4-BE49-F238E27FC236}">
                <a16:creationId xmlns:a16="http://schemas.microsoft.com/office/drawing/2014/main" id="{9A0A78C3-D97F-3903-6E62-5F81375F4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8673" y="3514350"/>
            <a:ext cx="3406476" cy="266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04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use </a:t>
            </a:r>
            <a:r>
              <a:rPr lang="en-US" dirty="0" err="1"/>
              <a:t>EnergyPlus</a:t>
            </a:r>
            <a:r>
              <a:rPr lang="en-US" dirty="0"/>
              <a:t> Python API?</a:t>
            </a:r>
          </a:p>
        </p:txBody>
      </p:sp>
      <p:sp>
        <p:nvSpPr>
          <p:cNvPr id="19" name="Nom1"/>
          <p:cNvSpPr/>
          <p:nvPr/>
        </p:nvSpPr>
        <p:spPr>
          <a:xfrm>
            <a:off x="2855496" y="3174464"/>
            <a:ext cx="8726904" cy="12835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Use control structures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(loops, functions, conditionals)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Handle complex data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via NumPy, Pandas, etc.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Store results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for post-processing or adaptive logic</a:t>
            </a:r>
          </a:p>
        </p:txBody>
      </p:sp>
      <p:sp>
        <p:nvSpPr>
          <p:cNvPr id="18" name="Nom1"/>
          <p:cNvSpPr/>
          <p:nvPr/>
        </p:nvSpPr>
        <p:spPr>
          <a:xfrm>
            <a:off x="2213811" y="1417639"/>
            <a:ext cx="9368589" cy="12835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Exchange data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during simulation runtime: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eg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, Import external data like weather, prices, or schedules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Manipulate internal variables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using custom Python routines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Trigger routines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at flexible simulation points (e.g., HVAC iteration, time step). </a:t>
            </a:r>
          </a:p>
        </p:txBody>
      </p:sp>
      <p:sp>
        <p:nvSpPr>
          <p:cNvPr id="8" name="Nom1"/>
          <p:cNvSpPr/>
          <p:nvPr/>
        </p:nvSpPr>
        <p:spPr>
          <a:xfrm>
            <a:off x="609601" y="1417639"/>
            <a:ext cx="2245895" cy="1283537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kern="0" dirty="0"/>
              <a:t>Dynamic Simulation Control</a:t>
            </a:r>
          </a:p>
        </p:txBody>
      </p:sp>
      <p:sp>
        <p:nvSpPr>
          <p:cNvPr id="9" name="Nom2"/>
          <p:cNvSpPr/>
          <p:nvPr/>
        </p:nvSpPr>
        <p:spPr>
          <a:xfrm>
            <a:off x="1197811" y="3174464"/>
            <a:ext cx="2245895" cy="1283537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kern="0"/>
              <a:t>Leverage Python Ecosystem</a:t>
            </a:r>
            <a:endParaRPr lang="en-US" sz="1600" b="1" kern="0" dirty="0"/>
          </a:p>
        </p:txBody>
      </p:sp>
      <p:sp>
        <p:nvSpPr>
          <p:cNvPr id="4" name="Nom1">
            <a:extLst>
              <a:ext uri="{FF2B5EF4-FFF2-40B4-BE49-F238E27FC236}">
                <a16:creationId xmlns:a16="http://schemas.microsoft.com/office/drawing/2014/main" id="{DC3E3367-A0A0-1527-773A-2326C32481B3}"/>
              </a:ext>
            </a:extLst>
          </p:cNvPr>
          <p:cNvSpPr/>
          <p:nvPr/>
        </p:nvSpPr>
        <p:spPr>
          <a:xfrm>
            <a:off x="3443706" y="4893426"/>
            <a:ext cx="8138694" cy="12835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8000" rtlCol="0" anchor="ctr"/>
          <a:lstStyle/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Integrate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machine learning models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(e.g., Scikit-learn, TensorFlow,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PyTorch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)</a:t>
            </a:r>
          </a:p>
          <a:p>
            <a:pPr marL="285750" marR="0" lvl="0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Enable 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adaptive, occupant-centric, or data-driven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controls</a:t>
            </a:r>
          </a:p>
        </p:txBody>
      </p:sp>
      <p:sp>
        <p:nvSpPr>
          <p:cNvPr id="6" name="Nom3">
            <a:extLst>
              <a:ext uri="{FF2B5EF4-FFF2-40B4-BE49-F238E27FC236}">
                <a16:creationId xmlns:a16="http://schemas.microsoft.com/office/drawing/2014/main" id="{0ADED52A-EACD-1C19-F219-578468FED673}"/>
              </a:ext>
            </a:extLst>
          </p:cNvPr>
          <p:cNvSpPr/>
          <p:nvPr/>
        </p:nvSpPr>
        <p:spPr>
          <a:xfrm>
            <a:off x="1786021" y="4893426"/>
            <a:ext cx="2245895" cy="1283537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b="1" kern="0"/>
              <a:t>Advanced Capabilities</a:t>
            </a:r>
            <a:endParaRPr lang="en-US" sz="1600" b="1" kern="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56902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FBCA-E0A1-DD9A-3BD0-30173335E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Timeline without EMS</a:t>
            </a:r>
            <a:endParaRPr lang="en-CA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37D3A2-3D74-D3F0-7844-439B486BE70A}"/>
              </a:ext>
            </a:extLst>
          </p:cNvPr>
          <p:cNvSpPr txBox="1">
            <a:spLocks/>
          </p:cNvSpPr>
          <p:nvPr/>
        </p:nvSpPr>
        <p:spPr>
          <a:xfrm>
            <a:off x="376846" y="3"/>
            <a:ext cx="9788272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01973F-8CDA-E63A-E5ED-3CD16D848469}"/>
              </a:ext>
            </a:extLst>
          </p:cNvPr>
          <p:cNvSpPr/>
          <p:nvPr/>
        </p:nvSpPr>
        <p:spPr>
          <a:xfrm>
            <a:off x="3997129" y="2778338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A1A3FE7-6E08-BF09-F04F-B051E862760B}"/>
              </a:ext>
            </a:extLst>
          </p:cNvPr>
          <p:cNvSpPr/>
          <p:nvPr/>
        </p:nvSpPr>
        <p:spPr>
          <a:xfrm>
            <a:off x="1349406" y="2778338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BF335E4-1EAB-44CB-773E-4542EC553F41}"/>
              </a:ext>
            </a:extLst>
          </p:cNvPr>
          <p:cNvSpPr/>
          <p:nvPr/>
        </p:nvSpPr>
        <p:spPr>
          <a:xfrm>
            <a:off x="7781772" y="2778338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comparison of a file&#10;&#10;Description automatically generated with medium confidence">
            <a:extLst>
              <a:ext uri="{FF2B5EF4-FFF2-40B4-BE49-F238E27FC236}">
                <a16:creationId xmlns:a16="http://schemas.microsoft.com/office/drawing/2014/main" id="{A5E970CE-3312-8580-EEBD-CF57AD1B5AC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765"/>
          <a:stretch/>
        </p:blipFill>
        <p:spPr>
          <a:xfrm>
            <a:off x="1525016" y="4947806"/>
            <a:ext cx="1136668" cy="1187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FC525-8AA6-82DF-0191-3FF638E8D20F}"/>
              </a:ext>
            </a:extLst>
          </p:cNvPr>
          <p:cNvSpPr txBox="1"/>
          <p:nvPr/>
        </p:nvSpPr>
        <p:spPr>
          <a:xfrm>
            <a:off x="1170751" y="4201391"/>
            <a:ext cx="28825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Schedule</a:t>
            </a:r>
            <a:endParaRPr lang="LID4096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E79D78-D2FF-6791-36D7-069C09186722}"/>
              </a:ext>
            </a:extLst>
          </p:cNvPr>
          <p:cNvSpPr txBox="1"/>
          <p:nvPr/>
        </p:nvSpPr>
        <p:spPr>
          <a:xfrm>
            <a:off x="1996330" y="4578474"/>
            <a:ext cx="6078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LID4096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F1B8A2-59D5-1EA4-C8D5-16D4D44D5F95}"/>
              </a:ext>
            </a:extLst>
          </p:cNvPr>
          <p:cNvSpPr txBox="1"/>
          <p:nvPr/>
        </p:nvSpPr>
        <p:spPr>
          <a:xfrm>
            <a:off x="9651502" y="3105834"/>
            <a:ext cx="1595373" cy="646331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Energy use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3FB55A-C5EB-B47E-B972-20481BFC44F8}"/>
              </a:ext>
            </a:extLst>
          </p:cNvPr>
          <p:cNvSpPr txBox="1"/>
          <p:nvPr/>
        </p:nvSpPr>
        <p:spPr>
          <a:xfrm>
            <a:off x="1073547" y="1789577"/>
            <a:ext cx="2632835" cy="830997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Fixed input only</a:t>
            </a:r>
          </a:p>
          <a:p>
            <a:pPr algn="ctr"/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Eg.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Weather data, occupancy schedule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2C7FF0-2ECC-F438-EA22-334ABEBE439C}"/>
              </a:ext>
            </a:extLst>
          </p:cNvPr>
          <p:cNvSpPr txBox="1"/>
          <p:nvPr/>
        </p:nvSpPr>
        <p:spPr>
          <a:xfrm>
            <a:off x="4105330" y="2222535"/>
            <a:ext cx="3476725" cy="338554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r>
              <a:rPr lang="en-CA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CA" sz="1600" b="1" dirty="0">
                <a:latin typeface="Arial" panose="020B0604020202020204" pitchFamily="34" charset="0"/>
                <a:cs typeface="Arial" panose="020B0604020202020204" pitchFamily="34" charset="0"/>
              </a:rPr>
              <a:t>decision making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B6DB-3D78-3454-5081-5FBC264AD757}"/>
              </a:ext>
            </a:extLst>
          </p:cNvPr>
          <p:cNvSpPr txBox="1"/>
          <p:nvPr/>
        </p:nvSpPr>
        <p:spPr>
          <a:xfrm>
            <a:off x="7981003" y="1947341"/>
            <a:ext cx="2552131" cy="615553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only reflect initial assumptions</a:t>
            </a:r>
            <a:endParaRPr lang="en-CA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7AB89-33BD-DDFA-24CC-2FC6840A1607}"/>
              </a:ext>
            </a:extLst>
          </p:cNvPr>
          <p:cNvSpPr txBox="1"/>
          <p:nvPr/>
        </p:nvSpPr>
        <p:spPr>
          <a:xfrm>
            <a:off x="3383610" y="5172741"/>
            <a:ext cx="7283374" cy="64633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 feedback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no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adaptation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All control logic must be defined up front via IDF schedules or CSVs</a:t>
            </a:r>
            <a:r>
              <a:rPr lang="en-US" dirty="0"/>
              <a:t>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0787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12F8-0DB7-1878-8E5E-821568120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Simulation Timeline With 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01312-CEB5-03E4-70C5-6C4743F04AA6}"/>
              </a:ext>
            </a:extLst>
          </p:cNvPr>
          <p:cNvSpPr txBox="1">
            <a:spLocks/>
          </p:cNvSpPr>
          <p:nvPr/>
        </p:nvSpPr>
        <p:spPr>
          <a:xfrm>
            <a:off x="0" y="-1169040"/>
            <a:ext cx="9788272" cy="1020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Simulation timeline with EMS</a:t>
            </a:r>
            <a:endParaRPr lang="LID4096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26762CE-6665-14A8-2DED-27E18E1761D2}"/>
              </a:ext>
            </a:extLst>
          </p:cNvPr>
          <p:cNvSpPr/>
          <p:nvPr/>
        </p:nvSpPr>
        <p:spPr>
          <a:xfrm>
            <a:off x="3620283" y="1609295"/>
            <a:ext cx="3769756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Simulation Runtime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24A8BCE-3816-0A0A-6F84-95754EAE7B6C}"/>
              </a:ext>
            </a:extLst>
          </p:cNvPr>
          <p:cNvSpPr/>
          <p:nvPr/>
        </p:nvSpPr>
        <p:spPr>
          <a:xfrm>
            <a:off x="972560" y="1609295"/>
            <a:ext cx="2632835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kern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endParaRPr lang="LID409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CBF5D58-941D-5180-721E-CCDC8526BBD4}"/>
              </a:ext>
            </a:extLst>
          </p:cNvPr>
          <p:cNvSpPr/>
          <p:nvPr/>
        </p:nvSpPr>
        <p:spPr>
          <a:xfrm>
            <a:off x="7404926" y="1609295"/>
            <a:ext cx="1774003" cy="13013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297180">
              <a:spcAft>
                <a:spcPts val="600"/>
              </a:spcAft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lang="LID4096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6392E4-E2BC-471A-6623-8A4FADBC5EBB}"/>
              </a:ext>
            </a:extLst>
          </p:cNvPr>
          <p:cNvSpPr txBox="1"/>
          <p:nvPr/>
        </p:nvSpPr>
        <p:spPr>
          <a:xfrm>
            <a:off x="9301289" y="1904673"/>
            <a:ext cx="1439497" cy="584775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Temperatures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Energy use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44464A-EECA-F2BB-C863-4B5BD879E0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14"/>
          <a:stretch/>
        </p:blipFill>
        <p:spPr>
          <a:xfrm>
            <a:off x="3840047" y="2551004"/>
            <a:ext cx="817150" cy="16090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44B486-2451-0113-9093-EAEC424BF0FF}"/>
              </a:ext>
            </a:extLst>
          </p:cNvPr>
          <p:cNvSpPr txBox="1"/>
          <p:nvPr/>
        </p:nvSpPr>
        <p:spPr>
          <a:xfrm>
            <a:off x="1196233" y="3136612"/>
            <a:ext cx="25339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Read </a:t>
            </a:r>
            <a:r>
              <a:rPr lang="fr-FR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  <a:r>
              <a:rPr lang="fr-FR" sz="1600" i="1" dirty="0">
                <a:latin typeface="Arial" panose="020B0604020202020204" pitchFamily="34" charset="0"/>
                <a:cs typeface="Arial" panose="020B0604020202020204" pitchFamily="34" charset="0"/>
              </a:rPr>
              <a:t> variables (e.g., zone temp)</a:t>
            </a:r>
            <a:endParaRPr lang="LID4096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1DA34B-B77D-C647-A3C0-FEC07B55A632}"/>
              </a:ext>
            </a:extLst>
          </p:cNvPr>
          <p:cNvSpPr txBox="1"/>
          <p:nvPr/>
        </p:nvSpPr>
        <p:spPr>
          <a:xfrm>
            <a:off x="6820957" y="3230503"/>
            <a:ext cx="29419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Modify actuators (e.g., thermostat setpoint)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558E077-44C3-C726-FF68-DF264C8220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17"/>
          <a:stretch/>
        </p:blipFill>
        <p:spPr>
          <a:xfrm>
            <a:off x="6048542" y="2614620"/>
            <a:ext cx="797791" cy="160901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CCA84AE-BF2C-5B42-9C2C-317D4B7555F1}"/>
              </a:ext>
            </a:extLst>
          </p:cNvPr>
          <p:cNvSpPr/>
          <p:nvPr/>
        </p:nvSpPr>
        <p:spPr>
          <a:xfrm>
            <a:off x="4564517" y="4150231"/>
            <a:ext cx="1660124" cy="7703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</a:t>
            </a:r>
          </a:p>
          <a:p>
            <a:pPr algn="ctr"/>
            <a:r>
              <a:rPr lang="en-US" dirty="0"/>
              <a:t>Method using EMS logic 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B7080-74F2-7351-4740-888E2BCFC7CC}"/>
              </a:ext>
            </a:extLst>
          </p:cNvPr>
          <p:cNvSpPr txBox="1"/>
          <p:nvPr/>
        </p:nvSpPr>
        <p:spPr>
          <a:xfrm>
            <a:off x="1042490" y="1361823"/>
            <a:ext cx="17493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Weather data</a:t>
            </a:r>
            <a:endParaRPr lang="LID4096" sz="2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3321CDB-1C08-EAC0-983C-7017EFA21EFD}"/>
              </a:ext>
            </a:extLst>
          </p:cNvPr>
          <p:cNvSpPr txBox="1"/>
          <p:nvPr/>
        </p:nvSpPr>
        <p:spPr>
          <a:xfrm>
            <a:off x="1477671" y="5288426"/>
            <a:ext cx="7833815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EMS can respond to conditions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during simulation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but cannot access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external data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store past results</a:t>
            </a:r>
            <a:endParaRPr lang="en-CA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47AA5FE-97ED-1CEA-C992-DF933DF8760A}"/>
              </a:ext>
            </a:extLst>
          </p:cNvPr>
          <p:cNvSpPr/>
          <p:nvPr/>
        </p:nvSpPr>
        <p:spPr>
          <a:xfrm>
            <a:off x="1021216" y="2995197"/>
            <a:ext cx="2681911" cy="8941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A1FE18C-BBD5-059C-C8ED-DEBD51B3B695}"/>
              </a:ext>
            </a:extLst>
          </p:cNvPr>
          <p:cNvSpPr/>
          <p:nvPr/>
        </p:nvSpPr>
        <p:spPr>
          <a:xfrm>
            <a:off x="6950970" y="3002588"/>
            <a:ext cx="2681911" cy="894164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728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7C03A-2060-2653-330B-C2968567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Modes of using the API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3AC312-1B9A-8C00-FD54-DB09DE5AED51}"/>
              </a:ext>
            </a:extLst>
          </p:cNvPr>
          <p:cNvSpPr/>
          <p:nvPr/>
        </p:nvSpPr>
        <p:spPr>
          <a:xfrm>
            <a:off x="0" y="1166648"/>
            <a:ext cx="12181490" cy="50975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575FA27-AE39-11EA-0ECA-94261F095010}"/>
              </a:ext>
            </a:extLst>
          </p:cNvPr>
          <p:cNvGrpSpPr/>
          <p:nvPr/>
        </p:nvGrpSpPr>
        <p:grpSpPr>
          <a:xfrm>
            <a:off x="10512" y="1498979"/>
            <a:ext cx="1093076" cy="2112579"/>
            <a:chOff x="683172" y="1654066"/>
            <a:chExt cx="1093076" cy="2112579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16FCC7E-9970-0327-B58D-E686CD294E71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48" y="1654066"/>
              <a:ext cx="0" cy="2112579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61CC4AE-08FA-3FB7-3B0E-390204025F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72" y="2707727"/>
              <a:ext cx="1093076" cy="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AE0ADBA-71BB-D8D6-4995-BDF5708E799A}"/>
              </a:ext>
            </a:extLst>
          </p:cNvPr>
          <p:cNvSpPr/>
          <p:nvPr/>
        </p:nvSpPr>
        <p:spPr>
          <a:xfrm>
            <a:off x="1124609" y="1498979"/>
            <a:ext cx="9963804" cy="21125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C8D8AC-4435-3291-36DC-4565C161B2DE}"/>
              </a:ext>
            </a:extLst>
          </p:cNvPr>
          <p:cNvSpPr/>
          <p:nvPr/>
        </p:nvSpPr>
        <p:spPr>
          <a:xfrm>
            <a:off x="1408387" y="1827426"/>
            <a:ext cx="2270231" cy="14504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en-CA" b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CA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a Library</a:t>
            </a:r>
            <a:endParaRPr lang="en-CA" sz="1800" b="1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C8EA6-BB7E-CDB0-93C4-5B3D51C3D402}"/>
              </a:ext>
            </a:extLst>
          </p:cNvPr>
          <p:cNvSpPr txBox="1"/>
          <p:nvPr/>
        </p:nvSpPr>
        <p:spPr>
          <a:xfrm>
            <a:off x="3962397" y="1827426"/>
            <a:ext cx="684223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from a standalone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Python script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Gives you full control over simulation execution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Good for batch runs, parametric studies, and automation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Library: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Your Python calls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EnergyPlus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77E91E-5D49-8043-6051-B7DC872ADCB8}"/>
              </a:ext>
            </a:extLst>
          </p:cNvPr>
          <p:cNvSpPr/>
          <p:nvPr/>
        </p:nvSpPr>
        <p:spPr>
          <a:xfrm>
            <a:off x="1103585" y="3815870"/>
            <a:ext cx="9984830" cy="21125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94FA66-0526-B5BE-208C-020FDB6D1FA4}"/>
              </a:ext>
            </a:extLst>
          </p:cNvPr>
          <p:cNvGrpSpPr/>
          <p:nvPr/>
        </p:nvGrpSpPr>
        <p:grpSpPr>
          <a:xfrm flipH="1">
            <a:off x="11088414" y="3818498"/>
            <a:ext cx="1093076" cy="2112579"/>
            <a:chOff x="683172" y="1654066"/>
            <a:chExt cx="1093076" cy="211257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AD183AE-C150-EF76-A842-D1453A37774F}"/>
                </a:ext>
              </a:extLst>
            </p:cNvPr>
            <p:cNvCxnSpPr>
              <a:cxnSpLocks/>
            </p:cNvCxnSpPr>
            <p:nvPr/>
          </p:nvCxnSpPr>
          <p:spPr>
            <a:xfrm>
              <a:off x="1776248" y="1654066"/>
              <a:ext cx="0" cy="2112579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E8371A3-6AE4-437A-A95E-F768F5253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3172" y="2707727"/>
              <a:ext cx="1093076" cy="0"/>
            </a:xfrm>
            <a:prstGeom prst="line">
              <a:avLst/>
            </a:prstGeom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C3BB12CA-813B-689E-7EB3-07F42766AAEC}"/>
              </a:ext>
            </a:extLst>
          </p:cNvPr>
          <p:cNvSpPr/>
          <p:nvPr/>
        </p:nvSpPr>
        <p:spPr>
          <a:xfrm>
            <a:off x="8534404" y="4146945"/>
            <a:ext cx="2270231" cy="145042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Plugin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BE763EF-4721-88BE-57F3-8C5998F822F8}"/>
              </a:ext>
            </a:extLst>
          </p:cNvPr>
          <p:cNvSpPr txBox="1"/>
          <p:nvPr/>
        </p:nvSpPr>
        <p:spPr>
          <a:xfrm>
            <a:off x="1408387" y="3945235"/>
            <a:ext cx="683960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 </a:t>
            </a:r>
            <a:r>
              <a:rPr kumimoji="0" lang="en-CA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normally (e.g., </a:t>
            </a:r>
            <a:r>
              <a:rPr kumimoji="0" lang="en-CA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via EP-Launch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or </a:t>
            </a:r>
            <a:r>
              <a:rPr kumimoji="0" lang="en-CA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command line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), and </a:t>
            </a:r>
            <a:r>
              <a:rPr kumimoji="0" lang="en-CA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calls your Python code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Your Python script </a:t>
            </a:r>
            <a:r>
              <a:rPr kumimoji="0" lang="en-CA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runs inside the simulation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Suitable for</a:t>
            </a:r>
            <a:r>
              <a:rPr kumimoji="0" lang="en-CA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: In-simulation control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(e.g., rule-based HVAC strategies), Easy plug-in of Python logic into </a:t>
            </a:r>
            <a:r>
              <a:rPr kumimoji="0" lang="en-CA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existing IDF </a:t>
            </a:r>
            <a:r>
              <a:rPr kumimoji="0" lang="en-CA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Plugin :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EnergyPlus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calls your Python</a:t>
            </a: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CA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D0BB3-3B5C-17A3-A425-4C3C03335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1770" y="4144317"/>
            <a:ext cx="2283023" cy="14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1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2827D-6C13-845D-EC38-20740A68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err="1"/>
              <a:t>EnergyPlus</a:t>
            </a:r>
            <a:r>
              <a:rPr lang="en-CA" dirty="0"/>
              <a:t> Python API  Key Functional Groups</a:t>
            </a:r>
          </a:p>
        </p:txBody>
      </p:sp>
      <p:sp>
        <p:nvSpPr>
          <p:cNvPr id="3" name="Arrow: Chevron 2">
            <a:extLst>
              <a:ext uri="{FF2B5EF4-FFF2-40B4-BE49-F238E27FC236}">
                <a16:creationId xmlns:a16="http://schemas.microsoft.com/office/drawing/2014/main" id="{6FF6B978-E7CE-9DAB-7F50-E2E1ACBB2ED1}"/>
              </a:ext>
            </a:extLst>
          </p:cNvPr>
          <p:cNvSpPr/>
          <p:nvPr/>
        </p:nvSpPr>
        <p:spPr>
          <a:xfrm flipH="1">
            <a:off x="733232" y="1669615"/>
            <a:ext cx="1366344" cy="965551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A" sz="4000" b="1">
                <a:solidFill>
                  <a:schemeClr val="bg1"/>
                </a:solidFill>
              </a:rPr>
              <a:t>1</a:t>
            </a:r>
            <a:endParaRPr lang="en-CA" sz="4000" b="1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96697CC-16A8-8CF2-84A9-FE30A27F740F}"/>
              </a:ext>
            </a:extLst>
          </p:cNvPr>
          <p:cNvSpPr/>
          <p:nvPr/>
        </p:nvSpPr>
        <p:spPr>
          <a:xfrm flipH="1">
            <a:off x="1842074" y="1669615"/>
            <a:ext cx="8170606" cy="965551"/>
          </a:xfrm>
          <a:custGeom>
            <a:avLst/>
            <a:gdLst>
              <a:gd name="connsiteX0" fmla="*/ 5145513 w 5628288"/>
              <a:gd name="connsiteY0" fmla="*/ 0 h 965551"/>
              <a:gd name="connsiteX1" fmla="*/ 4908331 w 5628288"/>
              <a:gd name="connsiteY1" fmla="*/ 0 h 965551"/>
              <a:gd name="connsiteX2" fmla="*/ 4261944 w 5628288"/>
              <a:gd name="connsiteY2" fmla="*/ 0 h 965551"/>
              <a:gd name="connsiteX3" fmla="*/ 0 w 5628288"/>
              <a:gd name="connsiteY3" fmla="*/ 0 h 965551"/>
              <a:gd name="connsiteX4" fmla="*/ 0 w 5628288"/>
              <a:gd name="connsiteY4" fmla="*/ 965551 h 965551"/>
              <a:gd name="connsiteX5" fmla="*/ 4261944 w 5628288"/>
              <a:gd name="connsiteY5" fmla="*/ 965551 h 965551"/>
              <a:gd name="connsiteX6" fmla="*/ 4908331 w 5628288"/>
              <a:gd name="connsiteY6" fmla="*/ 965551 h 965551"/>
              <a:gd name="connsiteX7" fmla="*/ 5145513 w 5628288"/>
              <a:gd name="connsiteY7" fmla="*/ 965551 h 965551"/>
              <a:gd name="connsiteX8" fmla="*/ 5628288 w 5628288"/>
              <a:gd name="connsiteY8" fmla="*/ 482776 h 96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8288" h="965551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Runtime API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all your Python callbacks during simulation at specific point (e.g., timestep start, HVAC iteration)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AEBF566B-9285-0A5C-DA9E-EEAF32A1B817}"/>
              </a:ext>
            </a:extLst>
          </p:cNvPr>
          <p:cNvSpPr/>
          <p:nvPr/>
        </p:nvSpPr>
        <p:spPr>
          <a:xfrm flipH="1">
            <a:off x="1660768" y="2895733"/>
            <a:ext cx="1366344" cy="965551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2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DC5EFA6-740F-4C0F-FA26-91EC1D26E35F}"/>
              </a:ext>
            </a:extLst>
          </p:cNvPr>
          <p:cNvSpPr/>
          <p:nvPr/>
        </p:nvSpPr>
        <p:spPr>
          <a:xfrm flipH="1">
            <a:off x="2769610" y="2895733"/>
            <a:ext cx="7928870" cy="965551"/>
          </a:xfrm>
          <a:custGeom>
            <a:avLst/>
            <a:gdLst>
              <a:gd name="connsiteX0" fmla="*/ 5145513 w 5628288"/>
              <a:gd name="connsiteY0" fmla="*/ 0 h 965551"/>
              <a:gd name="connsiteX1" fmla="*/ 4908331 w 5628288"/>
              <a:gd name="connsiteY1" fmla="*/ 0 h 965551"/>
              <a:gd name="connsiteX2" fmla="*/ 4261944 w 5628288"/>
              <a:gd name="connsiteY2" fmla="*/ 0 h 965551"/>
              <a:gd name="connsiteX3" fmla="*/ 0 w 5628288"/>
              <a:gd name="connsiteY3" fmla="*/ 0 h 965551"/>
              <a:gd name="connsiteX4" fmla="*/ 0 w 5628288"/>
              <a:gd name="connsiteY4" fmla="*/ 965551 h 965551"/>
              <a:gd name="connsiteX5" fmla="*/ 4261944 w 5628288"/>
              <a:gd name="connsiteY5" fmla="*/ 965551 h 965551"/>
              <a:gd name="connsiteX6" fmla="*/ 4908331 w 5628288"/>
              <a:gd name="connsiteY6" fmla="*/ 965551 h 965551"/>
              <a:gd name="connsiteX7" fmla="*/ 5145513 w 5628288"/>
              <a:gd name="connsiteY7" fmla="*/ 965551 h 965551"/>
              <a:gd name="connsiteX8" fmla="*/ 5628288 w 5628288"/>
              <a:gd name="connsiteY8" fmla="*/ 482776 h 96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8288" h="965551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Data-transfer API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Exchange data between </a:t>
            </a:r>
            <a:r>
              <a:rPr lang="en-US" sz="1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EnergyPlus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Python, Read sensors (e.g., temperature, occupancy), Write to actuators (e.g., setpoint, availability)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1F07F8BD-18BC-0880-1BF3-370C305E9597}"/>
              </a:ext>
            </a:extLst>
          </p:cNvPr>
          <p:cNvSpPr/>
          <p:nvPr/>
        </p:nvSpPr>
        <p:spPr>
          <a:xfrm flipH="1">
            <a:off x="2588305" y="4121851"/>
            <a:ext cx="1366344" cy="965551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>
                <a:solidFill>
                  <a:schemeClr val="bg1"/>
                </a:solidFill>
              </a:rPr>
              <a:t>3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4CA7AFA-FFFC-E107-444C-53BF2922657D}"/>
              </a:ext>
            </a:extLst>
          </p:cNvPr>
          <p:cNvSpPr/>
          <p:nvPr/>
        </p:nvSpPr>
        <p:spPr>
          <a:xfrm flipH="1">
            <a:off x="3697146" y="4121851"/>
            <a:ext cx="8030033" cy="965551"/>
          </a:xfrm>
          <a:custGeom>
            <a:avLst/>
            <a:gdLst>
              <a:gd name="connsiteX0" fmla="*/ 5145513 w 5628288"/>
              <a:gd name="connsiteY0" fmla="*/ 0 h 965551"/>
              <a:gd name="connsiteX1" fmla="*/ 4908331 w 5628288"/>
              <a:gd name="connsiteY1" fmla="*/ 0 h 965551"/>
              <a:gd name="connsiteX2" fmla="*/ 4261944 w 5628288"/>
              <a:gd name="connsiteY2" fmla="*/ 0 h 965551"/>
              <a:gd name="connsiteX3" fmla="*/ 0 w 5628288"/>
              <a:gd name="connsiteY3" fmla="*/ 0 h 965551"/>
              <a:gd name="connsiteX4" fmla="*/ 0 w 5628288"/>
              <a:gd name="connsiteY4" fmla="*/ 965551 h 965551"/>
              <a:gd name="connsiteX5" fmla="*/ 4261944 w 5628288"/>
              <a:gd name="connsiteY5" fmla="*/ 965551 h 965551"/>
              <a:gd name="connsiteX6" fmla="*/ 4908331 w 5628288"/>
              <a:gd name="connsiteY6" fmla="*/ 965551 h 965551"/>
              <a:gd name="connsiteX7" fmla="*/ 5145513 w 5628288"/>
              <a:gd name="connsiteY7" fmla="*/ 965551 h 965551"/>
              <a:gd name="connsiteX8" fmla="*/ 5628288 w 5628288"/>
              <a:gd name="connsiteY8" fmla="*/ 482776 h 965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628288" h="965551">
                <a:moveTo>
                  <a:pt x="5145513" y="0"/>
                </a:moveTo>
                <a:lnTo>
                  <a:pt x="4908331" y="0"/>
                </a:lnTo>
                <a:lnTo>
                  <a:pt x="4261944" y="0"/>
                </a:lnTo>
                <a:lnTo>
                  <a:pt x="0" y="0"/>
                </a:lnTo>
                <a:lnTo>
                  <a:pt x="0" y="965551"/>
                </a:lnTo>
                <a:lnTo>
                  <a:pt x="4261944" y="965551"/>
                </a:lnTo>
                <a:lnTo>
                  <a:pt x="4908331" y="965551"/>
                </a:lnTo>
                <a:lnTo>
                  <a:pt x="5145513" y="965551"/>
                </a:lnTo>
                <a:lnTo>
                  <a:pt x="5628288" y="482776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57600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Functional API</a:t>
            </a:r>
            <a:endParaRPr kumimoji="0" lang="en-CA" sz="1800" b="1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Fluid and refrigerant property methods</a:t>
            </a:r>
            <a:endParaRPr lang="en-CA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784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ar_POWER_USER_SEPARATOR_ICONS_competition_POWER_USER_SEPARATOR_ICONS_favorite_POWER_USER_SEPARATOR_ICONS_good_POWER_USER_SEPARATOR_ICONS_winn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ar_POWER_USER_SEPARATOR_ICONS_competition_POWER_USER_SEPARATOR_ICONS_favorite_POWER_USER_SEPARATOR_ICONS_good_POWER_USER_SEPARATOR_ICONS_winn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star_POWER_USER_SEPARATOR_ICONS_competition_POWER_USER_SEPARATOR_ICONS_favorite_POWER_USER_SEPARATOR_ICONS_good_POWER_USER_SEPARATOR_ICONS_winn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Consequences_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ID_TEMPLATES" val="Horizontal_text_frames_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WER_USER_TAGS_ICONS" val=""/>
</p:tagLst>
</file>

<file path=ppt/theme/theme1.xml><?xml version="1.0" encoding="utf-8"?>
<a:theme xmlns:a="http://schemas.openxmlformats.org/drawingml/2006/main" name="BPRC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PRC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2963</TotalTime>
  <Words>1529</Words>
  <Application>Microsoft Office PowerPoint</Application>
  <PresentationFormat>Widescreen</PresentationFormat>
  <Paragraphs>194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Nirmala UI</vt:lpstr>
      <vt:lpstr>Wingdings</vt:lpstr>
      <vt:lpstr>BPRC Theme</vt:lpstr>
      <vt:lpstr>1_BPRC Theme</vt:lpstr>
      <vt:lpstr>EnergyPlus Python API Workshop</vt:lpstr>
      <vt:lpstr>About presenter</vt:lpstr>
      <vt:lpstr>Whole-Building Energy simulation tool</vt:lpstr>
      <vt:lpstr>Energy Management System (EMS)</vt:lpstr>
      <vt:lpstr>Why use EnergyPlus Python API?</vt:lpstr>
      <vt:lpstr>Simulation Timeline without EMS</vt:lpstr>
      <vt:lpstr>Simulation Timeline With EMS</vt:lpstr>
      <vt:lpstr>Modes of using the API</vt:lpstr>
      <vt:lpstr>EnergyPlus Python API  Key Functional Groups</vt:lpstr>
      <vt:lpstr>Examples of Call-back Registration Points</vt:lpstr>
      <vt:lpstr>Initialization</vt:lpstr>
      <vt:lpstr>Opening Jupyter Notebook</vt:lpstr>
      <vt:lpstr>Handles</vt:lpstr>
      <vt:lpstr>Actuator Handle-Example via schedule</vt:lpstr>
      <vt:lpstr>Variable Handles</vt:lpstr>
      <vt:lpstr>Meter Handles</vt:lpstr>
      <vt:lpstr>Good Practices</vt:lpstr>
      <vt:lpstr>Hands on Exercise</vt:lpstr>
      <vt:lpstr>Thank you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Brodie Hobson</dc:creator>
  <cp:lastModifiedBy>Pedram Nojedehi</cp:lastModifiedBy>
  <cp:revision>68</cp:revision>
  <dcterms:created xsi:type="dcterms:W3CDTF">2019-05-24T20:44:54Z</dcterms:created>
  <dcterms:modified xsi:type="dcterms:W3CDTF">2025-07-18T01:13:30Z</dcterms:modified>
</cp:coreProperties>
</file>