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6"/>
  </p:notesMasterIdLst>
  <p:handoutMasterIdLst>
    <p:handoutMasterId r:id="rId7"/>
  </p:handoutMasterIdLst>
  <p:sldIdLst>
    <p:sldId id="256" r:id="rId4"/>
    <p:sldId id="29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6039"/>
    <a:srgbClr val="B55D35"/>
    <a:srgbClr val="A95731"/>
    <a:srgbClr val="900124"/>
    <a:srgbClr val="A00125"/>
    <a:srgbClr val="A0522D"/>
    <a:srgbClr val="295F93"/>
    <a:srgbClr val="6D8764"/>
    <a:srgbClr val="FFBB29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7" autoAdjust="0"/>
    <p:restoredTop sz="95928" autoAdjust="0"/>
  </p:normalViewPr>
  <p:slideViewPr>
    <p:cSldViewPr snapToGrid="0" snapToObjects="1">
      <p:cViewPr>
        <p:scale>
          <a:sx n="100" d="100"/>
          <a:sy n="100" d="100"/>
        </p:scale>
        <p:origin x="16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B-47C8-8F05-9A0136607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B-47C8-8F05-9A0136607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7C8-8F05-9A013660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animations match speech below. </a:t>
            </a:r>
            <a:br>
              <a:rPr lang="en-IN" dirty="0"/>
            </a:br>
            <a:r>
              <a:rPr lang="en-IN" dirty="0"/>
              <a:t>Given an FAT and templates for a dataset (show FAT and template), our algorithm has 3 steps which is described using an example (rest of the animation starts).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 October 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2"/>
    </p:custDataLst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155-ABEE-4866-95A6-B0662E7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6" y="1177722"/>
            <a:ext cx="12065128" cy="1213198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+mj-lt"/>
              </a:rPr>
              <a:t>Towards Feasible Counterfactual Explanations</a:t>
            </a:r>
            <a:br>
              <a:rPr lang="en-GB" dirty="0">
                <a:latin typeface="+mj-lt"/>
              </a:rPr>
            </a:br>
            <a:r>
              <a:rPr lang="en-GB" sz="4000" dirty="0">
                <a:latin typeface="+mj-lt"/>
              </a:rPr>
              <a:t>A Taxonomy Guided Template-based NLG Method</a:t>
            </a:r>
            <a:endParaRPr lang="en-GB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42EC-4FA3-4309-B836-2FFF11A4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565"/>
            <a:ext cx="10515600" cy="75712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2400" b="1" i="1" dirty="0">
                <a:solidFill>
                  <a:schemeClr val="accent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Pedram Salimi, Nirmalie Wiratunga, David Corsar, Anjana Wijekoon</a:t>
            </a:r>
            <a:r>
              <a:rPr lang="en-GB" sz="2400" b="1" i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11630-7F5B-EBD9-B0C4-54A1454C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9" t="38828" r="23201" b="39913"/>
          <a:stretch/>
        </p:blipFill>
        <p:spPr>
          <a:xfrm>
            <a:off x="0" y="-15191"/>
            <a:ext cx="3391811" cy="756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4F3EFD-ABF7-A43F-6B84-D8A727DD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82" y="5956987"/>
            <a:ext cx="2589198" cy="7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14AEC1-D510-773F-A54E-31D89D99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30" y="5956987"/>
            <a:ext cx="3445744" cy="8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9BD9DBFC-16E5-99C9-2B48-F089C3AB8630}"/>
              </a:ext>
            </a:extLst>
          </p:cNvPr>
          <p:cNvSpPr txBox="1">
            <a:spLocks/>
          </p:cNvSpPr>
          <p:nvPr/>
        </p:nvSpPr>
        <p:spPr>
          <a:xfrm>
            <a:off x="5438142" y="4053106"/>
            <a:ext cx="4116964" cy="54993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9216A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rgbClr val="585858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&amp; Video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846195F-4509-0033-2D25-0DFCDA22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" y="6088262"/>
            <a:ext cx="1560027" cy="5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514CC-3E88-DA68-94B6-5C9923D8C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9546" y="3461406"/>
            <a:ext cx="1854254" cy="18542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AA607B-62FD-4E23-4AB1-A4DCFE557693}"/>
              </a:ext>
            </a:extLst>
          </p:cNvPr>
          <p:cNvSpPr/>
          <p:nvPr/>
        </p:nvSpPr>
        <p:spPr>
          <a:xfrm>
            <a:off x="9161038" y="5321547"/>
            <a:ext cx="253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tinyurl.com/NATURALXAI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B0EF4-D24B-4D7D-0643-5D25359BCFD4}"/>
              </a:ext>
            </a:extLst>
          </p:cNvPr>
          <p:cNvSpPr/>
          <p:nvPr/>
        </p:nvSpPr>
        <p:spPr>
          <a:xfrm>
            <a:off x="65264" y="6567177"/>
            <a:ext cx="139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isee4xai.com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D23BD0-CE49-F45C-BEF0-AAF873AA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73" y="27962"/>
            <a:ext cx="1986811" cy="7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155-ABEE-4866-95A6-B0662E76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581"/>
            <a:ext cx="12192000" cy="702700"/>
          </a:xfrm>
          <a:solidFill>
            <a:schemeClr val="accent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GB" sz="5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Counterfactual Natural-XAI Method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49F446-E7E4-2E31-63B1-FC2CCC17C2B8}"/>
              </a:ext>
            </a:extLst>
          </p:cNvPr>
          <p:cNvSpPr/>
          <p:nvPr/>
        </p:nvSpPr>
        <p:spPr>
          <a:xfrm>
            <a:off x="1612900" y="3753023"/>
            <a:ext cx="1384300" cy="702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Sentence Planning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96D279-7C74-6174-6EE8-C08C0251F8DD}"/>
              </a:ext>
            </a:extLst>
          </p:cNvPr>
          <p:cNvSpPr/>
          <p:nvPr/>
        </p:nvSpPr>
        <p:spPr>
          <a:xfrm>
            <a:off x="4102100" y="3753023"/>
            <a:ext cx="1384300" cy="7027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Surface Realisation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18B5DF-C05C-442A-F802-3E0C2FDCAC25}"/>
              </a:ext>
            </a:extLst>
          </p:cNvPr>
          <p:cNvSpPr txBox="1"/>
          <p:nvPr/>
        </p:nvSpPr>
        <p:spPr>
          <a:xfrm>
            <a:off x="3128678" y="3571511"/>
            <a:ext cx="87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432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Feature Category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1A0286-27EB-09FB-DBBE-6E2F0F01041B}"/>
              </a:ext>
            </a:extLst>
          </p:cNvPr>
          <p:cNvSpPr txBox="1"/>
          <p:nvPr/>
        </p:nvSpPr>
        <p:spPr>
          <a:xfrm>
            <a:off x="5484819" y="3232733"/>
            <a:ext cx="1183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0432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Explanation Sentence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43672-02CE-D867-5393-4BFBA90A5F3A}"/>
              </a:ext>
            </a:extLst>
          </p:cNvPr>
          <p:cNvCxnSpPr>
            <a:cxnSpLocks/>
          </p:cNvCxnSpPr>
          <p:nvPr/>
        </p:nvCxnSpPr>
        <p:spPr>
          <a:xfrm>
            <a:off x="3132360" y="4104373"/>
            <a:ext cx="915347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C9B392-0467-74F0-A632-A919110AC4D5}"/>
              </a:ext>
            </a:extLst>
          </p:cNvPr>
          <p:cNvCxnSpPr>
            <a:cxnSpLocks/>
          </p:cNvCxnSpPr>
          <p:nvPr/>
        </p:nvCxnSpPr>
        <p:spPr>
          <a:xfrm>
            <a:off x="5602071" y="4104373"/>
            <a:ext cx="915347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8A257E9-3FBC-7D66-2390-4C6ADB46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89" y="753616"/>
            <a:ext cx="5881298" cy="2070270"/>
          </a:xfrm>
          <a:prstGeom prst="rect">
            <a:avLst/>
          </a:prstGeom>
          <a:effectLst/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7E31B12-6549-E26F-BDE4-EDF47D79A4C2}"/>
              </a:ext>
            </a:extLst>
          </p:cNvPr>
          <p:cNvSpPr txBox="1"/>
          <p:nvPr/>
        </p:nvSpPr>
        <p:spPr>
          <a:xfrm>
            <a:off x="76227" y="5181271"/>
            <a:ext cx="1242000" cy="720000"/>
          </a:xfrm>
          <a:prstGeom prst="round2DiagRect">
            <a:avLst/>
          </a:prstGeom>
          <a:solidFill>
            <a:srgbClr val="6D876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Loan Amount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13500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12000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27BDC1-4D31-D82F-283E-A02446544F82}"/>
              </a:ext>
            </a:extLst>
          </p:cNvPr>
          <p:cNvCxnSpPr>
            <a:cxnSpLocks/>
          </p:cNvCxnSpPr>
          <p:nvPr/>
        </p:nvCxnSpPr>
        <p:spPr>
          <a:xfrm>
            <a:off x="1379785" y="5519103"/>
            <a:ext cx="220415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47AD0C8-CDEC-7B27-BEA3-4C1D1672A69E}"/>
              </a:ext>
            </a:extLst>
          </p:cNvPr>
          <p:cNvSpPr txBox="1"/>
          <p:nvPr/>
        </p:nvSpPr>
        <p:spPr>
          <a:xfrm>
            <a:off x="3610010" y="5181271"/>
            <a:ext cx="2376000" cy="720000"/>
          </a:xfrm>
          <a:prstGeom prst="round2DiagRect">
            <a:avLst/>
          </a:prstGeom>
          <a:solidFill>
            <a:srgbClr val="6D876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{ACTION} {FEATURE} from {QUERY VALUE} value to {CF VALUE}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FE33F2-E0F8-01CA-D270-AFD375D1A309}"/>
              </a:ext>
            </a:extLst>
          </p:cNvPr>
          <p:cNvGrpSpPr/>
          <p:nvPr/>
        </p:nvGrpSpPr>
        <p:grpSpPr>
          <a:xfrm>
            <a:off x="6047044" y="5181271"/>
            <a:ext cx="2081968" cy="720000"/>
            <a:chOff x="6047044" y="5181271"/>
            <a:chExt cx="2081968" cy="72000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CE2DD75-6219-93F1-380F-795DF4F5506D}"/>
                </a:ext>
              </a:extLst>
            </p:cNvPr>
            <p:cNvSpPr txBox="1"/>
            <p:nvPr/>
          </p:nvSpPr>
          <p:spPr>
            <a:xfrm>
              <a:off x="6437012" y="5181271"/>
              <a:ext cx="1692000" cy="720000"/>
            </a:xfrm>
            <a:prstGeom prst="round2DiagRect">
              <a:avLst/>
            </a:prstGeom>
            <a:solidFill>
              <a:srgbClr val="6D876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Decrease loan amount from 13500 to 12000</a:t>
              </a:r>
              <a:endParaRPr lang="en-GB" sz="10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0EBAEF1-6F11-C71C-03EE-012C32462CDC}"/>
                </a:ext>
              </a:extLst>
            </p:cNvPr>
            <p:cNvCxnSpPr>
              <a:cxnSpLocks/>
            </p:cNvCxnSpPr>
            <p:nvPr/>
          </p:nvCxnSpPr>
          <p:spPr>
            <a:xfrm>
              <a:off x="6047044" y="5497316"/>
              <a:ext cx="321593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28C14915-2983-A44B-1C2A-4CA3FA51E42F}"/>
              </a:ext>
            </a:extLst>
          </p:cNvPr>
          <p:cNvCxnSpPr>
            <a:cxnSpLocks/>
            <a:stCxn id="173" idx="1"/>
            <a:endCxn id="107" idx="1"/>
          </p:cNvCxnSpPr>
          <p:nvPr/>
        </p:nvCxnSpPr>
        <p:spPr>
          <a:xfrm rot="5400000" flipH="1">
            <a:off x="3085665" y="1357126"/>
            <a:ext cx="139803" cy="5823996"/>
          </a:xfrm>
          <a:prstGeom prst="bentConnector3">
            <a:avLst>
              <a:gd name="adj1" fmla="val -279995"/>
            </a:avLst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B70AC1C-056D-9887-0E90-2CD90F07D545}"/>
              </a:ext>
            </a:extLst>
          </p:cNvPr>
          <p:cNvSpPr txBox="1"/>
          <p:nvPr/>
        </p:nvSpPr>
        <p:spPr>
          <a:xfrm>
            <a:off x="101627" y="3866277"/>
            <a:ext cx="283884" cy="332946"/>
          </a:xfrm>
          <a:prstGeom prst="snip1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741E88-B249-44D9-8F9E-CB68720B3FD5}"/>
              </a:ext>
            </a:extLst>
          </p:cNvPr>
          <p:cNvGrpSpPr/>
          <p:nvPr/>
        </p:nvGrpSpPr>
        <p:grpSpPr>
          <a:xfrm>
            <a:off x="8461731" y="3596602"/>
            <a:ext cx="3654042" cy="3054556"/>
            <a:chOff x="8461731" y="3596602"/>
            <a:chExt cx="3654042" cy="30545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91E1AB-48DE-D48D-5BFD-2702DDFCAB23}"/>
                </a:ext>
              </a:extLst>
            </p:cNvPr>
            <p:cNvSpPr txBox="1"/>
            <p:nvPr/>
          </p:nvSpPr>
          <p:spPr>
            <a:xfrm>
              <a:off x="8643889" y="3596602"/>
              <a:ext cx="3100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Natural language explanation grouped by Actionability Category and ordered by SHAP importance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4269074-2A83-17A7-A5CF-F467248F276F}"/>
                </a:ext>
              </a:extLst>
            </p:cNvPr>
            <p:cNvSpPr txBox="1"/>
            <p:nvPr/>
          </p:nvSpPr>
          <p:spPr>
            <a:xfrm>
              <a:off x="8461731" y="4301579"/>
              <a:ext cx="3654042" cy="2349579"/>
            </a:xfrm>
            <a:prstGeom prst="round2DiagRect">
              <a:avLst>
                <a:gd name="adj1" fmla="val 8883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  <a:p>
              <a:pPr marL="228600" indent="-228600">
                <a:buFontTx/>
                <a:buAutoNum type="arabicPeriod"/>
              </a:pPr>
              <a:endPara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1432F-AEE9-4E26-3F0F-97B5B743EE74}"/>
              </a:ext>
            </a:extLst>
          </p:cNvPr>
          <p:cNvGrpSpPr/>
          <p:nvPr/>
        </p:nvGrpSpPr>
        <p:grpSpPr>
          <a:xfrm>
            <a:off x="6587299" y="3096624"/>
            <a:ext cx="2071583" cy="2430604"/>
            <a:chOff x="6587299" y="3096624"/>
            <a:chExt cx="2071583" cy="243060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2990031-2B6C-30A8-F60B-1AB91B3BEAF1}"/>
                </a:ext>
              </a:extLst>
            </p:cNvPr>
            <p:cNvSpPr/>
            <p:nvPr/>
          </p:nvSpPr>
          <p:spPr>
            <a:xfrm>
              <a:off x="6587299" y="3769877"/>
              <a:ext cx="1384300" cy="7027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Discourse Planning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C5A3B5-9979-3FD1-3780-280A72789BA1}"/>
                </a:ext>
              </a:extLst>
            </p:cNvPr>
            <p:cNvSpPr txBox="1"/>
            <p:nvPr/>
          </p:nvSpPr>
          <p:spPr>
            <a:xfrm>
              <a:off x="6698556" y="3096624"/>
              <a:ext cx="1149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Actionability Order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650A737-F7A8-29DC-30B8-0CF1028E8296}"/>
                </a:ext>
              </a:extLst>
            </p:cNvPr>
            <p:cNvCxnSpPr>
              <a:cxnSpLocks/>
              <a:stCxn id="34" idx="2"/>
              <a:endCxn id="18" idx="0"/>
            </p:cNvCxnSpPr>
            <p:nvPr/>
          </p:nvCxnSpPr>
          <p:spPr>
            <a:xfrm>
              <a:off x="7273483" y="3558289"/>
              <a:ext cx="0" cy="21240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C3FABC5-A870-06A4-7EEC-303C06094CC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971599" y="4121227"/>
              <a:ext cx="687283" cy="845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CF21716-CDF6-211E-58EF-441F4D5A68AD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40" y="5527228"/>
              <a:ext cx="246436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8A588-C6CB-735E-3792-1E7D93949EB7}"/>
              </a:ext>
            </a:extLst>
          </p:cNvPr>
          <p:cNvSpPr txBox="1"/>
          <p:nvPr/>
        </p:nvSpPr>
        <p:spPr>
          <a:xfrm>
            <a:off x="8584741" y="4332094"/>
            <a:ext cx="3397756" cy="510778"/>
          </a:xfrm>
          <a:prstGeom prst="round2DiagRect">
            <a:avLst/>
          </a:prstGeom>
          <a:solidFill>
            <a:srgbClr val="6D8764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1. Decrease loan amount from 13500.00 to 12000.00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2507DF4-9EF5-7935-1BA0-73AB33B76962}"/>
              </a:ext>
            </a:extLst>
          </p:cNvPr>
          <p:cNvSpPr txBox="1"/>
          <p:nvPr/>
        </p:nvSpPr>
        <p:spPr>
          <a:xfrm>
            <a:off x="8569314" y="5371163"/>
            <a:ext cx="3407222" cy="510778"/>
          </a:xfrm>
          <a:prstGeom prst="round2DiagRect">
            <a:avLst/>
          </a:prstGeom>
          <a:solidFill>
            <a:srgbClr val="900124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3. Your gender has contributed to loan rejection</a:t>
            </a:r>
            <a:endParaRPr lang="en-GB" sz="1000" b="1" dirty="0">
              <a:solidFill>
                <a:schemeClr val="bg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889E9EC-9CF6-8400-D512-6CBEEE6A6F8E}"/>
              </a:ext>
            </a:extLst>
          </p:cNvPr>
          <p:cNvSpPr txBox="1"/>
          <p:nvPr/>
        </p:nvSpPr>
        <p:spPr>
          <a:xfrm>
            <a:off x="8569313" y="4852270"/>
            <a:ext cx="3407223" cy="510778"/>
          </a:xfrm>
          <a:prstGeom prst="round2DiagRect">
            <a:avLst/>
          </a:prstGeom>
          <a:solidFill>
            <a:srgbClr val="295F93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2. Take steps to raise average current balance 19438.00 to 20500.00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EA4ED0-01EE-7218-CC27-65917E1F1C60}"/>
              </a:ext>
            </a:extLst>
          </p:cNvPr>
          <p:cNvSpPr txBox="1"/>
          <p:nvPr/>
        </p:nvSpPr>
        <p:spPr>
          <a:xfrm>
            <a:off x="8569284" y="5890413"/>
            <a:ext cx="3407222" cy="715089"/>
          </a:xfrm>
          <a:prstGeom prst="round2DiagRect">
            <a:avLst/>
          </a:prstGeom>
          <a:solidFill>
            <a:srgbClr val="BF6039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4. Having  a value of B for loan grade would provide a higher chance of acceptance compared to loan grade 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32B360-0E29-451F-08C7-B8D5B4D60AEF}"/>
              </a:ext>
            </a:extLst>
          </p:cNvPr>
          <p:cNvSpPr txBox="1"/>
          <p:nvPr/>
        </p:nvSpPr>
        <p:spPr>
          <a:xfrm>
            <a:off x="78020" y="5382361"/>
            <a:ext cx="1242000" cy="1152000"/>
          </a:xfrm>
          <a:prstGeom prst="round2DiagRect">
            <a:avLst>
              <a:gd name="adj1" fmla="val 10957"/>
              <a:gd name="adj2" fmla="val 0"/>
            </a:avLst>
          </a:prstGeom>
          <a:solidFill>
            <a:srgbClr val="295F9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Average current balance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19438.00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20500.00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6C5168-EB5D-1CA3-DCD2-8C956626454B}"/>
              </a:ext>
            </a:extLst>
          </p:cNvPr>
          <p:cNvCxnSpPr>
            <a:cxnSpLocks/>
          </p:cNvCxnSpPr>
          <p:nvPr/>
        </p:nvCxnSpPr>
        <p:spPr>
          <a:xfrm flipV="1">
            <a:off x="3290046" y="5523169"/>
            <a:ext cx="265073" cy="396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B63F66B-1DD8-8C32-E723-77A73A3F9A6D}"/>
              </a:ext>
            </a:extLst>
          </p:cNvPr>
          <p:cNvSpPr txBox="1"/>
          <p:nvPr/>
        </p:nvSpPr>
        <p:spPr>
          <a:xfrm>
            <a:off x="3610010" y="5360173"/>
            <a:ext cx="2376000" cy="720000"/>
          </a:xfrm>
          <a:prstGeom prst="round2DiagRect">
            <a:avLst/>
          </a:prstGeom>
          <a:solidFill>
            <a:srgbClr val="295F9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{VERB} {OBJECT} to {ACTION} {FEATURE} from {QUERY VALUE} value to {CF VALUE}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3135F7B-1AF8-4440-6951-F3111DF4A66A}"/>
              </a:ext>
            </a:extLst>
          </p:cNvPr>
          <p:cNvSpPr txBox="1"/>
          <p:nvPr/>
        </p:nvSpPr>
        <p:spPr>
          <a:xfrm>
            <a:off x="6433447" y="5358453"/>
            <a:ext cx="1695563" cy="936000"/>
          </a:xfrm>
          <a:prstGeom prst="round2DiagRect">
            <a:avLst>
              <a:gd name="adj1" fmla="val 13177"/>
              <a:gd name="adj2" fmla="val 0"/>
            </a:avLst>
          </a:prstGeom>
          <a:solidFill>
            <a:srgbClr val="295F9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Take steps to raise average current balance 19438.00 to 20500.00</a:t>
            </a:r>
            <a:endParaRPr lang="en-GB" sz="1000" b="1" dirty="0">
              <a:solidFill>
                <a:schemeClr val="bg1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417C01-5A59-2A92-474D-208E2B79561E}"/>
              </a:ext>
            </a:extLst>
          </p:cNvPr>
          <p:cNvSpPr txBox="1"/>
          <p:nvPr/>
        </p:nvSpPr>
        <p:spPr>
          <a:xfrm>
            <a:off x="70091" y="5587743"/>
            <a:ext cx="1250030" cy="719549"/>
          </a:xfrm>
          <a:prstGeom prst="round2DiagRect">
            <a:avLst/>
          </a:prstGeom>
          <a:solidFill>
            <a:srgbClr val="BF603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Loan Grade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E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EE7710-2E6A-D101-0AE7-7D89C42329C5}"/>
              </a:ext>
            </a:extLst>
          </p:cNvPr>
          <p:cNvGrpSpPr/>
          <p:nvPr/>
        </p:nvGrpSpPr>
        <p:grpSpPr>
          <a:xfrm>
            <a:off x="3604216" y="5559679"/>
            <a:ext cx="4521231" cy="936000"/>
            <a:chOff x="3604216" y="5559679"/>
            <a:chExt cx="4521231" cy="93600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3C1D16-5AE8-5371-E6C3-6AA1E049633F}"/>
                </a:ext>
              </a:extLst>
            </p:cNvPr>
            <p:cNvSpPr txBox="1"/>
            <p:nvPr/>
          </p:nvSpPr>
          <p:spPr>
            <a:xfrm>
              <a:off x="3604216" y="5560215"/>
              <a:ext cx="2383583" cy="887254"/>
            </a:xfrm>
            <a:prstGeom prst="round2DiagRect">
              <a:avLst>
                <a:gd name="adj1" fmla="val 10957"/>
                <a:gd name="adj2" fmla="val 0"/>
              </a:avLst>
            </a:prstGeom>
            <a:solidFill>
              <a:srgbClr val="BF603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Having a value of {CF VALUE} for {FEATURE} would provide a {COMPARATIVE} chance of {DESIRED OUTCOME}…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5E2A52F-DD6E-9CDE-3DEC-23FB8C027CFC}"/>
                </a:ext>
              </a:extLst>
            </p:cNvPr>
            <p:cNvSpPr txBox="1"/>
            <p:nvPr/>
          </p:nvSpPr>
          <p:spPr>
            <a:xfrm>
              <a:off x="6433447" y="5559679"/>
              <a:ext cx="1692000" cy="936000"/>
            </a:xfrm>
            <a:prstGeom prst="round2DiagRect">
              <a:avLst>
                <a:gd name="adj1" fmla="val 11433"/>
                <a:gd name="adj2" fmla="val 0"/>
              </a:avLst>
            </a:prstGeom>
            <a:solidFill>
              <a:srgbClr val="BF603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Having  a value of B for loan grade would provide a higher chance…</a:t>
              </a:r>
              <a:endParaRPr lang="en-GB" sz="10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682BA-BA95-0A44-5F0D-623334EBB3CD}"/>
              </a:ext>
            </a:extLst>
          </p:cNvPr>
          <p:cNvSpPr txBox="1"/>
          <p:nvPr/>
        </p:nvSpPr>
        <p:spPr>
          <a:xfrm>
            <a:off x="5925623" y="4006079"/>
            <a:ext cx="283884" cy="332946"/>
          </a:xfrm>
          <a:prstGeom prst="snip1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DC55837-137E-10AD-40B3-522AE957725B}"/>
              </a:ext>
            </a:extLst>
          </p:cNvPr>
          <p:cNvSpPr txBox="1"/>
          <p:nvPr/>
        </p:nvSpPr>
        <p:spPr>
          <a:xfrm>
            <a:off x="70091" y="5836941"/>
            <a:ext cx="1250030" cy="720000"/>
          </a:xfrm>
          <a:prstGeom prst="round2DiagRect">
            <a:avLst/>
          </a:prstGeom>
          <a:solidFill>
            <a:srgbClr val="90012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Gender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Male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Female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5E6697-D7D2-1F33-584A-B756B7E53727}"/>
              </a:ext>
            </a:extLst>
          </p:cNvPr>
          <p:cNvGrpSpPr/>
          <p:nvPr/>
        </p:nvGrpSpPr>
        <p:grpSpPr>
          <a:xfrm>
            <a:off x="3590033" y="5809864"/>
            <a:ext cx="4538979" cy="720000"/>
            <a:chOff x="3590033" y="5809864"/>
            <a:chExt cx="4538979" cy="720000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635418D-FF08-1A98-0368-9EAC92414E29}"/>
                </a:ext>
              </a:extLst>
            </p:cNvPr>
            <p:cNvSpPr txBox="1"/>
            <p:nvPr/>
          </p:nvSpPr>
          <p:spPr>
            <a:xfrm>
              <a:off x="3590033" y="5939824"/>
              <a:ext cx="2397766" cy="510778"/>
            </a:xfrm>
            <a:prstGeom prst="round2DiagRect">
              <a:avLst/>
            </a:prstGeom>
            <a:solidFill>
              <a:srgbClr val="90012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{POSSESSIVE} {FEATURE} has contributed to {OUTCOME}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4FF720-EE6E-F648-D1FB-F6494B8ADB9A}"/>
                </a:ext>
              </a:extLst>
            </p:cNvPr>
            <p:cNvSpPr txBox="1"/>
            <p:nvPr/>
          </p:nvSpPr>
          <p:spPr>
            <a:xfrm>
              <a:off x="6428071" y="5809864"/>
              <a:ext cx="1700941" cy="720000"/>
            </a:xfrm>
            <a:prstGeom prst="round2DiagRect">
              <a:avLst/>
            </a:prstGeom>
            <a:solidFill>
              <a:srgbClr val="90012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Your gender has contributed to loan rejection</a:t>
              </a:r>
              <a:endParaRPr lang="en-GB" sz="10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6766BDD-2257-0671-DE18-C0DA93922343}"/>
              </a:ext>
            </a:extLst>
          </p:cNvPr>
          <p:cNvSpPr txBox="1"/>
          <p:nvPr/>
        </p:nvSpPr>
        <p:spPr>
          <a:xfrm>
            <a:off x="-168153" y="2375027"/>
            <a:ext cx="1584000" cy="324000"/>
          </a:xfrm>
          <a:prstGeom prst="round2DiagRect">
            <a:avLst/>
          </a:prstGeom>
          <a:solidFill>
            <a:srgbClr val="6D876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Mutable Directly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2B2367-B86E-DC91-44B4-BFA7B60EDB2B}"/>
              </a:ext>
            </a:extLst>
          </p:cNvPr>
          <p:cNvSpPr txBox="1"/>
          <p:nvPr/>
        </p:nvSpPr>
        <p:spPr>
          <a:xfrm>
            <a:off x="1579300" y="2382746"/>
            <a:ext cx="1584000" cy="324000"/>
          </a:xfrm>
          <a:prstGeom prst="round2DiagRect">
            <a:avLst/>
          </a:prstGeom>
          <a:solidFill>
            <a:srgbClr val="295F93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Mutable Indirectly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243CCD-B8AD-DF01-DDD4-B2C5949E7D4C}"/>
              </a:ext>
            </a:extLst>
          </p:cNvPr>
          <p:cNvSpPr txBox="1"/>
          <p:nvPr/>
        </p:nvSpPr>
        <p:spPr>
          <a:xfrm>
            <a:off x="3071620" y="2031734"/>
            <a:ext cx="1585781" cy="492919"/>
          </a:xfrm>
          <a:prstGeom prst="round2DiagRect">
            <a:avLst>
              <a:gd name="adj1" fmla="val 11711"/>
              <a:gd name="adj2" fmla="val 0"/>
            </a:avLst>
          </a:prstGeom>
          <a:solidFill>
            <a:srgbClr val="BF603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Immutable 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Non-sensitive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7C9707-42D7-A1E1-7F7E-AF80FEFB844D}"/>
              </a:ext>
            </a:extLst>
          </p:cNvPr>
          <p:cNvSpPr txBox="1"/>
          <p:nvPr/>
        </p:nvSpPr>
        <p:spPr>
          <a:xfrm>
            <a:off x="4703853" y="2118374"/>
            <a:ext cx="1607031" cy="510778"/>
          </a:xfrm>
          <a:prstGeom prst="round2DiagRect">
            <a:avLst/>
          </a:prstGeom>
          <a:solidFill>
            <a:srgbClr val="90012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Immutable</a:t>
            </a:r>
          </a:p>
          <a:p>
            <a:r>
              <a:rPr lang="en-GB" sz="12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Sensitive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4AE13-D2B3-5D45-EA95-B8777B532F5B}"/>
              </a:ext>
            </a:extLst>
          </p:cNvPr>
          <p:cNvSpPr/>
          <p:nvPr/>
        </p:nvSpPr>
        <p:spPr>
          <a:xfrm>
            <a:off x="-205730" y="1946443"/>
            <a:ext cx="6574367" cy="1054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6BA4C-C000-8B6C-3CFE-3EC7CE14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58" y="826096"/>
            <a:ext cx="6325918" cy="17733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BDF57A9-2F1E-B278-C7CC-F451A0C81036}"/>
              </a:ext>
            </a:extLst>
          </p:cNvPr>
          <p:cNvGrpSpPr/>
          <p:nvPr/>
        </p:nvGrpSpPr>
        <p:grpSpPr>
          <a:xfrm>
            <a:off x="127827" y="2599471"/>
            <a:ext cx="3116132" cy="1532005"/>
            <a:chOff x="127827" y="2599471"/>
            <a:chExt cx="3116132" cy="15320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DE153B-E632-5E9B-02B8-F136336AD7EF}"/>
                </a:ext>
              </a:extLst>
            </p:cNvPr>
            <p:cNvSpPr txBox="1"/>
            <p:nvPr/>
          </p:nvSpPr>
          <p:spPr>
            <a:xfrm>
              <a:off x="127827" y="3451859"/>
              <a:ext cx="1151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Feature</a:t>
              </a:r>
            </a:p>
            <a:p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Query value </a:t>
              </a:r>
            </a:p>
            <a:p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CF value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35E302-B30F-C84B-9BEB-E2F250298498}"/>
                </a:ext>
              </a:extLst>
            </p:cNvPr>
            <p:cNvSpPr txBox="1"/>
            <p:nvPr/>
          </p:nvSpPr>
          <p:spPr>
            <a:xfrm>
              <a:off x="1366141" y="3096626"/>
              <a:ext cx="18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Feature Actionability Taxonomy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2E14F9-9AE8-7B82-AE78-738F13B52077}"/>
                </a:ext>
              </a:extLst>
            </p:cNvPr>
            <p:cNvCxnSpPr>
              <a:cxnSpLocks/>
              <a:stCxn id="28" idx="2"/>
              <a:endCxn id="14" idx="0"/>
            </p:cNvCxnSpPr>
            <p:nvPr/>
          </p:nvCxnSpPr>
          <p:spPr>
            <a:xfrm>
              <a:off x="2305050" y="3558291"/>
              <a:ext cx="0" cy="19473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72EEA-D704-E201-3836-004214AF48E1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 flipV="1">
              <a:off x="385511" y="4129677"/>
              <a:ext cx="1092229" cy="179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2E83EA71-80FB-4124-0A76-CC1F631C1286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 rot="5400000">
              <a:off x="2476548" y="2427973"/>
              <a:ext cx="497156" cy="840151"/>
            </a:xfrm>
            <a:prstGeom prst="bentConnector3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4D14E1-4176-B1F3-E1BE-0274EF06BAEC}"/>
              </a:ext>
            </a:extLst>
          </p:cNvPr>
          <p:cNvGrpSpPr/>
          <p:nvPr/>
        </p:nvGrpSpPr>
        <p:grpSpPr>
          <a:xfrm>
            <a:off x="3938583" y="2823885"/>
            <a:ext cx="5340156" cy="929138"/>
            <a:chOff x="3938583" y="2823885"/>
            <a:chExt cx="5340156" cy="9291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8985BD-50DA-A17A-6336-A3E4C27DC2FB}"/>
                </a:ext>
              </a:extLst>
            </p:cNvPr>
            <p:cNvSpPr txBox="1"/>
            <p:nvPr/>
          </p:nvSpPr>
          <p:spPr>
            <a:xfrm>
              <a:off x="3938583" y="3096625"/>
              <a:ext cx="1717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0432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Actionability Sentence Template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6BADE28-D4D8-A0B3-D82C-DDB52B7F5E51}"/>
                </a:ext>
              </a:extLst>
            </p:cNvPr>
            <p:cNvCxnSpPr>
              <a:cxnSpLocks/>
              <a:stCxn id="33" idx="2"/>
              <a:endCxn id="15" idx="0"/>
            </p:cNvCxnSpPr>
            <p:nvPr/>
          </p:nvCxnSpPr>
          <p:spPr>
            <a:xfrm flipH="1">
              <a:off x="4794250" y="3558290"/>
              <a:ext cx="3286" cy="19473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FA7511E2-DD9E-6449-D3E9-E9FF67674BCC}"/>
                </a:ext>
              </a:extLst>
            </p:cNvPr>
            <p:cNvCxnSpPr>
              <a:cxnSpLocks/>
              <a:stCxn id="78" idx="2"/>
              <a:endCxn id="33" idx="0"/>
            </p:cNvCxnSpPr>
            <p:nvPr/>
          </p:nvCxnSpPr>
          <p:spPr>
            <a:xfrm rot="5400000">
              <a:off x="6901768" y="719654"/>
              <a:ext cx="272739" cy="4481202"/>
            </a:xfrm>
            <a:prstGeom prst="bentConnector3">
              <a:avLst>
                <a:gd name="adj1" fmla="val 50000"/>
              </a:avLst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7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14779 0.40926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2145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94 L 0.00391 0.4305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0.04166 L -0.11901 0.52199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2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2 0.022 L -0.25468 0.5736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1" grpId="0"/>
      <p:bldP spid="32" grpId="0"/>
      <p:bldP spid="84" grpId="0" animBg="1"/>
      <p:bldP spid="89" grpId="0" animBg="1"/>
      <p:bldP spid="139" grpId="0" animBg="1"/>
      <p:bldP spid="140" grpId="0" animBg="1"/>
      <p:bldP spid="141" grpId="0" animBg="1"/>
      <p:bldP spid="142" grpId="0" animBg="1"/>
      <p:bldP spid="151" grpId="0" animBg="1"/>
      <p:bldP spid="154" grpId="0" animBg="1"/>
      <p:bldP spid="156" grpId="0" animBg="1"/>
      <p:bldP spid="160" grpId="0" animBg="1"/>
      <p:bldP spid="143" grpId="0" animBg="1"/>
      <p:bldP spid="85" grpId="0" animBg="1"/>
      <p:bldP spid="152" grpId="0" animBg="1"/>
      <p:bldP spid="161" grpId="0" animBg="1"/>
      <p:bldP spid="1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TtWP9bUW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 Template [Read-Only]" id="{4EC2BB83-A002-417A-B575-F7CF8F93A902}" vid="{31DE9D00-FC4D-44C8-9CDF-683ED25DA1F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 Template [Read-Only]" id="{4EC2BB83-A002-417A-B575-F7CF8F93A902}" vid="{1E65E693-4460-4105-86F1-480B62567C5B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U Template [Read-Only]" id="{4EC2BB83-A002-417A-B575-F7CF8F93A902}" vid="{B7F0A698-85D7-449D-B54C-F43F1636A0C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RGU PowerPoint Template</Template>
  <TotalTime>29997</TotalTime>
  <Words>305</Words>
  <Application>Microsoft Macintosh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 SemiBold</vt:lpstr>
      <vt:lpstr>Office Theme</vt:lpstr>
      <vt:lpstr>1_Custom Design</vt:lpstr>
      <vt:lpstr>Custom Design</vt:lpstr>
      <vt:lpstr>Towards Feasible Counterfactual Explanations A Taxonomy Guided Template-based NLG Method</vt:lpstr>
      <vt:lpstr>Counterfactual Natural-XAI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1691TowardsFeasibleCounterfactualExplanations</dc:title>
  <dc:creator>Pedram Salimi</dc:creator>
  <cp:lastModifiedBy>Nirmalie Wiratunga (SOC)</cp:lastModifiedBy>
  <cp:revision>765</cp:revision>
  <dcterms:created xsi:type="dcterms:W3CDTF">2023-03-22T17:05:39Z</dcterms:created>
  <dcterms:modified xsi:type="dcterms:W3CDTF">2023-10-01T21:59:12Z</dcterms:modified>
</cp:coreProperties>
</file>