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"/>
  </p:notesMasterIdLst>
  <p:sldIdLst>
    <p:sldId id="256" r:id="rId2"/>
    <p:sldId id="29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vigou elsa" initials="be" lastIdx="0" clrIdx="0">
    <p:extLst>
      <p:ext uri="{19B8F6BF-5375-455C-9EA6-DF929625EA0E}">
        <p15:presenceInfo xmlns:p15="http://schemas.microsoft.com/office/powerpoint/2012/main" userId="bivigou els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4" autoAdjust="0"/>
    <p:restoredTop sz="84740" autoAdjust="0"/>
  </p:normalViewPr>
  <p:slideViewPr>
    <p:cSldViewPr snapToGrid="0">
      <p:cViewPr varScale="1">
        <p:scale>
          <a:sx n="59" d="100"/>
          <a:sy n="59" d="100"/>
        </p:scale>
        <p:origin x="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2BF38-F43C-4902-ADE1-017B85623850}" type="datetimeFigureOut">
              <a:rPr lang="en-GB" smtClean="0"/>
              <a:t>09/12/2023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9F9EE-B566-4F3C-9809-B393F1DE483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09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9F9EE-B566-4F3C-9809-B393F1DE483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33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C340-9D82-4196-B405-25F49AD0DC72}" type="datetime1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9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0956C-69D8-4082-AC41-7CE9D60B313A}" type="datetime1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7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A625-50B2-4DE9-BE17-1C0A4443887A}" type="datetime1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8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3A97-8B15-45D3-9E72-D419BF093965}" type="datetime1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33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A737-3F90-4154-BAB6-B0BE631FEA7D}" type="datetime1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0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1BC2-EA8B-4A25-8527-668596A6D03B}" type="datetime1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61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71B1-617C-4E07-9103-5CBBDECC042B}" type="datetime1">
              <a:rPr lang="en-GB" smtClean="0"/>
              <a:t>09/12/2023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39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BAD4-0AA6-4408-851B-1ED21EAEE291}" type="datetime1">
              <a:rPr lang="en-GB" smtClean="0"/>
              <a:t>09/12/2023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9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43E8C-A637-4519-8487-8774FCEA3A44}" type="datetime1">
              <a:rPr lang="en-GB" smtClean="0"/>
              <a:t>09/12/2023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70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DD68-BD81-4ADA-9048-11AA5CDF3BC4}" type="datetime1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41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33C09-66D3-4598-BC5D-39356638377D}" type="datetime1">
              <a:rPr lang="en-GB" smtClean="0"/>
              <a:t>09/12/2023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54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BD4F7-D0E0-49AB-B37F-12E4522CEAAF}" type="datetime1">
              <a:rPr lang="en-GB" smtClean="0"/>
              <a:t>09/12/2023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5593E-0C16-4E22-B319-3FF4458CB3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30918" y="1611781"/>
            <a:ext cx="11261082" cy="902498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 CARTER" panose="02000000000000000000" pitchFamily="2" charset="0"/>
              </a:rPr>
              <a:t>			   																	       								</a:t>
            </a:r>
            <a:endParaRPr lang="en-GB" sz="6000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1</a:t>
            </a:fld>
            <a:endParaRPr lang="en-GB"/>
          </a:p>
        </p:txBody>
      </p:sp>
      <p:pic>
        <p:nvPicPr>
          <p:cNvPr id="4" name="Imag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812" y="121484"/>
            <a:ext cx="1773917" cy="10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71812" y="2830948"/>
            <a:ext cx="10875700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sz="2000" i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Ayo</a:t>
            </a:r>
            <a:r>
              <a:rPr lang="fr-FR" sz="2000" i="1" u="sng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000" i="1" u="sng" dirty="0" err="1">
                <a:ea typeface="Calibri" panose="020F0502020204030204" pitchFamily="34" charset="0"/>
                <a:cs typeface="Times New Roman" panose="02020603050405020304" pitchFamily="18" charset="0"/>
              </a:rPr>
              <a:t>Bivigou</a:t>
            </a:r>
            <a:r>
              <a:rPr lang="fr-FR" sz="2000" i="1" u="sng" dirty="0">
                <a:ea typeface="Calibri" panose="020F0502020204030204" pitchFamily="34" charset="0"/>
                <a:cs typeface="Times New Roman" panose="02020603050405020304" pitchFamily="18" charset="0"/>
              </a:rPr>
              <a:t> Elsa</a:t>
            </a:r>
            <a:r>
              <a:rPr lang="fr-FR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, C. </a:t>
            </a:r>
            <a:r>
              <a:rPr lang="fr-FR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Abessolo</a:t>
            </a:r>
            <a:r>
              <a:rPr lang="fr-FR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, C. </a:t>
            </a:r>
            <a:r>
              <a:rPr lang="fr-FR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Allognon</a:t>
            </a:r>
            <a:r>
              <a:rPr lang="fr-FR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, C. </a:t>
            </a:r>
            <a:r>
              <a:rPr lang="fr-FR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Ndjibah</a:t>
            </a:r>
            <a:r>
              <a:rPr lang="fr-FR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, C. </a:t>
            </a:r>
            <a:r>
              <a:rPr lang="fr-FR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Yékini</a:t>
            </a:r>
            <a:r>
              <a:rPr lang="fr-FR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, F. </a:t>
            </a:r>
            <a:r>
              <a:rPr lang="fr-FR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Ndoume</a:t>
            </a:r>
            <a:r>
              <a:rPr lang="fr-FR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, L. </a:t>
            </a:r>
            <a:r>
              <a:rPr lang="fr-FR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Babongui</a:t>
            </a:r>
            <a:r>
              <a:rPr lang="fr-FR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, P. </a:t>
            </a:r>
            <a:r>
              <a:rPr lang="fr-FR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Kouna</a:t>
            </a:r>
            <a:r>
              <a:rPr lang="fr-FR" sz="2000" i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                 Centre </a:t>
            </a:r>
            <a:r>
              <a:rPr lang="fr-FR" sz="2000" i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Hospitalier Universitaire de Libreville, Gabon</a:t>
            </a:r>
            <a:r>
              <a:rPr lang="fr-FR" sz="2000" i="1" u="sng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2000" i="1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196" y="-24174"/>
            <a:ext cx="5577544" cy="13421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1812" y="1453836"/>
            <a:ext cx="11302928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FFFF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ETUDE DESCRIPTIVE DE L’INSUFFISANCE CARDIAQUE A FEVG PRESERVEE AU CENTRE HOSPITALIER UNIVERSITAIRE DE LIBREVILLE</a:t>
            </a:r>
            <a:endParaRPr lang="fr-FR" sz="2800" b="1" dirty="0">
              <a:solidFill>
                <a:srgbClr val="FFFF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9533" y="3804186"/>
            <a:ext cx="11935326" cy="28623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2000" b="1" dirty="0"/>
              <a:t>Introduction : </a:t>
            </a:r>
            <a:r>
              <a:rPr lang="fr-FR" sz="2000" dirty="0" smtClean="0"/>
              <a:t>Les </a:t>
            </a:r>
            <a:r>
              <a:rPr lang="fr-FR" sz="2000" dirty="0"/>
              <a:t>données sur l’insuffisance cardiaque à fraction d’éjection ventriculaire gauche préservée (ICFEP) sont rares au Gabon. Cette étude avait pour but d’en préciser les aspects épidémiologiques, diagnostiques et thérapeutiques au Centre Hospitalier Universitaire de Libreville (CHUL). </a:t>
            </a:r>
            <a:endParaRPr lang="fr-FR" sz="2000" dirty="0" smtClean="0"/>
          </a:p>
          <a:p>
            <a:pPr algn="just"/>
            <a:r>
              <a:rPr lang="fr-FR" sz="2000" b="1" dirty="0"/>
              <a:t>Patients et méthodes: </a:t>
            </a:r>
            <a:r>
              <a:rPr lang="fr-FR" sz="2000" dirty="0"/>
              <a:t>E</a:t>
            </a:r>
            <a:r>
              <a:rPr lang="fr-FR" sz="2000" dirty="0" smtClean="0"/>
              <a:t>tude </a:t>
            </a:r>
            <a:r>
              <a:rPr lang="fr-FR" sz="2000" dirty="0"/>
              <a:t>rétrospective et descriptive ayant porté sur des patients hospitalisés pour insuffisance cardiaque (IC) de janvier 2018 à décembre 2020. Le diagnostic d’ICFEP avait été retenu en présence de signes cliniques d’IC, d’une élévation du </a:t>
            </a:r>
            <a:r>
              <a:rPr lang="fr-FR" sz="2000" dirty="0" err="1"/>
              <a:t>NTproBNP</a:t>
            </a:r>
            <a:r>
              <a:rPr lang="fr-FR" sz="2000" dirty="0"/>
              <a:t> et de signes </a:t>
            </a:r>
            <a:r>
              <a:rPr lang="fr-FR" sz="2000" dirty="0" err="1"/>
              <a:t>échocardiographiques</a:t>
            </a:r>
            <a:r>
              <a:rPr lang="fr-FR" sz="2000" dirty="0"/>
              <a:t> : fraction d’éjection ventriculaire gauche supérieure à 50% et élévation des pressions de remplissage gauches (rapport E/E’ &gt;</a:t>
            </a:r>
            <a:r>
              <a:rPr lang="fr-FR" sz="2000" dirty="0" smtClean="0"/>
              <a:t> </a:t>
            </a:r>
            <a:r>
              <a:rPr lang="fr-FR" sz="2000" dirty="0"/>
              <a:t>à 15). Analyse statistique par logiciel </a:t>
            </a:r>
            <a:r>
              <a:rPr lang="fr-FR" sz="2000" dirty="0" err="1" smtClean="0"/>
              <a:t>Statview</a:t>
            </a:r>
            <a:r>
              <a:rPr lang="fr-FR" sz="2000" dirty="0" smtClean="0"/>
              <a:t> avec calcul des fréquences </a:t>
            </a:r>
            <a:r>
              <a:rPr lang="fr-FR" sz="2000" dirty="0"/>
              <a:t>( variables qualitatives</a:t>
            </a:r>
            <a:r>
              <a:rPr lang="fr-FR" sz="2000" dirty="0" smtClean="0"/>
              <a:t>) et moyennes/ </a:t>
            </a:r>
            <a:r>
              <a:rPr lang="fr-FR" sz="2000" dirty="0"/>
              <a:t>écart-types ( variables </a:t>
            </a:r>
            <a:r>
              <a:rPr lang="fr-FR" sz="2000" dirty="0" smtClean="0"/>
              <a:t>quantitatives), seuil </a:t>
            </a:r>
            <a:r>
              <a:rPr lang="fr-FR" sz="2000" dirty="0"/>
              <a:t>de p ˂ à 0,05. </a:t>
            </a:r>
          </a:p>
        </p:txBody>
      </p:sp>
    </p:spTree>
    <p:extLst>
      <p:ext uri="{BB962C8B-B14F-4D97-AF65-F5344CB8AC3E}">
        <p14:creationId xmlns:p14="http://schemas.microsoft.com/office/powerpoint/2010/main" val="250995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5593E-0C16-4E22-B319-3FF4458CB30E}" type="slidenum">
              <a:rPr lang="en-GB" smtClean="0"/>
              <a:t>2</a:t>
            </a:fld>
            <a:endParaRPr lang="en-GB"/>
          </a:p>
        </p:txBody>
      </p:sp>
      <p:sp>
        <p:nvSpPr>
          <p:cNvPr id="4" name="ZoneTexte 3"/>
          <p:cNvSpPr txBox="1"/>
          <p:nvPr/>
        </p:nvSpPr>
        <p:spPr>
          <a:xfrm>
            <a:off x="191547" y="112295"/>
            <a:ext cx="11774906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Résultats: </a:t>
            </a:r>
            <a:r>
              <a:rPr lang="fr-FR" sz="2000" dirty="0" smtClean="0"/>
              <a:t>142 </a:t>
            </a:r>
            <a:r>
              <a:rPr lang="fr-FR" sz="2000" dirty="0"/>
              <a:t>patients avec une ICFEP </a:t>
            </a:r>
            <a:r>
              <a:rPr lang="fr-FR" sz="2000" dirty="0" smtClean="0"/>
              <a:t>au cours de la période d’étude </a:t>
            </a:r>
            <a:r>
              <a:rPr lang="fr-FR" sz="2000" dirty="0"/>
              <a:t>ce qui représente 33,3% de l’ensemble des IC. L’âge moyen était </a:t>
            </a:r>
            <a:r>
              <a:rPr lang="fr-FR" sz="2000" dirty="0" smtClean="0"/>
              <a:t>plus élevé dans le genre féminin ( 64,6 ± 14,2 ans ) comparé au genre masculin (61,6 </a:t>
            </a:r>
            <a:r>
              <a:rPr lang="fr-FR" sz="2000" dirty="0"/>
              <a:t>± </a:t>
            </a:r>
            <a:r>
              <a:rPr lang="fr-FR" sz="2000" dirty="0" smtClean="0"/>
              <a:t>17,1 ans) (p=0,04). Le </a:t>
            </a:r>
            <a:r>
              <a:rPr lang="fr-FR" sz="2000" dirty="0" err="1" smtClean="0"/>
              <a:t>sex</a:t>
            </a:r>
            <a:r>
              <a:rPr lang="fr-FR" sz="2000" dirty="0" smtClean="0"/>
              <a:t> ratio était de 0,46. Plus de deux </a:t>
            </a:r>
            <a:r>
              <a:rPr lang="fr-FR" sz="2000" dirty="0" err="1" smtClean="0"/>
              <a:t>co-morbidités</a:t>
            </a:r>
            <a:r>
              <a:rPr lang="fr-FR" sz="2000" dirty="0" smtClean="0"/>
              <a:t> étaient relevées dans 64,1 % des cas.</a:t>
            </a:r>
            <a:endParaRPr lang="fr-FR" sz="200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88159"/>
              </p:ext>
            </p:extLst>
          </p:nvPr>
        </p:nvGraphicFramePr>
        <p:xfrm>
          <a:off x="191547" y="1231818"/>
          <a:ext cx="4652211" cy="339718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018610"/>
                <a:gridCol w="1633601"/>
              </a:tblGrid>
              <a:tr h="471103">
                <a:tc>
                  <a:txBody>
                    <a:bodyPr/>
                    <a:lstStyle/>
                    <a:p>
                      <a:r>
                        <a:rPr lang="fr-FR" b="1" dirty="0" err="1" smtClean="0"/>
                        <a:t>Co-morbidités</a:t>
                      </a:r>
                      <a:endParaRPr lang="fr-FR" b="1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baseline="0" dirty="0" smtClean="0"/>
                        <a:t> Prévalence (%)</a:t>
                      </a:r>
                      <a:endParaRPr lang="fr-FR" b="1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HTA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74,7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Obésité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23,2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Diabète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21,8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Dyslipidémies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17,6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Anémie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40,1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Insuffisance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rénale chronique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35,9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Surinfection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bronchique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36,6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0559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Fibrillation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atriale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19,0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146381" y="4660050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Tableau 1</a:t>
            </a:r>
            <a:r>
              <a:rPr lang="fr-FR" dirty="0" smtClean="0"/>
              <a:t>:  Prévalence des </a:t>
            </a:r>
            <a:r>
              <a:rPr lang="fr-FR" dirty="0" err="1" smtClean="0"/>
              <a:t>co-morbidités</a:t>
            </a:r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84120"/>
              </p:ext>
            </p:extLst>
          </p:nvPr>
        </p:nvGraphicFramePr>
        <p:xfrm>
          <a:off x="5067594" y="1170035"/>
          <a:ext cx="6876000" cy="35661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752000"/>
                <a:gridCol w="2124000"/>
              </a:tblGrid>
              <a:tr h="319060">
                <a:tc>
                  <a:txBody>
                    <a:bodyPr/>
                    <a:lstStyle/>
                    <a:p>
                      <a:r>
                        <a:rPr lang="fr-FR" b="1" dirty="0" smtClean="0"/>
                        <a:t>Aspects</a:t>
                      </a:r>
                      <a:r>
                        <a:rPr lang="fr-FR" b="1" baseline="0" dirty="0" smtClean="0"/>
                        <a:t> diagnostiques et étiologiques</a:t>
                      </a:r>
                      <a:endParaRPr lang="fr-FR" b="1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7807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PA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systolique </a:t>
                      </a:r>
                      <a:r>
                        <a:rPr lang="fr-FR" b="1" baseline="0" smtClean="0">
                          <a:solidFill>
                            <a:srgbClr val="FFFF00"/>
                          </a:solidFill>
                        </a:rPr>
                        <a:t>(moyenne)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152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± 34,3 </a:t>
                      </a:r>
                      <a:r>
                        <a:rPr lang="fr-FR" b="1" baseline="0" dirty="0" err="1" smtClean="0">
                          <a:solidFill>
                            <a:srgbClr val="FFFF00"/>
                          </a:solidFill>
                        </a:rPr>
                        <a:t>mmHg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PA diastolique (moyenne)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90,0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± 20,6 </a:t>
                      </a:r>
                      <a:r>
                        <a:rPr lang="fr-FR" b="1" baseline="0" dirty="0" err="1" smtClean="0">
                          <a:solidFill>
                            <a:srgbClr val="FFFF00"/>
                          </a:solidFill>
                        </a:rPr>
                        <a:t>mmHg</a:t>
                      </a:r>
                    </a:p>
                    <a:p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7807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Indice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de masse corporelle (moyen)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27,2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± 7,1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7807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Taux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de </a:t>
                      </a:r>
                      <a:r>
                        <a:rPr lang="fr-FR" b="1" baseline="0" dirty="0" err="1" smtClean="0">
                          <a:solidFill>
                            <a:srgbClr val="FFFF00"/>
                          </a:solidFill>
                        </a:rPr>
                        <a:t>NTproBNP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(moyen)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6461,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7± 1741 </a:t>
                      </a:r>
                      <a:r>
                        <a:rPr lang="fr-FR" b="1" baseline="0" dirty="0" err="1" smtClean="0">
                          <a:solidFill>
                            <a:srgbClr val="FFFF00"/>
                          </a:solidFill>
                        </a:rPr>
                        <a:t>pg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/ml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7807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Taux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d’hémoglobine (moyen)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10,4 ± 2,9 g/dl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7807">
                <a:tc>
                  <a:txBody>
                    <a:bodyPr/>
                    <a:lstStyle/>
                    <a:p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Masse ventriculaire gauche indexée (moyenne)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smtClean="0">
                          <a:solidFill>
                            <a:srgbClr val="FFFF00"/>
                          </a:solidFill>
                        </a:rPr>
                        <a:t>138,4</a:t>
                      </a:r>
                      <a:r>
                        <a:rPr lang="fr-FR" b="1" baseline="0" smtClean="0">
                          <a:solidFill>
                            <a:srgbClr val="FFFF00"/>
                          </a:solidFill>
                        </a:rPr>
                        <a:t> ± 48,7 g/m</a:t>
                      </a:r>
                      <a:r>
                        <a:rPr lang="fr-FR" b="1" baseline="3000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fr-FR" b="1" baseline="300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7807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Cardiopathie</a:t>
                      </a:r>
                      <a:r>
                        <a:rPr lang="fr-FR" b="1" baseline="0" dirty="0" smtClean="0">
                          <a:solidFill>
                            <a:srgbClr val="FFFF00"/>
                          </a:solidFill>
                        </a:rPr>
                        <a:t> hypertensive (fréquence)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56,3%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47807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Cardiopathie ischémique (fréquence)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FFFF00"/>
                          </a:solidFill>
                        </a:rPr>
                        <a:t>4,9 %</a:t>
                      </a:r>
                      <a:endParaRPr lang="fr-FR" b="1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5007139" y="4702127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Tableau 2</a:t>
            </a:r>
            <a:r>
              <a:rPr lang="fr-FR" dirty="0" smtClean="0"/>
              <a:t>: Aspects diagnostiques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104272" y="5096452"/>
            <a:ext cx="11983453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Les facteurs de décompensation étaient dominés par les écarts thérapeutiques (51,4%), l’anémie (40,1%) et la poussée hypertensive (38,2%). Sur le plan thérapeutique, outre le traitement classique de l’ICFEP, une transfusion de culot globulaire a été administrée dans 21,8 % des cas. La mortalité intra-hospitalière était de 7%.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87271" y="6204953"/>
            <a:ext cx="12000454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Conclusion: </a:t>
            </a:r>
            <a:r>
              <a:rPr lang="fr-FR" sz="2000" dirty="0" smtClean="0"/>
              <a:t>L’ICFEP est fréquente au CHUL et concerne essentiellement les patients hypertendus. La lutte contre ce facteur de risque cardiovasculaire majeur reste une priorité dans nos régions.  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 flipH="1">
            <a:off x="11943594" y="6506710"/>
            <a:ext cx="45719" cy="58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57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6345</TotalTime>
  <Words>417</Words>
  <Application>Microsoft Office PowerPoint</Application>
  <PresentationFormat>Grand écran</PresentationFormat>
  <Paragraphs>48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 CARTER</vt:lpstr>
      <vt:lpstr>Arial</vt:lpstr>
      <vt:lpstr>Calibri</vt:lpstr>
      <vt:lpstr>Calibri Light</vt:lpstr>
      <vt:lpstr>Times New Roman</vt:lpstr>
      <vt:lpstr>Office Theme</vt:lpstr>
      <vt:lpstr>                                      </vt:lpstr>
      <vt:lpstr>Présentation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AFRICARDIO 2021</dc:title>
  <dc:creator>bivigou elsa</dc:creator>
  <cp:lastModifiedBy>Elsa BIVIGOU</cp:lastModifiedBy>
  <cp:revision>196</cp:revision>
  <dcterms:created xsi:type="dcterms:W3CDTF">2021-04-29T16:47:10Z</dcterms:created>
  <dcterms:modified xsi:type="dcterms:W3CDTF">2023-12-09T14:39:50Z</dcterms:modified>
</cp:coreProperties>
</file>