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E8DB42-A563-4697-8D54-DA9201CA9666}" type="datetimeFigureOut">
              <a:rPr lang="fr-FR" smtClean="0"/>
              <a:t>09/12/2023</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CB9271-4DEC-48EB-BCEA-60110060ED8A}" type="slidenum">
              <a:rPr lang="fr-FR" smtClean="0"/>
              <a:t>‹N°›</a:t>
            </a:fld>
            <a:endParaRPr lang="fr-FR"/>
          </a:p>
        </p:txBody>
      </p:sp>
    </p:spTree>
    <p:extLst>
      <p:ext uri="{BB962C8B-B14F-4D97-AF65-F5344CB8AC3E}">
        <p14:creationId xmlns:p14="http://schemas.microsoft.com/office/powerpoint/2010/main" val="428093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DCB9271-4DEC-48EB-BCEA-60110060ED8A}" type="slidenum">
              <a:rPr lang="fr-FR" smtClean="0"/>
              <a:t>1</a:t>
            </a:fld>
            <a:endParaRPr lang="fr-FR"/>
          </a:p>
        </p:txBody>
      </p:sp>
    </p:spTree>
    <p:extLst>
      <p:ext uri="{BB962C8B-B14F-4D97-AF65-F5344CB8AC3E}">
        <p14:creationId xmlns:p14="http://schemas.microsoft.com/office/powerpoint/2010/main" val="1535569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426"/>
            <a:ext cx="10363200" cy="1470025"/>
          </a:xfrm>
        </p:spPr>
        <p:txBody>
          <a:bodyPr/>
          <a:lstStyle/>
          <a:p>
            <a:r>
              <a:rPr lang="fr-FR"/>
              <a:t>Modifiez le style du titre</a:t>
            </a:r>
          </a:p>
        </p:txBody>
      </p:sp>
      <p:sp>
        <p:nvSpPr>
          <p:cNvPr id="3" name="Sous-titr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AB6FF4E2-8B45-487C-89DF-A75114EBCCC7}" type="datetimeFigureOut">
              <a:rPr lang="fr-FR" smtClean="0"/>
              <a:t>09/12/2023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DE8158D-5D16-40FD-8136-34713DFE29E4}" type="slidenum">
              <a:rPr lang="fr-FR" smtClean="0"/>
              <a:t>‹N°›</a:t>
            </a:fld>
            <a:endParaRPr lang="fr-FR"/>
          </a:p>
        </p:txBody>
      </p:sp>
    </p:spTree>
    <p:extLst>
      <p:ext uri="{BB962C8B-B14F-4D97-AF65-F5344CB8AC3E}">
        <p14:creationId xmlns:p14="http://schemas.microsoft.com/office/powerpoint/2010/main" val="4044490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B6FF4E2-8B45-487C-89DF-A75114EBCCC7}" type="datetimeFigureOut">
              <a:rPr lang="fr-FR" smtClean="0"/>
              <a:t>09/12/2023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DE8158D-5D16-40FD-8136-34713DFE29E4}" type="slidenum">
              <a:rPr lang="fr-FR" smtClean="0"/>
              <a:t>‹N°›</a:t>
            </a:fld>
            <a:endParaRPr lang="fr-FR"/>
          </a:p>
        </p:txBody>
      </p:sp>
    </p:spTree>
    <p:extLst>
      <p:ext uri="{BB962C8B-B14F-4D97-AF65-F5344CB8AC3E}">
        <p14:creationId xmlns:p14="http://schemas.microsoft.com/office/powerpoint/2010/main" val="3184254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B6FF4E2-8B45-487C-89DF-A75114EBCCC7}" type="datetimeFigureOut">
              <a:rPr lang="fr-FR" smtClean="0"/>
              <a:t>09/12/2023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DE8158D-5D16-40FD-8136-34713DFE29E4}" type="slidenum">
              <a:rPr lang="fr-FR" smtClean="0"/>
              <a:t>‹N°›</a:t>
            </a:fld>
            <a:endParaRPr lang="fr-FR"/>
          </a:p>
        </p:txBody>
      </p:sp>
    </p:spTree>
    <p:extLst>
      <p:ext uri="{BB962C8B-B14F-4D97-AF65-F5344CB8AC3E}">
        <p14:creationId xmlns:p14="http://schemas.microsoft.com/office/powerpoint/2010/main" val="272579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B6FF4E2-8B45-487C-89DF-A75114EBCCC7}" type="datetimeFigureOut">
              <a:rPr lang="fr-FR" smtClean="0"/>
              <a:t>09/12/2023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DE8158D-5D16-40FD-8136-34713DFE29E4}" type="slidenum">
              <a:rPr lang="fr-FR" smtClean="0"/>
              <a:t>‹N°›</a:t>
            </a:fld>
            <a:endParaRPr lang="fr-FR"/>
          </a:p>
        </p:txBody>
      </p:sp>
    </p:spTree>
    <p:extLst>
      <p:ext uri="{BB962C8B-B14F-4D97-AF65-F5344CB8AC3E}">
        <p14:creationId xmlns:p14="http://schemas.microsoft.com/office/powerpoint/2010/main" val="415995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AB6FF4E2-8B45-487C-89DF-A75114EBCCC7}" type="datetimeFigureOut">
              <a:rPr lang="fr-FR" smtClean="0"/>
              <a:t>09/12/2023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DE8158D-5D16-40FD-8136-34713DFE29E4}" type="slidenum">
              <a:rPr lang="fr-FR" smtClean="0"/>
              <a:t>‹N°›</a:t>
            </a:fld>
            <a:endParaRPr lang="fr-FR"/>
          </a:p>
        </p:txBody>
      </p:sp>
    </p:spTree>
    <p:extLst>
      <p:ext uri="{BB962C8B-B14F-4D97-AF65-F5344CB8AC3E}">
        <p14:creationId xmlns:p14="http://schemas.microsoft.com/office/powerpoint/2010/main" val="159351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AB6FF4E2-8B45-487C-89DF-A75114EBCCC7}" type="datetimeFigureOut">
              <a:rPr lang="fr-FR" smtClean="0"/>
              <a:t>09/12/2023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DE8158D-5D16-40FD-8136-34713DFE29E4}" type="slidenum">
              <a:rPr lang="fr-FR" smtClean="0"/>
              <a:t>‹N°›</a:t>
            </a:fld>
            <a:endParaRPr lang="fr-FR"/>
          </a:p>
        </p:txBody>
      </p:sp>
    </p:spTree>
    <p:extLst>
      <p:ext uri="{BB962C8B-B14F-4D97-AF65-F5344CB8AC3E}">
        <p14:creationId xmlns:p14="http://schemas.microsoft.com/office/powerpoint/2010/main" val="106207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AB6FF4E2-8B45-487C-89DF-A75114EBCCC7}" type="datetimeFigureOut">
              <a:rPr lang="fr-FR" smtClean="0"/>
              <a:t>09/12/2023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DE8158D-5D16-40FD-8136-34713DFE29E4}" type="slidenum">
              <a:rPr lang="fr-FR" smtClean="0"/>
              <a:t>‹N°›</a:t>
            </a:fld>
            <a:endParaRPr lang="fr-FR"/>
          </a:p>
        </p:txBody>
      </p:sp>
    </p:spTree>
    <p:extLst>
      <p:ext uri="{BB962C8B-B14F-4D97-AF65-F5344CB8AC3E}">
        <p14:creationId xmlns:p14="http://schemas.microsoft.com/office/powerpoint/2010/main" val="408086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AB6FF4E2-8B45-487C-89DF-A75114EBCCC7}" type="datetimeFigureOut">
              <a:rPr lang="fr-FR" smtClean="0"/>
              <a:t>09/12/2023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DE8158D-5D16-40FD-8136-34713DFE29E4}" type="slidenum">
              <a:rPr lang="fr-FR" smtClean="0"/>
              <a:t>‹N°›</a:t>
            </a:fld>
            <a:endParaRPr lang="fr-FR"/>
          </a:p>
        </p:txBody>
      </p:sp>
    </p:spTree>
    <p:extLst>
      <p:ext uri="{BB962C8B-B14F-4D97-AF65-F5344CB8AC3E}">
        <p14:creationId xmlns:p14="http://schemas.microsoft.com/office/powerpoint/2010/main" val="2069305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B6FF4E2-8B45-487C-89DF-A75114EBCCC7}" type="datetimeFigureOut">
              <a:rPr lang="fr-FR" smtClean="0"/>
              <a:t>09/12/2023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DE8158D-5D16-40FD-8136-34713DFE29E4}" type="slidenum">
              <a:rPr lang="fr-FR" smtClean="0"/>
              <a:t>‹N°›</a:t>
            </a:fld>
            <a:endParaRPr lang="fr-FR"/>
          </a:p>
        </p:txBody>
      </p:sp>
    </p:spTree>
    <p:extLst>
      <p:ext uri="{BB962C8B-B14F-4D97-AF65-F5344CB8AC3E}">
        <p14:creationId xmlns:p14="http://schemas.microsoft.com/office/powerpoint/2010/main" val="782368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AB6FF4E2-8B45-487C-89DF-A75114EBCCC7}" type="datetimeFigureOut">
              <a:rPr lang="fr-FR" smtClean="0"/>
              <a:t>09/12/2023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DE8158D-5D16-40FD-8136-34713DFE29E4}" type="slidenum">
              <a:rPr lang="fr-FR" smtClean="0"/>
              <a:t>‹N°›</a:t>
            </a:fld>
            <a:endParaRPr lang="fr-FR"/>
          </a:p>
        </p:txBody>
      </p:sp>
    </p:spTree>
    <p:extLst>
      <p:ext uri="{BB962C8B-B14F-4D97-AF65-F5344CB8AC3E}">
        <p14:creationId xmlns:p14="http://schemas.microsoft.com/office/powerpoint/2010/main" val="1510266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AB6FF4E2-8B45-487C-89DF-A75114EBCCC7}" type="datetimeFigureOut">
              <a:rPr lang="fr-FR" smtClean="0"/>
              <a:t>09/12/2023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DE8158D-5D16-40FD-8136-34713DFE29E4}" type="slidenum">
              <a:rPr lang="fr-FR" smtClean="0"/>
              <a:t>‹N°›</a:t>
            </a:fld>
            <a:endParaRPr lang="fr-FR"/>
          </a:p>
        </p:txBody>
      </p:sp>
    </p:spTree>
    <p:extLst>
      <p:ext uri="{BB962C8B-B14F-4D97-AF65-F5344CB8AC3E}">
        <p14:creationId xmlns:p14="http://schemas.microsoft.com/office/powerpoint/2010/main" val="1691505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6FF4E2-8B45-487C-89DF-A75114EBCCC7}" type="datetimeFigureOut">
              <a:rPr lang="fr-FR" smtClean="0"/>
              <a:t>09/12/2023</a:t>
            </a:fld>
            <a:endParaRPr lang="fr-FR"/>
          </a:p>
        </p:txBody>
      </p:sp>
      <p:sp>
        <p:nvSpPr>
          <p:cNvPr id="5" name="Espace réservé du pied de page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E8158D-5D16-40FD-8136-34713DFE29E4}" type="slidenum">
              <a:rPr lang="fr-FR" smtClean="0"/>
              <a:t>‹N°›</a:t>
            </a:fld>
            <a:endParaRPr lang="fr-FR"/>
          </a:p>
        </p:txBody>
      </p:sp>
    </p:spTree>
    <p:extLst>
      <p:ext uri="{BB962C8B-B14F-4D97-AF65-F5344CB8AC3E}">
        <p14:creationId xmlns:p14="http://schemas.microsoft.com/office/powerpoint/2010/main" val="3496044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1">
            <a:extLst>
              <a:ext uri="{FF2B5EF4-FFF2-40B4-BE49-F238E27FC236}">
                <a16:creationId xmlns:a16="http://schemas.microsoft.com/office/drawing/2014/main" id="{C2E3A9A4-76F8-6C47-B859-3D618D5064C2}"/>
              </a:ext>
            </a:extLst>
          </p:cNvPr>
          <p:cNvSpPr txBox="1">
            <a:spLocks/>
          </p:cNvSpPr>
          <p:nvPr/>
        </p:nvSpPr>
        <p:spPr>
          <a:xfrm>
            <a:off x="407368" y="118323"/>
            <a:ext cx="10441160" cy="432048"/>
          </a:xfrm>
          <a:prstGeom prst="rect">
            <a:avLst/>
          </a:prstGeom>
        </p:spPr>
        <p:txBody>
          <a:bodyPr vert="horz" lIns="91440" tIns="45720" rIns="91440" bIns="45720" rtlCol="0">
            <a:noAutofit/>
          </a:bodyPr>
          <a:lstStyle>
            <a:lvl1pPr marL="0" indent="0" algn="l" defTabSz="360000" rtl="0" eaLnBrk="1" latinLnBrk="0" hangingPunct="1">
              <a:lnSpc>
                <a:spcPts val="2500"/>
              </a:lnSpc>
              <a:spcBef>
                <a:spcPts val="0"/>
              </a:spcBef>
              <a:buClr>
                <a:srgbClr val="C00000"/>
              </a:buClr>
              <a:buFont typeface="Arial" panose="020B0604020202020204" pitchFamily="34" charset="0"/>
              <a:buNone/>
              <a:defRPr lang="en-US" sz="2800" b="1" i="0" kern="1200">
                <a:solidFill>
                  <a:schemeClr val="accent1"/>
                </a:solidFill>
                <a:latin typeface="+mj-lt"/>
                <a:ea typeface="+mn-ea"/>
                <a:cs typeface="Verdana"/>
              </a:defRPr>
            </a:lvl1pPr>
            <a:lvl2pPr marL="266700" indent="0" algn="l" defTabSz="360000" rtl="0" eaLnBrk="1" latinLnBrk="0" hangingPunct="1">
              <a:spcBef>
                <a:spcPct val="20000"/>
              </a:spcBef>
              <a:buClr>
                <a:srgbClr val="C00000"/>
              </a:buClr>
              <a:buFont typeface="Arial" panose="020B0604020202020204" pitchFamily="34" charset="0"/>
              <a:buNone/>
              <a:defRPr lang="en-US" sz="2000" b="0" i="0" kern="1200">
                <a:solidFill>
                  <a:schemeClr val="tx1"/>
                </a:solidFill>
                <a:latin typeface="+mn-lt"/>
                <a:ea typeface="+mn-ea"/>
                <a:cs typeface="Verdana"/>
              </a:defRPr>
            </a:lvl2pPr>
            <a:lvl3pPr marL="531812" indent="0" algn="l" defTabSz="360000" rtl="0" eaLnBrk="1" latinLnBrk="0" hangingPunct="1">
              <a:spcBef>
                <a:spcPct val="20000"/>
              </a:spcBef>
              <a:buClr>
                <a:srgbClr val="C00000"/>
              </a:buClr>
              <a:buFont typeface="Arial" panose="020B0604020202020204" pitchFamily="34" charset="0"/>
              <a:buNone/>
              <a:defRPr lang="en-US" sz="1800" b="0" i="0" kern="1200">
                <a:solidFill>
                  <a:schemeClr val="tx1"/>
                </a:solidFill>
                <a:latin typeface="+mn-lt"/>
                <a:ea typeface="+mn-ea"/>
                <a:cs typeface="Verdana"/>
              </a:defRPr>
            </a:lvl3pPr>
            <a:lvl4pPr marL="809625" indent="0" algn="l" defTabSz="360000" rtl="0" eaLnBrk="1" latinLnBrk="0" hangingPunct="1">
              <a:spcBef>
                <a:spcPct val="20000"/>
              </a:spcBef>
              <a:buClr>
                <a:srgbClr val="C00000"/>
              </a:buClr>
              <a:buFont typeface="Arial" panose="020B0604020202020204" pitchFamily="34" charset="0"/>
              <a:buNone/>
              <a:defRPr lang="en-US" sz="1800" b="0" i="0" kern="1200">
                <a:solidFill>
                  <a:schemeClr val="tx1"/>
                </a:solidFill>
                <a:latin typeface="+mn-lt"/>
                <a:ea typeface="+mn-ea"/>
                <a:cs typeface="Verdana"/>
              </a:defRPr>
            </a:lvl4pPr>
            <a:lvl5pPr marL="1076325" indent="0" algn="l" defTabSz="360000" rtl="0" eaLnBrk="1" latinLnBrk="0" hangingPunct="1">
              <a:spcBef>
                <a:spcPct val="20000"/>
              </a:spcBef>
              <a:buClr>
                <a:srgbClr val="C00000"/>
              </a:buClr>
              <a:buFont typeface="Arial" panose="020B0604020202020204" pitchFamily="34" charset="0"/>
              <a:buNone/>
              <a:defRPr lang="en-US" sz="1800" b="0" i="0" kern="1200">
                <a:solidFill>
                  <a:schemeClr val="tx1"/>
                </a:solidFill>
                <a:latin typeface="+mn-lt"/>
                <a:ea typeface="+mn-ea"/>
                <a:cs typeface="Verdana"/>
              </a:defRPr>
            </a:lvl5pPr>
            <a:lvl6pPr marL="1981200" indent="0" algn="l" defTabSz="914400" rtl="0" eaLnBrk="1" latinLnBrk="0" hangingPunct="1">
              <a:spcBef>
                <a:spcPct val="20000"/>
              </a:spcBef>
              <a:buClr>
                <a:srgbClr val="C00000"/>
              </a:buClr>
              <a:buFont typeface="Arial" panose="020B0604020202020204" pitchFamily="34" charset="0"/>
              <a:buNone/>
              <a:defRPr lang="en-US" sz="1400" kern="1200" dirty="0" smtClean="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lang="en-US" sz="1400" kern="1200" dirty="0" smtClean="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lang="en-US" sz="1400" kern="1200" dirty="0" smtClean="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00000"/>
              </a:lnSpc>
            </a:pPr>
            <a:r>
              <a:rPr lang="fr-FR" sz="1600" dirty="0">
                <a:solidFill>
                  <a:srgbClr val="C00000"/>
                </a:solidFill>
                <a:latin typeface="Verdana" panose="020B0604030504040204" pitchFamily="34" charset="0"/>
                <a:ea typeface="Verdana" panose="020B0604030504040204" pitchFamily="34" charset="0"/>
                <a:cs typeface="Arial" panose="020B0604020202020204" pitchFamily="34" charset="0"/>
              </a:rPr>
              <a:t>PRISE EN CHARGE DE L’EMBOLIE PULMONAIRE EN CARDIOLOGIE AU CHU SYLVANUS OLYMPIO DE LOME AU REGARD DES RECOMMANDATIONS DE L’ESC 2019</a:t>
            </a:r>
            <a:endParaRPr lang="en-US" sz="2400" dirty="0">
              <a:solidFill>
                <a:srgbClr val="C00000"/>
              </a:solidFill>
              <a:latin typeface="Verdana" panose="020B0604030504040204" pitchFamily="34" charset="0"/>
              <a:ea typeface="Verdana" panose="020B0604030504040204" pitchFamily="34" charset="0"/>
              <a:cs typeface="Arial" panose="020B0604020202020204" pitchFamily="34" charset="0"/>
            </a:endParaRPr>
          </a:p>
        </p:txBody>
      </p:sp>
      <p:sp>
        <p:nvSpPr>
          <p:cNvPr id="7" name="ZoneTexte 6">
            <a:extLst>
              <a:ext uri="{FF2B5EF4-FFF2-40B4-BE49-F238E27FC236}">
                <a16:creationId xmlns:a16="http://schemas.microsoft.com/office/drawing/2014/main" id="{5F29972D-AB0C-0D4C-9028-69FDBAC0391E}"/>
              </a:ext>
            </a:extLst>
          </p:cNvPr>
          <p:cNvSpPr txBox="1"/>
          <p:nvPr/>
        </p:nvSpPr>
        <p:spPr>
          <a:xfrm>
            <a:off x="47328" y="1442419"/>
            <a:ext cx="3816424" cy="1369889"/>
          </a:xfrm>
          <a:prstGeom prst="rect">
            <a:avLst/>
          </a:prstGeom>
          <a:noFill/>
          <a:ln>
            <a:noFill/>
          </a:ln>
        </p:spPr>
        <p:txBody>
          <a:bodyPr wrap="square" lIns="68580" tIns="34290" rIns="68580" bIns="34290" rtlCol="0">
            <a:noAutofit/>
          </a:bodyPr>
          <a:lstStyle/>
          <a:p>
            <a:pPr>
              <a:defRPr/>
            </a:pPr>
            <a:r>
              <a:rPr lang="fr-FR" sz="1400" b="1" kern="0" dirty="0">
                <a:solidFill>
                  <a:srgbClr val="AE1022"/>
                </a:solidFill>
              </a:rPr>
              <a:t>Introduction / objectif</a:t>
            </a:r>
          </a:p>
          <a:p>
            <a:pPr algn="just">
              <a:defRPr/>
            </a:pPr>
            <a:r>
              <a:rPr lang="fr-FR" sz="1000" kern="0" dirty="0">
                <a:solidFill>
                  <a:prstClr val="black"/>
                </a:solidFill>
              </a:rPr>
              <a:t>L’embolie pulmonaire pose souvent un défi diagnostique en raison du polymorphisme clinique et parfois thérapeutique. La pratique cardiologique dans notre milieu n’est basée que sur l’utilisation des recommandations européennes. Notre étude avait pour objectif d’évaluer la prise en charge de l’embolie pulmonaire dans le service de cardiologie du CHU Sylvanus Olympio (CHU SO) selon les recommandations 2019 de la Société Européenne de Cardiologie (ESC).</a:t>
            </a:r>
            <a:endParaRPr lang="fr-FR" sz="900" kern="0" dirty="0">
              <a:solidFill>
                <a:prstClr val="black"/>
              </a:solidFill>
            </a:endParaRPr>
          </a:p>
        </p:txBody>
      </p:sp>
      <p:sp>
        <p:nvSpPr>
          <p:cNvPr id="8" name="ZoneTexte 7">
            <a:extLst>
              <a:ext uri="{FF2B5EF4-FFF2-40B4-BE49-F238E27FC236}">
                <a16:creationId xmlns:a16="http://schemas.microsoft.com/office/drawing/2014/main" id="{5F29972D-AB0C-0D4C-9028-69FDBAC0391E}"/>
              </a:ext>
            </a:extLst>
          </p:cNvPr>
          <p:cNvSpPr txBox="1"/>
          <p:nvPr/>
        </p:nvSpPr>
        <p:spPr>
          <a:xfrm>
            <a:off x="47328" y="2882625"/>
            <a:ext cx="3816424" cy="1410471"/>
          </a:xfrm>
          <a:prstGeom prst="rect">
            <a:avLst/>
          </a:prstGeom>
          <a:noFill/>
          <a:ln>
            <a:noFill/>
          </a:ln>
        </p:spPr>
        <p:txBody>
          <a:bodyPr wrap="square" lIns="68580" tIns="34290" rIns="68580" bIns="34290" rtlCol="0">
            <a:noAutofit/>
          </a:bodyPr>
          <a:lstStyle/>
          <a:p>
            <a:pPr>
              <a:defRPr/>
            </a:pPr>
            <a:r>
              <a:rPr lang="fr-FR" sz="1400" b="1" kern="0" dirty="0">
                <a:solidFill>
                  <a:srgbClr val="AE1022"/>
                </a:solidFill>
              </a:rPr>
              <a:t>Patients et méthodes</a:t>
            </a:r>
          </a:p>
          <a:p>
            <a:pPr algn="just">
              <a:defRPr/>
            </a:pPr>
            <a:r>
              <a:rPr lang="fr-FR" sz="1000" kern="0" dirty="0">
                <a:solidFill>
                  <a:prstClr val="black"/>
                </a:solidFill>
              </a:rPr>
              <a:t>Nous avons mené une étude transversale avec collecte rétrospective des données à partir des dossiers des patients du service de cardiologie du CHU SO de Lomé sur une période de 3 ans et 6 mois allant du 1er janvier 2020 au 30 juin 2023. Ont été inclus dans cette étude, tout patient hospitalisé dans le service pour suspicion d’EP. L’analyse statistique a été effectuée avec le logiciel Epi Info version 7.2.5. Le test statistique de Fischer a été considéré avec un seuil de significativité p&lt; 0,05.</a:t>
            </a:r>
          </a:p>
        </p:txBody>
      </p:sp>
      <p:sp>
        <p:nvSpPr>
          <p:cNvPr id="14" name="ZoneTexte 13">
            <a:extLst>
              <a:ext uri="{FF2B5EF4-FFF2-40B4-BE49-F238E27FC236}">
                <a16:creationId xmlns:a16="http://schemas.microsoft.com/office/drawing/2014/main" id="{5F29972D-AB0C-0D4C-9028-69FDBAC0391E}"/>
              </a:ext>
            </a:extLst>
          </p:cNvPr>
          <p:cNvSpPr txBox="1"/>
          <p:nvPr/>
        </p:nvSpPr>
        <p:spPr>
          <a:xfrm>
            <a:off x="8107641" y="5796107"/>
            <a:ext cx="3748999" cy="729237"/>
          </a:xfrm>
          <a:prstGeom prst="rect">
            <a:avLst/>
          </a:prstGeom>
          <a:noFill/>
          <a:ln>
            <a:noFill/>
          </a:ln>
        </p:spPr>
        <p:txBody>
          <a:bodyPr wrap="square" lIns="68580" tIns="34290" rIns="68580" bIns="34290" rtlCol="0">
            <a:noAutofit/>
          </a:bodyPr>
          <a:lstStyle/>
          <a:p>
            <a:pPr lvl="0" algn="just"/>
            <a:r>
              <a:rPr lang="fr-FR" sz="1400" b="1" kern="0" dirty="0">
                <a:solidFill>
                  <a:srgbClr val="AE1022"/>
                </a:solidFill>
              </a:rPr>
              <a:t>Conclusion : </a:t>
            </a:r>
            <a:r>
              <a:rPr lang="fr-FR" sz="1050" kern="0" dirty="0"/>
              <a:t>Cette étude nous a permis de relever l’existence de difficultés dans le respect des recommandations de L’ESC 2019 sur la prise en charge de l’EP au CHU SO.</a:t>
            </a:r>
            <a:endParaRPr lang="fr-FR" sz="1200" dirty="0"/>
          </a:p>
        </p:txBody>
      </p:sp>
      <p:sp>
        <p:nvSpPr>
          <p:cNvPr id="24" name="Rectangle 23"/>
          <p:cNvSpPr/>
          <p:nvPr/>
        </p:nvSpPr>
        <p:spPr>
          <a:xfrm>
            <a:off x="4223792" y="5651229"/>
            <a:ext cx="3672408" cy="46335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p:cNvSpPr txBox="1"/>
          <p:nvPr/>
        </p:nvSpPr>
        <p:spPr>
          <a:xfrm>
            <a:off x="8815633" y="4869160"/>
            <a:ext cx="3113015" cy="438582"/>
          </a:xfrm>
          <a:prstGeom prst="rect">
            <a:avLst/>
          </a:prstGeom>
          <a:noFill/>
          <a:ln>
            <a:noFill/>
          </a:ln>
        </p:spPr>
        <p:txBody>
          <a:bodyPr wrap="square" lIns="68580" tIns="34290" rIns="68580" bIns="34290">
            <a:spAutoFit/>
          </a:bodyPr>
          <a:lstStyle/>
          <a:p>
            <a:pPr algn="ctr" defTabSz="3128963" fontAlgn="base">
              <a:spcBef>
                <a:spcPct val="0"/>
              </a:spcBef>
              <a:spcAft>
                <a:spcPct val="0"/>
              </a:spcAft>
              <a:defRPr/>
            </a:pPr>
            <a:r>
              <a:rPr lang="fr-FR" sz="1200" b="1" u="sng" kern="0" dirty="0">
                <a:solidFill>
                  <a:srgbClr val="C00000"/>
                </a:solidFill>
              </a:rPr>
              <a:t>Figure 1 </a:t>
            </a:r>
            <a:r>
              <a:rPr lang="fr-FR" sz="1200" b="1" kern="0" dirty="0">
                <a:solidFill>
                  <a:srgbClr val="C00000"/>
                </a:solidFill>
              </a:rPr>
              <a:t>: Répartition des patients selon l’indication du traitement thrombolytique</a:t>
            </a:r>
            <a:endParaRPr lang="en-US" sz="1200" b="1" kern="0" dirty="0">
              <a:solidFill>
                <a:srgbClr val="C00000"/>
              </a:solidFill>
            </a:endParaRPr>
          </a:p>
        </p:txBody>
      </p:sp>
      <p:sp>
        <p:nvSpPr>
          <p:cNvPr id="27" name="Rectangle 26"/>
          <p:cNvSpPr/>
          <p:nvPr/>
        </p:nvSpPr>
        <p:spPr>
          <a:xfrm>
            <a:off x="8107641" y="1558559"/>
            <a:ext cx="3893016" cy="3310601"/>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ZoneTexte 27">
            <a:extLst>
              <a:ext uri="{FF2B5EF4-FFF2-40B4-BE49-F238E27FC236}">
                <a16:creationId xmlns:a16="http://schemas.microsoft.com/office/drawing/2014/main" id="{5F29972D-AB0C-0D4C-9028-69FDBAC0391E}"/>
              </a:ext>
            </a:extLst>
          </p:cNvPr>
          <p:cNvSpPr txBox="1"/>
          <p:nvPr/>
        </p:nvSpPr>
        <p:spPr>
          <a:xfrm>
            <a:off x="4223792" y="1916832"/>
            <a:ext cx="4473666" cy="1901898"/>
          </a:xfrm>
          <a:prstGeom prst="rect">
            <a:avLst/>
          </a:prstGeom>
          <a:noFill/>
          <a:ln>
            <a:noFill/>
          </a:ln>
        </p:spPr>
        <p:txBody>
          <a:bodyPr wrap="square" lIns="68580" tIns="34290" rIns="68580" bIns="34290" rtlCol="0">
            <a:noAutofit/>
          </a:bodyPr>
          <a:lstStyle/>
          <a:p>
            <a:pPr algn="just"/>
            <a:r>
              <a:rPr lang="fr-FR" sz="1050" dirty="0"/>
              <a:t>Cent dix-neuf patients ont été inclus dans cette étude avec un âge moyen de 55.6 ± 17,2 ans et une prédominance féminine avec un sexe ratio à 0,83. L’embolie pulmonaire (EP) a été confirmée chez 81 patients, soit 68%. Le score de Wells était calculé dans 52,9% des dossiers, Le score de PESI était calculé chez 71,4% des patients. Dans notre étude la réalisation inadéquate de l’angioscanner et des D-Dimères était respectivement de 10,9% et 31,1%. Parmi les cas d’EP confirmée avec un risque élevé, 5 patients soit 71,4% des cas ont été thrombolysés (figure 1). Le non-respect de l’algorithme diagnostique et thérapeutique dans notre étude était respectivement de 73,9% et 61,3% (tableau I). Nous n’avons pas retrouvé de facteurs associés à la non-compliance des recommandations sur le plan thérapeutique.</a:t>
            </a:r>
          </a:p>
        </p:txBody>
      </p:sp>
      <p:sp>
        <p:nvSpPr>
          <p:cNvPr id="29" name="Rectangle 28"/>
          <p:cNvSpPr/>
          <p:nvPr/>
        </p:nvSpPr>
        <p:spPr>
          <a:xfrm>
            <a:off x="191344" y="3818730"/>
            <a:ext cx="4360636" cy="299464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ZoneTexte 29">
            <a:extLst>
              <a:ext uri="{FF2B5EF4-FFF2-40B4-BE49-F238E27FC236}">
                <a16:creationId xmlns:a16="http://schemas.microsoft.com/office/drawing/2014/main" id="{BE6737FA-F6F4-44CB-255C-9A3D7102BF67}"/>
              </a:ext>
            </a:extLst>
          </p:cNvPr>
          <p:cNvSpPr txBox="1"/>
          <p:nvPr/>
        </p:nvSpPr>
        <p:spPr>
          <a:xfrm>
            <a:off x="4223792" y="1556792"/>
            <a:ext cx="2592288" cy="307777"/>
          </a:xfrm>
          <a:prstGeom prst="rect">
            <a:avLst/>
          </a:prstGeom>
          <a:noFill/>
        </p:spPr>
        <p:txBody>
          <a:bodyPr wrap="square">
            <a:spAutoFit/>
          </a:bodyPr>
          <a:lstStyle/>
          <a:p>
            <a:pPr>
              <a:defRPr/>
            </a:pPr>
            <a:r>
              <a:rPr lang="fr-FR" sz="1400" b="1" kern="0" dirty="0">
                <a:solidFill>
                  <a:srgbClr val="AE1022"/>
                </a:solidFill>
              </a:rPr>
              <a:t>Résultats</a:t>
            </a:r>
          </a:p>
        </p:txBody>
      </p:sp>
      <p:sp>
        <p:nvSpPr>
          <p:cNvPr id="25" name="ZoneTexte 24">
            <a:extLst>
              <a:ext uri="{FF2B5EF4-FFF2-40B4-BE49-F238E27FC236}">
                <a16:creationId xmlns:a16="http://schemas.microsoft.com/office/drawing/2014/main" id="{8CC13132-EBC2-EDBA-6211-CCA755E5283F}"/>
              </a:ext>
            </a:extLst>
          </p:cNvPr>
          <p:cNvSpPr txBox="1"/>
          <p:nvPr/>
        </p:nvSpPr>
        <p:spPr>
          <a:xfrm>
            <a:off x="159490" y="4394988"/>
            <a:ext cx="7088638" cy="258148"/>
          </a:xfrm>
          <a:prstGeom prst="rect">
            <a:avLst/>
          </a:prstGeom>
          <a:noFill/>
          <a:ln>
            <a:noFill/>
          </a:ln>
        </p:spPr>
        <p:txBody>
          <a:bodyPr wrap="square" lIns="68580" tIns="34290" rIns="68580" bIns="34290">
            <a:spAutoFit/>
          </a:bodyPr>
          <a:lstStyle/>
          <a:p>
            <a:pPr algn="just">
              <a:lnSpc>
                <a:spcPct val="107000"/>
              </a:lnSpc>
              <a:spcAft>
                <a:spcPts val="800"/>
              </a:spcAft>
            </a:pPr>
            <a:r>
              <a:rPr lang="fr-FR" sz="1200" b="1" u="sng" dirty="0">
                <a:solidFill>
                  <a:srgbClr val="C00000"/>
                </a:solidFill>
                <a:effectLst/>
                <a:latin typeface="+mj-lt"/>
                <a:ea typeface="Calibri" panose="020F0502020204030204" pitchFamily="34" charset="0"/>
                <a:cs typeface="Times New Roman" panose="02020603050405020304" pitchFamily="18" charset="0"/>
              </a:rPr>
              <a:t>Tableau I </a:t>
            </a:r>
            <a:r>
              <a:rPr lang="fr-FR" sz="1200" b="1" dirty="0">
                <a:solidFill>
                  <a:srgbClr val="C00000"/>
                </a:solidFill>
                <a:effectLst/>
                <a:latin typeface="+mj-lt"/>
                <a:ea typeface="Calibri" panose="020F0502020204030204" pitchFamily="34" charset="0"/>
                <a:cs typeface="Times New Roman" panose="02020603050405020304" pitchFamily="18" charset="0"/>
              </a:rPr>
              <a:t>: Répartition des patients selon le respect de l’algorithme diagnostique et thérapeutique</a:t>
            </a:r>
            <a:endParaRPr lang="fr-FR" sz="1050" b="1" dirty="0">
              <a:solidFill>
                <a:srgbClr val="C00000"/>
              </a:solidFill>
              <a:effectLst/>
              <a:latin typeface="+mj-lt"/>
              <a:ea typeface="Calibri" panose="020F0502020204030204" pitchFamily="34" charset="0"/>
              <a:cs typeface="Times New Roman" panose="02020603050405020304" pitchFamily="18" charset="0"/>
            </a:endParaRPr>
          </a:p>
        </p:txBody>
      </p:sp>
      <p:graphicFrame>
        <p:nvGraphicFramePr>
          <p:cNvPr id="5" name="Tableau 4">
            <a:extLst>
              <a:ext uri="{FF2B5EF4-FFF2-40B4-BE49-F238E27FC236}">
                <a16:creationId xmlns:a16="http://schemas.microsoft.com/office/drawing/2014/main" id="{C911332A-B4AA-C07A-7425-A9E557BE514B}"/>
              </a:ext>
            </a:extLst>
          </p:cNvPr>
          <p:cNvGraphicFramePr>
            <a:graphicFrameLocks noGrp="1"/>
          </p:cNvGraphicFramePr>
          <p:nvPr>
            <p:extLst>
              <p:ext uri="{D42A27DB-BD31-4B8C-83A1-F6EECF244321}">
                <p14:modId xmlns:p14="http://schemas.microsoft.com/office/powerpoint/2010/main" val="2414618155"/>
              </p:ext>
            </p:extLst>
          </p:nvPr>
        </p:nvGraphicFramePr>
        <p:xfrm>
          <a:off x="767407" y="692696"/>
          <a:ext cx="10657185" cy="616712"/>
        </p:xfrm>
        <a:graphic>
          <a:graphicData uri="http://schemas.openxmlformats.org/drawingml/2006/table">
            <a:tbl>
              <a:tblPr firstRow="1" firstCol="1" lastRow="1" lastCol="1" bandRow="1" bandCol="1"/>
              <a:tblGrid>
                <a:gridCol w="10657185">
                  <a:extLst>
                    <a:ext uri="{9D8B030D-6E8A-4147-A177-3AD203B41FA5}">
                      <a16:colId xmlns:a16="http://schemas.microsoft.com/office/drawing/2014/main" val="3206811414"/>
                    </a:ext>
                  </a:extLst>
                </a:gridCol>
              </a:tblGrid>
              <a:tr h="277495">
                <a:tc>
                  <a:txBody>
                    <a:bodyPr/>
                    <a:lstStyle/>
                    <a:p>
                      <a:pPr algn="ctr">
                        <a:lnSpc>
                          <a:spcPct val="115000"/>
                        </a:lnSpc>
                        <a:spcAft>
                          <a:spcPts val="800"/>
                        </a:spcAft>
                      </a:pPr>
                      <a:r>
                        <a:rPr lang="fr-FR" sz="1200" b="1" u="sng" dirty="0">
                          <a:effectLst/>
                          <a:latin typeface="Times New Roman" panose="02020603050405020304" pitchFamily="18" charset="0"/>
                          <a:ea typeface="Calibri" panose="020F0502020204030204" pitchFamily="34" charset="0"/>
                          <a:cs typeface="Times New Roman" panose="02020603050405020304" pitchFamily="18" charset="0"/>
                        </a:rPr>
                        <a:t>Afassinou Yaovi Mignazonzon</a:t>
                      </a:r>
                      <a:r>
                        <a:rPr lang="fr-FR" sz="1200" b="1" u="sng"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fr-FR" sz="1200" dirty="0">
                          <a:effectLst/>
                          <a:latin typeface="Times New Roman" panose="02020603050405020304" pitchFamily="18" charset="0"/>
                          <a:ea typeface="Calibri" panose="020F0502020204030204" pitchFamily="34" charset="0"/>
                          <a:cs typeface="Times New Roman" panose="02020603050405020304" pitchFamily="18" charset="0"/>
                        </a:rPr>
                        <a:t>, F Souksouna</a:t>
                      </a:r>
                      <a:r>
                        <a:rPr lang="fr-FR" sz="12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fr-FR" sz="1200" dirty="0">
                          <a:effectLst/>
                          <a:latin typeface="Times New Roman" panose="02020603050405020304" pitchFamily="18" charset="0"/>
                          <a:ea typeface="Calibri" panose="020F0502020204030204" pitchFamily="34" charset="0"/>
                          <a:cs typeface="Times New Roman" panose="02020603050405020304" pitchFamily="18" charset="0"/>
                        </a:rPr>
                        <a:t>, S Pessinaba</a:t>
                      </a:r>
                      <a:r>
                        <a:rPr lang="fr-FR" sz="12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fr-FR" sz="1200" dirty="0">
                          <a:effectLst/>
                          <a:latin typeface="Times New Roman" panose="02020603050405020304" pitchFamily="18" charset="0"/>
                          <a:ea typeface="Calibri" panose="020F0502020204030204" pitchFamily="34" charset="0"/>
                          <a:cs typeface="Times New Roman" panose="02020603050405020304" pitchFamily="18" charset="0"/>
                        </a:rPr>
                        <a:t>, B Atta</a:t>
                      </a:r>
                      <a:r>
                        <a:rPr lang="fr-FR" sz="1200" baseline="30000" dirty="0">
                          <a:effectLst/>
                          <a:latin typeface="Times New Roman" panose="02020603050405020304" pitchFamily="18" charset="0"/>
                          <a:ea typeface="Calibri" panose="020F0502020204030204" pitchFamily="34" charset="0"/>
                          <a:cs typeface="Times New Roman" panose="02020603050405020304" pitchFamily="18" charset="0"/>
                        </a:rPr>
                        <a:t>3</a:t>
                      </a:r>
                      <a:r>
                        <a:rPr lang="fr-FR" sz="1200" dirty="0">
                          <a:effectLst/>
                          <a:latin typeface="Times New Roman" panose="02020603050405020304" pitchFamily="18" charset="0"/>
                          <a:ea typeface="Calibri" panose="020F0502020204030204" pitchFamily="34" charset="0"/>
                          <a:cs typeface="Times New Roman" panose="02020603050405020304" pitchFamily="18" charset="0"/>
                        </a:rPr>
                        <a:t>, M Pio</a:t>
                      </a:r>
                      <a:r>
                        <a:rPr lang="fr-FR" sz="1200" baseline="30000" dirty="0">
                          <a:effectLst/>
                          <a:latin typeface="Times New Roman" panose="02020603050405020304" pitchFamily="18" charset="0"/>
                          <a:ea typeface="Calibri" panose="020F0502020204030204" pitchFamily="34" charset="0"/>
                          <a:cs typeface="Times New Roman" panose="02020603050405020304" pitchFamily="18" charset="0"/>
                        </a:rPr>
                        <a:t>4</a:t>
                      </a:r>
                      <a:r>
                        <a:rPr lang="fr-FR" sz="1200" dirty="0">
                          <a:effectLst/>
                          <a:latin typeface="Times New Roman" panose="02020603050405020304" pitchFamily="18" charset="0"/>
                          <a:ea typeface="Calibri" panose="020F0502020204030204" pitchFamily="34" charset="0"/>
                          <a:cs typeface="Times New Roman" panose="02020603050405020304" pitchFamily="18" charset="0"/>
                        </a:rPr>
                        <a:t>, S Baragou</a:t>
                      </a:r>
                      <a:r>
                        <a:rPr lang="fr-FR" sz="12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fr-FR" sz="1200" dirty="0">
                          <a:effectLst/>
                          <a:latin typeface="Times New Roman" panose="02020603050405020304" pitchFamily="18" charset="0"/>
                          <a:ea typeface="Calibri" panose="020F0502020204030204" pitchFamily="34" charset="0"/>
                          <a:cs typeface="Times New Roman" panose="02020603050405020304" pitchFamily="18" charset="0"/>
                        </a:rPr>
                        <a:t>, F Damorou</a:t>
                      </a:r>
                      <a:r>
                        <a:rPr lang="fr-FR" sz="12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fr-FR" sz="12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0000"/>
                        </a:lnSpc>
                        <a:spcAft>
                          <a:spcPts val="800"/>
                        </a:spcAft>
                      </a:pPr>
                      <a:r>
                        <a:rPr lang="fr-FR" sz="1000" dirty="0">
                          <a:effectLst/>
                          <a:latin typeface="Calibri" panose="020F0502020204030204" pitchFamily="34" charset="0"/>
                          <a:ea typeface="Calibri" panose="020F0502020204030204" pitchFamily="34" charset="0"/>
                          <a:cs typeface="Times New Roman" panose="02020603050405020304" pitchFamily="18" charset="0"/>
                        </a:rPr>
                        <a:t>1-Service de cardiologie, Centre Hospitalier Universitaire Sylvanus Olympio de Lomé, Lomé – Togo. 2-Service de cardiologie, Centre Hospitalier Universitaire Campus de Lomé, Lomé – Togo. 3-Service de médecine, Centre Hospitalier Régional de Sokodé, Sokodé – Togo. 4-Service de cardiologie, Centre Hospitalier Universitaire de Kara, Kara – Togo.</a:t>
                      </a: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3360001"/>
                  </a:ext>
                </a:extLst>
              </a:tr>
            </a:tbl>
          </a:graphicData>
        </a:graphic>
      </p:graphicFrame>
      <p:pic>
        <p:nvPicPr>
          <p:cNvPr id="10" name="Image 9">
            <a:extLst>
              <a:ext uri="{FF2B5EF4-FFF2-40B4-BE49-F238E27FC236}">
                <a16:creationId xmlns:a16="http://schemas.microsoft.com/office/drawing/2014/main" id="{317B536D-10ED-6849-F3A3-34A07541A201}"/>
              </a:ext>
            </a:extLst>
          </p:cNvPr>
          <p:cNvPicPr>
            <a:picLocks noChangeAspect="1"/>
          </p:cNvPicPr>
          <p:nvPr/>
        </p:nvPicPr>
        <p:blipFill rotWithShape="1">
          <a:blip r:embed="rId3"/>
          <a:srcRect l="8191" r="2075"/>
          <a:stretch/>
        </p:blipFill>
        <p:spPr>
          <a:xfrm>
            <a:off x="8904312" y="1484784"/>
            <a:ext cx="3113015" cy="3238781"/>
          </a:xfrm>
          <a:prstGeom prst="rect">
            <a:avLst/>
          </a:prstGeom>
        </p:spPr>
      </p:pic>
      <p:graphicFrame>
        <p:nvGraphicFramePr>
          <p:cNvPr id="11" name="Tableau 10">
            <a:extLst>
              <a:ext uri="{FF2B5EF4-FFF2-40B4-BE49-F238E27FC236}">
                <a16:creationId xmlns:a16="http://schemas.microsoft.com/office/drawing/2014/main" id="{1FF11B33-F904-81C3-9C78-BA0BC0E1E87C}"/>
              </a:ext>
            </a:extLst>
          </p:cNvPr>
          <p:cNvGraphicFramePr>
            <a:graphicFrameLocks noGrp="1"/>
          </p:cNvGraphicFramePr>
          <p:nvPr>
            <p:extLst>
              <p:ext uri="{D42A27DB-BD31-4B8C-83A1-F6EECF244321}">
                <p14:modId xmlns:p14="http://schemas.microsoft.com/office/powerpoint/2010/main" val="2626657936"/>
              </p:ext>
            </p:extLst>
          </p:nvPr>
        </p:nvGraphicFramePr>
        <p:xfrm>
          <a:off x="160290" y="4817685"/>
          <a:ext cx="7015830" cy="1779667"/>
        </p:xfrm>
        <a:graphic>
          <a:graphicData uri="http://schemas.openxmlformats.org/drawingml/2006/table">
            <a:tbl>
              <a:tblPr firstRow="1" firstCol="1" bandRow="1">
                <a:tableStyleId>{9D7B26C5-4107-4FEC-AEDC-1716B250A1EF}</a:tableStyleId>
              </a:tblPr>
              <a:tblGrid>
                <a:gridCol w="3795386">
                  <a:extLst>
                    <a:ext uri="{9D8B030D-6E8A-4147-A177-3AD203B41FA5}">
                      <a16:colId xmlns:a16="http://schemas.microsoft.com/office/drawing/2014/main" val="20000"/>
                    </a:ext>
                  </a:extLst>
                </a:gridCol>
                <a:gridCol w="1966586">
                  <a:extLst>
                    <a:ext uri="{9D8B030D-6E8A-4147-A177-3AD203B41FA5}">
                      <a16:colId xmlns:a16="http://schemas.microsoft.com/office/drawing/2014/main" val="20001"/>
                    </a:ext>
                  </a:extLst>
                </a:gridCol>
                <a:gridCol w="1253858">
                  <a:extLst>
                    <a:ext uri="{9D8B030D-6E8A-4147-A177-3AD203B41FA5}">
                      <a16:colId xmlns:a16="http://schemas.microsoft.com/office/drawing/2014/main" val="20002"/>
                    </a:ext>
                  </a:extLst>
                </a:gridCol>
              </a:tblGrid>
              <a:tr h="252573">
                <a:tc>
                  <a:txBody>
                    <a:bodyPr/>
                    <a:lstStyle/>
                    <a:p>
                      <a:pPr algn="just">
                        <a:lnSpc>
                          <a:spcPct val="115000"/>
                        </a:lnSpc>
                        <a:spcAft>
                          <a:spcPts val="1000"/>
                        </a:spcAft>
                      </a:pPr>
                      <a:r>
                        <a:rPr lang="fr-FR" sz="1400" b="1" dirty="0">
                          <a:effectLst/>
                          <a:latin typeface="+mj-lt"/>
                          <a:ea typeface="Tahoma" panose="020B0604030504040204" pitchFamily="34" charset="0"/>
                          <a:cs typeface="Tahoma" panose="020B0604030504040204" pitchFamily="34" charset="0"/>
                        </a:rPr>
                        <a:t> </a:t>
                      </a:r>
                    </a:p>
                  </a:txBody>
                  <a:tcPr marL="68580" marR="68580" marT="0" marB="0" anchor="ctr"/>
                </a:tc>
                <a:tc>
                  <a:txBody>
                    <a:bodyPr/>
                    <a:lstStyle/>
                    <a:p>
                      <a:pPr algn="ctr">
                        <a:lnSpc>
                          <a:spcPct val="115000"/>
                        </a:lnSpc>
                        <a:spcAft>
                          <a:spcPts val="1000"/>
                        </a:spcAft>
                      </a:pPr>
                      <a:r>
                        <a:rPr lang="fr-FR" sz="1400" b="1" dirty="0">
                          <a:effectLst/>
                          <a:latin typeface="+mj-lt"/>
                          <a:ea typeface="Tahoma" panose="020B0604030504040204" pitchFamily="34" charset="0"/>
                          <a:cs typeface="Tahoma" panose="020B0604030504040204" pitchFamily="34" charset="0"/>
                        </a:rPr>
                        <a:t>n</a:t>
                      </a:r>
                    </a:p>
                  </a:txBody>
                  <a:tcPr marL="68580" marR="68580" marT="0" marB="0" anchor="ctr"/>
                </a:tc>
                <a:tc>
                  <a:txBody>
                    <a:bodyPr/>
                    <a:lstStyle/>
                    <a:p>
                      <a:pPr algn="ctr">
                        <a:lnSpc>
                          <a:spcPct val="115000"/>
                        </a:lnSpc>
                        <a:spcAft>
                          <a:spcPts val="1000"/>
                        </a:spcAft>
                      </a:pPr>
                      <a:r>
                        <a:rPr lang="fr-FR" sz="1400" b="1" dirty="0">
                          <a:effectLst/>
                          <a:latin typeface="+mj-lt"/>
                          <a:ea typeface="Tahoma" panose="020B0604030504040204" pitchFamily="34" charset="0"/>
                          <a:cs typeface="Tahoma" panose="020B0604030504040204" pitchFamily="34" charset="0"/>
                        </a:rPr>
                        <a:t>%</a:t>
                      </a:r>
                    </a:p>
                  </a:txBody>
                  <a:tcPr marL="68580" marR="68580" marT="0" marB="0" anchor="ctr"/>
                </a:tc>
                <a:extLst>
                  <a:ext uri="{0D108BD9-81ED-4DB2-BD59-A6C34878D82A}">
                    <a16:rowId xmlns:a16="http://schemas.microsoft.com/office/drawing/2014/main" val="10000"/>
                  </a:ext>
                </a:extLst>
              </a:tr>
              <a:tr h="288032">
                <a:tc>
                  <a:txBody>
                    <a:bodyPr/>
                    <a:lstStyle/>
                    <a:p>
                      <a:pPr algn="l">
                        <a:lnSpc>
                          <a:spcPct val="115000"/>
                        </a:lnSpc>
                        <a:spcAft>
                          <a:spcPts val="1000"/>
                        </a:spcAft>
                      </a:pPr>
                      <a:r>
                        <a:rPr lang="fr-FR" sz="1400" b="1" dirty="0">
                          <a:effectLst/>
                          <a:latin typeface="+mj-lt"/>
                          <a:ea typeface="Tahoma" panose="020B0604030504040204" pitchFamily="34" charset="0"/>
                          <a:cs typeface="Tahoma" panose="020B0604030504040204" pitchFamily="34" charset="0"/>
                        </a:rPr>
                        <a:t>Respect de l’algorithme diagnostique</a:t>
                      </a:r>
                    </a:p>
                  </a:txBody>
                  <a:tcPr marL="68580" marR="68580" marT="0" marB="0" anchor="ctr"/>
                </a:tc>
                <a:tc>
                  <a:txBody>
                    <a:bodyPr/>
                    <a:lstStyle/>
                    <a:p>
                      <a:pPr algn="ctr">
                        <a:lnSpc>
                          <a:spcPct val="115000"/>
                        </a:lnSpc>
                        <a:spcAft>
                          <a:spcPts val="1000"/>
                        </a:spcAft>
                      </a:pPr>
                      <a:endParaRPr lang="fr-FR" sz="1400" b="0" dirty="0">
                        <a:effectLst/>
                        <a:latin typeface="+mj-lt"/>
                        <a:ea typeface="Tahoma" panose="020B0604030504040204" pitchFamily="34" charset="0"/>
                        <a:cs typeface="Tahoma" panose="020B0604030504040204" pitchFamily="34" charset="0"/>
                      </a:endParaRPr>
                    </a:p>
                  </a:txBody>
                  <a:tcPr marL="68580" marR="68580" marT="0" marB="0" anchor="ctr"/>
                </a:tc>
                <a:tc>
                  <a:txBody>
                    <a:bodyPr/>
                    <a:lstStyle/>
                    <a:p>
                      <a:pPr algn="ctr">
                        <a:lnSpc>
                          <a:spcPct val="115000"/>
                        </a:lnSpc>
                        <a:spcAft>
                          <a:spcPts val="1000"/>
                        </a:spcAft>
                      </a:pPr>
                      <a:endParaRPr lang="fr-FR" sz="1400" b="0" dirty="0">
                        <a:effectLst/>
                        <a:latin typeface="+mj-lt"/>
                        <a:ea typeface="Tahoma" panose="020B0604030504040204" pitchFamily="34" charset="0"/>
                        <a:cs typeface="Tahoma" panose="020B0604030504040204" pitchFamily="34" charset="0"/>
                      </a:endParaRPr>
                    </a:p>
                  </a:txBody>
                  <a:tcPr marL="68580" marR="68580" marT="0" marB="0" anchor="ctr"/>
                </a:tc>
                <a:extLst>
                  <a:ext uri="{0D108BD9-81ED-4DB2-BD59-A6C34878D82A}">
                    <a16:rowId xmlns:a16="http://schemas.microsoft.com/office/drawing/2014/main" val="10001"/>
                  </a:ext>
                </a:extLst>
              </a:tr>
              <a:tr h="216024">
                <a:tc>
                  <a:txBody>
                    <a:bodyPr/>
                    <a:lstStyle/>
                    <a:p>
                      <a:pPr algn="just">
                        <a:lnSpc>
                          <a:spcPct val="115000"/>
                        </a:lnSpc>
                        <a:spcAft>
                          <a:spcPts val="1000"/>
                        </a:spcAft>
                      </a:pPr>
                      <a:r>
                        <a:rPr lang="fr-FR" sz="1400" b="0" dirty="0">
                          <a:effectLst/>
                          <a:latin typeface="+mj-lt"/>
                          <a:ea typeface="Tahoma" panose="020B0604030504040204" pitchFamily="34" charset="0"/>
                          <a:cs typeface="Tahoma" panose="020B0604030504040204" pitchFamily="34" charset="0"/>
                        </a:rPr>
                        <a:t>Oui</a:t>
                      </a:r>
                    </a:p>
                  </a:txBody>
                  <a:tcPr marL="68580" marR="68580" marT="0" marB="0" anchor="ctr"/>
                </a:tc>
                <a:tc>
                  <a:txBody>
                    <a:bodyPr/>
                    <a:lstStyle/>
                    <a:p>
                      <a:pPr algn="ctr">
                        <a:lnSpc>
                          <a:spcPct val="115000"/>
                        </a:lnSpc>
                        <a:spcAft>
                          <a:spcPts val="1000"/>
                        </a:spcAft>
                      </a:pPr>
                      <a:r>
                        <a:rPr lang="fr-FR" sz="1400" b="0" dirty="0">
                          <a:effectLst/>
                          <a:latin typeface="+mj-lt"/>
                          <a:ea typeface="Tahoma" panose="020B0604030504040204" pitchFamily="34" charset="0"/>
                          <a:cs typeface="Tahoma" panose="020B0604030504040204" pitchFamily="34" charset="0"/>
                        </a:rPr>
                        <a:t>31</a:t>
                      </a:r>
                    </a:p>
                  </a:txBody>
                  <a:tcPr marL="68580" marR="68580" marT="0" marB="0" anchor="ctr"/>
                </a:tc>
                <a:tc>
                  <a:txBody>
                    <a:bodyPr/>
                    <a:lstStyle/>
                    <a:p>
                      <a:pPr algn="ctr">
                        <a:lnSpc>
                          <a:spcPct val="115000"/>
                        </a:lnSpc>
                        <a:spcAft>
                          <a:spcPts val="1000"/>
                        </a:spcAft>
                      </a:pPr>
                      <a:r>
                        <a:rPr lang="fr-FR" sz="1400" b="0" dirty="0">
                          <a:effectLst/>
                          <a:latin typeface="+mj-lt"/>
                          <a:ea typeface="Tahoma" panose="020B0604030504040204" pitchFamily="34" charset="0"/>
                          <a:cs typeface="Tahoma" panose="020B0604030504040204" pitchFamily="34" charset="0"/>
                        </a:rPr>
                        <a:t>26,1</a:t>
                      </a:r>
                    </a:p>
                  </a:txBody>
                  <a:tcPr marL="68580" marR="68580" marT="0" marB="0" anchor="ctr"/>
                </a:tc>
                <a:extLst>
                  <a:ext uri="{0D108BD9-81ED-4DB2-BD59-A6C34878D82A}">
                    <a16:rowId xmlns:a16="http://schemas.microsoft.com/office/drawing/2014/main" val="10002"/>
                  </a:ext>
                </a:extLst>
              </a:tr>
              <a:tr h="245506">
                <a:tc>
                  <a:txBody>
                    <a:bodyPr/>
                    <a:lstStyle/>
                    <a:p>
                      <a:pPr algn="just">
                        <a:lnSpc>
                          <a:spcPct val="115000"/>
                        </a:lnSpc>
                        <a:spcAft>
                          <a:spcPts val="1000"/>
                        </a:spcAft>
                      </a:pPr>
                      <a:r>
                        <a:rPr lang="fr-FR" sz="1400" b="0" dirty="0">
                          <a:effectLst/>
                          <a:latin typeface="+mj-lt"/>
                          <a:ea typeface="Tahoma" panose="020B0604030504040204" pitchFamily="34" charset="0"/>
                          <a:cs typeface="Tahoma" panose="020B0604030504040204" pitchFamily="34" charset="0"/>
                        </a:rPr>
                        <a:t>Non</a:t>
                      </a:r>
                    </a:p>
                  </a:txBody>
                  <a:tcPr marL="68580" marR="68580" marT="0" marB="0" anchor="ctr">
                    <a:noFill/>
                  </a:tcPr>
                </a:tc>
                <a:tc>
                  <a:txBody>
                    <a:bodyPr/>
                    <a:lstStyle/>
                    <a:p>
                      <a:pPr algn="ctr">
                        <a:lnSpc>
                          <a:spcPct val="115000"/>
                        </a:lnSpc>
                        <a:spcAft>
                          <a:spcPts val="1000"/>
                        </a:spcAft>
                      </a:pPr>
                      <a:r>
                        <a:rPr lang="fr-FR" sz="1400" b="0" dirty="0">
                          <a:effectLst/>
                          <a:latin typeface="+mj-lt"/>
                          <a:ea typeface="Tahoma" panose="020B0604030504040204" pitchFamily="34" charset="0"/>
                          <a:cs typeface="Tahoma" panose="020B0604030504040204" pitchFamily="34" charset="0"/>
                        </a:rPr>
                        <a:t>88</a:t>
                      </a:r>
                    </a:p>
                  </a:txBody>
                  <a:tcPr marL="68580" marR="68580" marT="0" marB="0" anchor="ctr">
                    <a:noFill/>
                  </a:tcPr>
                </a:tc>
                <a:tc>
                  <a:txBody>
                    <a:bodyPr/>
                    <a:lstStyle/>
                    <a:p>
                      <a:pPr algn="ctr">
                        <a:lnSpc>
                          <a:spcPct val="115000"/>
                        </a:lnSpc>
                        <a:spcAft>
                          <a:spcPts val="1000"/>
                        </a:spcAft>
                      </a:pPr>
                      <a:r>
                        <a:rPr lang="fr-FR" sz="1400" b="0" dirty="0">
                          <a:effectLst/>
                          <a:latin typeface="+mj-lt"/>
                          <a:ea typeface="Tahoma" panose="020B0604030504040204" pitchFamily="34" charset="0"/>
                          <a:cs typeface="Tahoma" panose="020B0604030504040204" pitchFamily="34" charset="0"/>
                        </a:rPr>
                        <a:t>73,9</a:t>
                      </a:r>
                    </a:p>
                  </a:txBody>
                  <a:tcPr marL="68580" marR="68580" marT="0" marB="0" anchor="ctr">
                    <a:noFill/>
                  </a:tcPr>
                </a:tc>
                <a:extLst>
                  <a:ext uri="{0D108BD9-81ED-4DB2-BD59-A6C34878D82A}">
                    <a16:rowId xmlns:a16="http://schemas.microsoft.com/office/drawing/2014/main" val="10003"/>
                  </a:ext>
                </a:extLst>
              </a:tr>
              <a:tr h="288032">
                <a:tc>
                  <a:txBody>
                    <a:bodyPr/>
                    <a:lstStyle/>
                    <a:p>
                      <a:pPr algn="just">
                        <a:lnSpc>
                          <a:spcPct val="115000"/>
                        </a:lnSpc>
                        <a:spcAft>
                          <a:spcPts val="1000"/>
                        </a:spcAft>
                      </a:pPr>
                      <a:r>
                        <a:rPr lang="fr-FR" sz="1400" b="1" dirty="0">
                          <a:effectLst/>
                          <a:latin typeface="+mj-lt"/>
                          <a:ea typeface="Tahoma" panose="020B0604030504040204" pitchFamily="34" charset="0"/>
                          <a:cs typeface="Tahoma" panose="020B0604030504040204" pitchFamily="34" charset="0"/>
                        </a:rPr>
                        <a:t>Respect de l’algorithme thérapeutique</a:t>
                      </a:r>
                    </a:p>
                  </a:txBody>
                  <a:tcPr marL="68580" marR="68580" marT="0" marB="0" anchor="ctr">
                    <a:solidFill>
                      <a:schemeClr val="bg1">
                        <a:lumMod val="75000"/>
                      </a:schemeClr>
                    </a:solidFill>
                  </a:tcPr>
                </a:tc>
                <a:tc>
                  <a:txBody>
                    <a:bodyPr/>
                    <a:lstStyle/>
                    <a:p>
                      <a:pPr algn="ctr">
                        <a:lnSpc>
                          <a:spcPct val="115000"/>
                        </a:lnSpc>
                        <a:spcAft>
                          <a:spcPts val="1000"/>
                        </a:spcAft>
                      </a:pPr>
                      <a:endParaRPr lang="fr-FR" sz="1400" b="0" dirty="0">
                        <a:effectLst/>
                        <a:latin typeface="+mj-lt"/>
                        <a:ea typeface="Tahoma" panose="020B0604030504040204" pitchFamily="34" charset="0"/>
                        <a:cs typeface="Tahoma" panose="020B0604030504040204" pitchFamily="34" charset="0"/>
                      </a:endParaRPr>
                    </a:p>
                  </a:txBody>
                  <a:tcPr marL="68580" marR="68580" marT="0" marB="0" anchor="ctr">
                    <a:solidFill>
                      <a:schemeClr val="bg1">
                        <a:lumMod val="75000"/>
                      </a:schemeClr>
                    </a:solidFill>
                  </a:tcPr>
                </a:tc>
                <a:tc>
                  <a:txBody>
                    <a:bodyPr/>
                    <a:lstStyle/>
                    <a:p>
                      <a:pPr algn="ctr">
                        <a:lnSpc>
                          <a:spcPct val="115000"/>
                        </a:lnSpc>
                        <a:spcAft>
                          <a:spcPts val="1000"/>
                        </a:spcAft>
                      </a:pPr>
                      <a:endParaRPr lang="fr-FR" sz="1400" b="0" dirty="0">
                        <a:effectLst/>
                        <a:latin typeface="+mj-lt"/>
                        <a:ea typeface="Tahoma" panose="020B0604030504040204" pitchFamily="34" charset="0"/>
                        <a:cs typeface="Tahoma" panose="020B0604030504040204" pitchFamily="34" charset="0"/>
                      </a:endParaRPr>
                    </a:p>
                  </a:txBody>
                  <a:tcPr marL="68580" marR="68580" marT="0" marB="0" anchor="ctr">
                    <a:solidFill>
                      <a:schemeClr val="bg1">
                        <a:lumMod val="75000"/>
                      </a:schemeClr>
                    </a:solidFill>
                  </a:tcPr>
                </a:tc>
                <a:extLst>
                  <a:ext uri="{0D108BD9-81ED-4DB2-BD59-A6C34878D82A}">
                    <a16:rowId xmlns:a16="http://schemas.microsoft.com/office/drawing/2014/main" val="4197378811"/>
                  </a:ext>
                </a:extLst>
              </a:tr>
              <a:tr h="243624">
                <a:tc>
                  <a:txBody>
                    <a:bodyPr/>
                    <a:lstStyle/>
                    <a:p>
                      <a:pPr algn="just">
                        <a:lnSpc>
                          <a:spcPct val="115000"/>
                        </a:lnSpc>
                        <a:spcAft>
                          <a:spcPts val="1000"/>
                        </a:spcAft>
                      </a:pPr>
                      <a:r>
                        <a:rPr lang="fr-FR" sz="1400" b="0" dirty="0">
                          <a:effectLst/>
                          <a:latin typeface="+mj-lt"/>
                          <a:ea typeface="Tahoma" panose="020B0604030504040204" pitchFamily="34" charset="0"/>
                          <a:cs typeface="Tahoma" panose="020B0604030504040204" pitchFamily="34" charset="0"/>
                        </a:rPr>
                        <a:t>Oui</a:t>
                      </a:r>
                    </a:p>
                  </a:txBody>
                  <a:tcPr marL="68580" marR="68580" marT="0" marB="0" anchor="ctr">
                    <a:noFill/>
                  </a:tcPr>
                </a:tc>
                <a:tc>
                  <a:txBody>
                    <a:bodyPr/>
                    <a:lstStyle/>
                    <a:p>
                      <a:pPr algn="ctr">
                        <a:lnSpc>
                          <a:spcPct val="115000"/>
                        </a:lnSpc>
                        <a:spcAft>
                          <a:spcPts val="1000"/>
                        </a:spcAft>
                      </a:pPr>
                      <a:r>
                        <a:rPr lang="fr-FR" sz="1400" b="0" dirty="0">
                          <a:effectLst/>
                          <a:latin typeface="+mj-lt"/>
                          <a:ea typeface="Tahoma" panose="020B0604030504040204" pitchFamily="34" charset="0"/>
                          <a:cs typeface="Tahoma" panose="020B0604030504040204" pitchFamily="34" charset="0"/>
                        </a:rPr>
                        <a:t>46</a:t>
                      </a:r>
                    </a:p>
                  </a:txBody>
                  <a:tcPr marL="68580" marR="68580" marT="0" marB="0" anchor="ctr">
                    <a:noFill/>
                  </a:tcPr>
                </a:tc>
                <a:tc>
                  <a:txBody>
                    <a:bodyPr/>
                    <a:lstStyle/>
                    <a:p>
                      <a:pPr algn="ctr">
                        <a:lnSpc>
                          <a:spcPct val="115000"/>
                        </a:lnSpc>
                        <a:spcAft>
                          <a:spcPts val="1000"/>
                        </a:spcAft>
                      </a:pPr>
                      <a:r>
                        <a:rPr lang="fr-FR" sz="1400" b="0" dirty="0">
                          <a:effectLst/>
                          <a:latin typeface="+mj-lt"/>
                          <a:ea typeface="Tahoma" panose="020B0604030504040204" pitchFamily="34" charset="0"/>
                          <a:cs typeface="Tahoma" panose="020B0604030504040204" pitchFamily="34" charset="0"/>
                        </a:rPr>
                        <a:t>38,7</a:t>
                      </a:r>
                    </a:p>
                  </a:txBody>
                  <a:tcPr marL="68580" marR="68580" marT="0" marB="0" anchor="ctr">
                    <a:noFill/>
                  </a:tcPr>
                </a:tc>
                <a:extLst>
                  <a:ext uri="{0D108BD9-81ED-4DB2-BD59-A6C34878D82A}">
                    <a16:rowId xmlns:a16="http://schemas.microsoft.com/office/drawing/2014/main" val="286558263"/>
                  </a:ext>
                </a:extLst>
              </a:tr>
              <a:tr h="188424">
                <a:tc>
                  <a:txBody>
                    <a:bodyPr/>
                    <a:lstStyle/>
                    <a:p>
                      <a:pPr algn="just">
                        <a:lnSpc>
                          <a:spcPct val="115000"/>
                        </a:lnSpc>
                        <a:spcAft>
                          <a:spcPts val="1000"/>
                        </a:spcAft>
                      </a:pPr>
                      <a:r>
                        <a:rPr lang="fr-FR" sz="1400" b="0" dirty="0">
                          <a:effectLst/>
                          <a:latin typeface="+mj-lt"/>
                          <a:ea typeface="Tahoma" panose="020B0604030504040204" pitchFamily="34" charset="0"/>
                          <a:cs typeface="Tahoma" panose="020B0604030504040204" pitchFamily="34" charset="0"/>
                        </a:rPr>
                        <a:t>Non</a:t>
                      </a:r>
                    </a:p>
                  </a:txBody>
                  <a:tcPr marL="68580" marR="68580" marT="0" marB="0" anchor="ctr"/>
                </a:tc>
                <a:tc>
                  <a:txBody>
                    <a:bodyPr/>
                    <a:lstStyle/>
                    <a:p>
                      <a:pPr algn="ctr">
                        <a:lnSpc>
                          <a:spcPct val="115000"/>
                        </a:lnSpc>
                        <a:spcAft>
                          <a:spcPts val="1000"/>
                        </a:spcAft>
                      </a:pPr>
                      <a:r>
                        <a:rPr lang="fr-FR" sz="1400" b="0" dirty="0">
                          <a:effectLst/>
                          <a:latin typeface="+mj-lt"/>
                          <a:ea typeface="Tahoma" panose="020B0604030504040204" pitchFamily="34" charset="0"/>
                          <a:cs typeface="Tahoma" panose="020B0604030504040204" pitchFamily="34" charset="0"/>
                        </a:rPr>
                        <a:t>73</a:t>
                      </a:r>
                    </a:p>
                  </a:txBody>
                  <a:tcPr marL="68580" marR="68580" marT="0" marB="0" anchor="ctr"/>
                </a:tc>
                <a:tc>
                  <a:txBody>
                    <a:bodyPr/>
                    <a:lstStyle/>
                    <a:p>
                      <a:pPr algn="ctr">
                        <a:lnSpc>
                          <a:spcPct val="115000"/>
                        </a:lnSpc>
                        <a:spcAft>
                          <a:spcPts val="1000"/>
                        </a:spcAft>
                      </a:pPr>
                      <a:r>
                        <a:rPr lang="fr-FR" sz="1400" b="0" dirty="0">
                          <a:effectLst/>
                          <a:latin typeface="+mj-lt"/>
                          <a:ea typeface="Tahoma" panose="020B0604030504040204" pitchFamily="34" charset="0"/>
                          <a:cs typeface="Tahoma" panose="020B0604030504040204" pitchFamily="34" charset="0"/>
                        </a:rPr>
                        <a:t>61,3</a:t>
                      </a:r>
                    </a:p>
                  </a:txBody>
                  <a:tcPr marL="68580" marR="68580" marT="0" marB="0" anchor="ctr"/>
                </a:tc>
                <a:extLst>
                  <a:ext uri="{0D108BD9-81ED-4DB2-BD59-A6C34878D82A}">
                    <a16:rowId xmlns:a16="http://schemas.microsoft.com/office/drawing/2014/main" val="3717809952"/>
                  </a:ext>
                </a:extLst>
              </a:tr>
            </a:tbl>
          </a:graphicData>
        </a:graphic>
      </p:graphicFrame>
    </p:spTree>
    <p:extLst>
      <p:ext uri="{BB962C8B-B14F-4D97-AF65-F5344CB8AC3E}">
        <p14:creationId xmlns:p14="http://schemas.microsoft.com/office/powerpoint/2010/main" val="300397849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5892</TotalTime>
  <Words>501</Words>
  <Application>Microsoft Office PowerPoint</Application>
  <PresentationFormat>Grand écran</PresentationFormat>
  <Paragraphs>30</Paragraphs>
  <Slides>1</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Calibri</vt:lpstr>
      <vt:lpstr>Times New Roman</vt:lpstr>
      <vt:lpstr>Verdana</vt:lpstr>
      <vt:lpstr>Thème Office</vt:lpstr>
      <vt:lpstr>Présentation PowerPoint</vt:lpstr>
    </vt:vector>
  </TitlesOfParts>
  <Company>CHU-DIJON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MAZA Maud</dc:creator>
  <cp:lastModifiedBy>Yaovi AFASSINOU</cp:lastModifiedBy>
  <cp:revision>32</cp:revision>
  <dcterms:created xsi:type="dcterms:W3CDTF">2022-06-14T11:48:30Z</dcterms:created>
  <dcterms:modified xsi:type="dcterms:W3CDTF">2023-12-10T06:43:51Z</dcterms:modified>
</cp:coreProperties>
</file>