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8DB42-A563-4697-8D54-DA9201CA9666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B9271-4DEC-48EB-BCEA-60110060ED8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935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9271-4DEC-48EB-BCEA-60110060ED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56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49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5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9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95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5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0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86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3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36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2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50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F4E2-8B45-487C-89DF-A75114EBCCC7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158D-5D16-40FD-8136-34713DFE29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04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">
            <a:extLst>
              <a:ext uri="{FF2B5EF4-FFF2-40B4-BE49-F238E27FC236}">
                <a16:creationId xmlns:a16="http://schemas.microsoft.com/office/drawing/2014/main" id="{C2E3A9A4-76F8-6C47-B859-3D618D5064C2}"/>
              </a:ext>
            </a:extLst>
          </p:cNvPr>
          <p:cNvSpPr txBox="1">
            <a:spLocks/>
          </p:cNvSpPr>
          <p:nvPr/>
        </p:nvSpPr>
        <p:spPr>
          <a:xfrm>
            <a:off x="767408" y="118323"/>
            <a:ext cx="1044116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360000" rtl="0" eaLnBrk="1" latinLnBrk="0" hangingPunct="1">
              <a:lnSpc>
                <a:spcPts val="2500"/>
              </a:lnSpc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2800" b="1" i="0" kern="1200">
                <a:solidFill>
                  <a:schemeClr val="accent1"/>
                </a:solidFill>
                <a:latin typeface="+mj-lt"/>
                <a:ea typeface="+mn-ea"/>
                <a:cs typeface="Verdana"/>
              </a:defRPr>
            </a:lvl1pPr>
            <a:lvl2pPr marL="266700" indent="0" algn="l" defTabSz="3600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2000" b="0" i="0" kern="1200">
                <a:solidFill>
                  <a:schemeClr val="tx1"/>
                </a:solidFill>
                <a:latin typeface="+mn-lt"/>
                <a:ea typeface="+mn-ea"/>
                <a:cs typeface="Verdana"/>
              </a:defRPr>
            </a:lvl2pPr>
            <a:lvl3pPr marL="531812" indent="0" algn="l" defTabSz="3600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1800" b="0" i="0" kern="1200">
                <a:solidFill>
                  <a:schemeClr val="tx1"/>
                </a:solidFill>
                <a:latin typeface="+mn-lt"/>
                <a:ea typeface="+mn-ea"/>
                <a:cs typeface="Verdana"/>
              </a:defRPr>
            </a:lvl3pPr>
            <a:lvl4pPr marL="809625" indent="0" algn="l" defTabSz="3600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1800" b="0" i="0" kern="1200">
                <a:solidFill>
                  <a:schemeClr val="tx1"/>
                </a:solidFill>
                <a:latin typeface="+mn-lt"/>
                <a:ea typeface="+mn-ea"/>
                <a:cs typeface="Verdana"/>
              </a:defRPr>
            </a:lvl4pPr>
            <a:lvl5pPr marL="1076325" indent="0" algn="l" defTabSz="3600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1800" b="0" i="0" kern="1200">
                <a:solidFill>
                  <a:schemeClr val="tx1"/>
                </a:solidFill>
                <a:latin typeface="+mn-lt"/>
                <a:ea typeface="+mn-ea"/>
                <a:cs typeface="Verdana"/>
              </a:defRPr>
            </a:lvl5pPr>
            <a:lvl6pPr marL="1981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3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1DB7EBE-1592-6C4A-9556-757EA988B569}"/>
              </a:ext>
            </a:extLst>
          </p:cNvPr>
          <p:cNvSpPr txBox="1">
            <a:spLocks/>
          </p:cNvSpPr>
          <p:nvPr/>
        </p:nvSpPr>
        <p:spPr>
          <a:xfrm>
            <a:off x="991414" y="476672"/>
            <a:ext cx="10217154" cy="691839"/>
          </a:xfrm>
          <a:prstGeom prst="rect">
            <a:avLst/>
          </a:prstGeom>
          <a:noFill/>
          <a:ln>
            <a:noFill/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fr-FR" sz="1400" b="1" dirty="0">
              <a:solidFill>
                <a:srgbClr val="193D5B"/>
              </a:solidFill>
              <a:latin typeface="+mj-lt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fr-FR" sz="1400" b="1" dirty="0">
                <a:solidFill>
                  <a:srgbClr val="193D5B"/>
                </a:solidFill>
                <a:latin typeface="+mj-lt"/>
                <a:cs typeface="Arial" pitchFamily="34" charset="0"/>
              </a:rPr>
              <a:t>H </a:t>
            </a:r>
            <a:r>
              <a:rPr lang="fr-FR" sz="1400" b="1" dirty="0" err="1">
                <a:solidFill>
                  <a:srgbClr val="193D5B"/>
                </a:solidFill>
                <a:latin typeface="+mj-lt"/>
                <a:cs typeface="Arial" pitchFamily="34" charset="0"/>
              </a:rPr>
              <a:t>Idrissaˡ</a:t>
            </a:r>
            <a:r>
              <a:rPr lang="fr-FR" sz="1400" b="1" dirty="0">
                <a:solidFill>
                  <a:srgbClr val="193D5B"/>
                </a:solidFill>
                <a:latin typeface="+mj-lt"/>
                <a:cs typeface="Arial" pitchFamily="34" charset="0"/>
              </a:rPr>
              <a:t>, AM </a:t>
            </a:r>
            <a:r>
              <a:rPr lang="fr-FR" sz="1400" b="1" dirty="0" err="1">
                <a:solidFill>
                  <a:srgbClr val="193D5B"/>
                </a:solidFill>
                <a:latin typeface="+mj-lt"/>
                <a:cs typeface="Arial" pitchFamily="34" charset="0"/>
              </a:rPr>
              <a:t>Malikiˡ</a:t>
            </a:r>
            <a:r>
              <a:rPr lang="fr-FR" sz="1400" b="1" dirty="0">
                <a:solidFill>
                  <a:srgbClr val="193D5B"/>
                </a:solidFill>
                <a:latin typeface="+mj-lt"/>
                <a:cs typeface="Arial" pitchFamily="34" charset="0"/>
              </a:rPr>
              <a:t>, Dodo B², H </a:t>
            </a:r>
            <a:r>
              <a:rPr lang="fr-FR" sz="1400" b="1" dirty="0" err="1">
                <a:solidFill>
                  <a:srgbClr val="193D5B"/>
                </a:solidFill>
                <a:latin typeface="+mj-lt"/>
                <a:cs typeface="Arial" pitchFamily="34" charset="0"/>
              </a:rPr>
              <a:t>Habibouˡ</a:t>
            </a:r>
            <a:r>
              <a:rPr lang="fr-FR" sz="1400" b="1" dirty="0">
                <a:solidFill>
                  <a:srgbClr val="193D5B"/>
                </a:solidFill>
                <a:latin typeface="+mj-lt"/>
                <a:cs typeface="Arial" pitchFamily="34" charset="0"/>
              </a:rPr>
              <a:t>, </a:t>
            </a:r>
            <a:r>
              <a:rPr lang="fr-FR" sz="1400" b="1" dirty="0" err="1">
                <a:solidFill>
                  <a:srgbClr val="193D5B"/>
                </a:solidFill>
                <a:latin typeface="+mj-lt"/>
                <a:cs typeface="Arial" pitchFamily="34" charset="0"/>
              </a:rPr>
              <a:t>Saley</a:t>
            </a:r>
            <a:r>
              <a:rPr lang="fr-FR" sz="1400" b="1" dirty="0">
                <a:solidFill>
                  <a:srgbClr val="193D5B"/>
                </a:solidFill>
                <a:latin typeface="+mj-lt"/>
                <a:cs typeface="Arial" pitchFamily="34" charset="0"/>
              </a:rPr>
              <a:t> H², AI Toure².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fr-FR" sz="1400" b="1" dirty="0">
              <a:solidFill>
                <a:srgbClr val="193D5B"/>
              </a:solidFill>
              <a:latin typeface="+mj-lt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400" b="1" dirty="0">
                <a:solidFill>
                  <a:srgbClr val="193D5B"/>
                </a:solidFill>
                <a:latin typeface="+mj-lt"/>
                <a:cs typeface="Arial" pitchFamily="34" charset="0"/>
              </a:rPr>
              <a:t>-1ème Pôle de cardiologie /Hôpital national de Niamey/Niger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1400" b="1" dirty="0">
                <a:solidFill>
                  <a:srgbClr val="193D5B"/>
                </a:solidFill>
                <a:latin typeface="+mj-lt"/>
                <a:cs typeface="Arial" pitchFamily="34" charset="0"/>
              </a:rPr>
              <a:t>-2èmé Cardiologie /Hôpital </a:t>
            </a:r>
            <a:r>
              <a:rPr lang="fr-FR" sz="1400" b="1" dirty="0" err="1">
                <a:solidFill>
                  <a:srgbClr val="193D5B"/>
                </a:solidFill>
                <a:latin typeface="+mj-lt"/>
                <a:cs typeface="Arial" pitchFamily="34" charset="0"/>
              </a:rPr>
              <a:t>Amirou</a:t>
            </a:r>
            <a:r>
              <a:rPr lang="fr-FR" sz="1400" b="1" dirty="0">
                <a:solidFill>
                  <a:srgbClr val="193D5B"/>
                </a:solidFill>
                <a:latin typeface="+mj-lt"/>
                <a:cs typeface="Arial" pitchFamily="34" charset="0"/>
              </a:rPr>
              <a:t> Boubacar Diallo Niamey/Niger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F29972D-AB0C-0D4C-9028-69FDBAC0391E}"/>
              </a:ext>
            </a:extLst>
          </p:cNvPr>
          <p:cNvSpPr txBox="1"/>
          <p:nvPr/>
        </p:nvSpPr>
        <p:spPr>
          <a:xfrm>
            <a:off x="191344" y="1535461"/>
            <a:ext cx="3816424" cy="2139254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noAutofit/>
          </a:bodyPr>
          <a:lstStyle/>
          <a:p>
            <a:pPr>
              <a:defRPr/>
            </a:pPr>
            <a:r>
              <a:rPr lang="fr-FR" sz="1400" kern="0" dirty="0">
                <a:solidFill>
                  <a:srgbClr val="AE1022"/>
                </a:solidFill>
              </a:rPr>
              <a:t>Introduction / objectif</a:t>
            </a:r>
          </a:p>
          <a:p>
            <a:pPr algn="just">
              <a:defRPr/>
            </a:pPr>
            <a:r>
              <a:rPr lang="fr-FR" sz="1000" kern="0" dirty="0">
                <a:solidFill>
                  <a:prstClr val="black"/>
                </a:solidFill>
              </a:rPr>
              <a:t>Introduction :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L'association HTA et dysfonction érectile (DE) est connue. L’objectif de ce travail était de </a:t>
            </a:r>
            <a:r>
              <a:rPr lang="fr-FR" sz="900" dirty="0">
                <a:effectLst/>
                <a:latin typeface="Times New Roman" panose="02020603050405020304" pitchFamily="18" charset="0"/>
                <a:ea typeface="TimesNewRomanPSMT"/>
                <a:cs typeface="Times New Roman" panose="02020603050405020304" pitchFamily="18" charset="0"/>
              </a:rPr>
              <a:t>déterminer les effets des traitements antihypertenseurs sur la fonction érectile </a:t>
            </a:r>
            <a:r>
              <a:rPr lang="fr-FR" sz="9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et d'en évaluer la sévérité chez l'hypertendu au Niger.</a:t>
            </a:r>
            <a:endParaRPr lang="en-US" sz="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fr-FR" sz="900" kern="0" dirty="0">
              <a:solidFill>
                <a:prstClr val="black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29972D-AB0C-0D4C-9028-69FDBAC0391E}"/>
              </a:ext>
            </a:extLst>
          </p:cNvPr>
          <p:cNvSpPr txBox="1"/>
          <p:nvPr/>
        </p:nvSpPr>
        <p:spPr>
          <a:xfrm>
            <a:off x="167148" y="2564904"/>
            <a:ext cx="3831451" cy="158010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noAutofit/>
          </a:bodyPr>
          <a:lstStyle/>
          <a:p>
            <a:pPr>
              <a:defRPr/>
            </a:pPr>
            <a:r>
              <a:rPr lang="fr-FR" sz="1400" kern="0" dirty="0">
                <a:solidFill>
                  <a:srgbClr val="AE1022"/>
                </a:solidFill>
              </a:rPr>
              <a:t>Patients et méthodes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Il s'agissait d'une étude prospective menée chez 100 hypertendus reçus en</a:t>
            </a:r>
            <a:r>
              <a:rPr lang="fr-FR" sz="1000" dirty="0">
                <a:effectLst/>
                <a:latin typeface="Times New Roman" panose="02020603050405020304" pitchFamily="18" charset="0"/>
                <a:ea typeface="TimesNewRomanPSMT"/>
                <a:cs typeface="Times New Roman" panose="02020603050405020304" pitchFamily="18" charset="0"/>
              </a:rPr>
              <a:t> </a:t>
            </a:r>
            <a:r>
              <a:rPr lang="fr-F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consultation externe au pôle de cardiologie de l’HNN de mars 2021 à octobre 2021. Le statut érectile avait été évalué avec l'International</a:t>
            </a:r>
            <a:r>
              <a:rPr lang="fr-FR" sz="1000" dirty="0">
                <a:effectLst/>
                <a:latin typeface="Times New Roman" panose="02020603050405020304" pitchFamily="18" charset="0"/>
                <a:ea typeface="TimesNewRomanPSMT"/>
                <a:cs typeface="Times New Roman" panose="02020603050405020304" pitchFamily="18" charset="0"/>
              </a:rPr>
              <a:t> </a:t>
            </a:r>
            <a:r>
              <a:rPr lang="fr-F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Index of Erectile </a:t>
            </a:r>
            <a:r>
              <a:rPr lang="fr-FR" sz="1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Function</a:t>
            </a:r>
            <a:r>
              <a:rPr lang="fr-F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(IIEF-5).</a:t>
            </a:r>
            <a:r>
              <a:rPr lang="fr-FR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saisie et l’analyse statistique sont faites à l’aide des logiciels : Microsoft Word 2007, Microsoft Excel 2007 et Sphinx dans sa version 5.1.0.4.</a:t>
            </a:r>
            <a:endParaRPr lang="en-US" sz="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fr-FR" sz="1000" kern="0" dirty="0">
              <a:solidFill>
                <a:prstClr val="black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F29972D-AB0C-0D4C-9028-69FDBAC0391E}"/>
              </a:ext>
            </a:extLst>
          </p:cNvPr>
          <p:cNvSpPr txBox="1"/>
          <p:nvPr/>
        </p:nvSpPr>
        <p:spPr>
          <a:xfrm>
            <a:off x="2279575" y="6029696"/>
            <a:ext cx="9721081" cy="49564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noAutofit/>
          </a:bodyPr>
          <a:lstStyle/>
          <a:p>
            <a:pPr lvl="0" algn="ctr"/>
            <a:r>
              <a:rPr lang="fr-FR" sz="1400" b="1" kern="0" dirty="0">
                <a:solidFill>
                  <a:srgbClr val="AE1022"/>
                </a:solidFill>
              </a:rPr>
              <a:t>Conclusion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9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DE est élevée chez les hypertendus au Niger et augmente avec l'âge, la durée de l'HTA, la présence de diabète, de cardiopathie, de syndrome métabolique et de chirurgie abdomino</a:t>
            </a:r>
            <a:r>
              <a:rPr lang="fr-FR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-pelvienne.</a:t>
            </a:r>
            <a:endParaRPr lang="en-US" sz="105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2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Mots clés :</a:t>
            </a:r>
            <a:r>
              <a:rPr lang="fr-FR" sz="105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Dysfonction érectile, hypertension artérielle, Niger, HNN</a:t>
            </a:r>
            <a:endParaRPr lang="en-US" sz="105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fr-FR" sz="1200" dirty="0"/>
              <a:t> </a:t>
            </a:r>
          </a:p>
          <a:p>
            <a:pPr algn="ctr"/>
            <a:endParaRPr lang="fr-FR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4871863" y="1556793"/>
            <a:ext cx="3137929" cy="1243930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/>
          <a:p>
            <a:pPr defTabSz="312896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>
                <a:solidFill>
                  <a:srgbClr val="C00000"/>
                </a:solidFill>
              </a:rPr>
              <a:t>Résultats</a:t>
            </a:r>
          </a:p>
          <a:p>
            <a:pPr>
              <a:spcAft>
                <a:spcPts val="1000"/>
              </a:spcAft>
            </a:pPr>
            <a:r>
              <a:rPr lang="fr-FR" sz="800" b="1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Tableau I : Répartition des patients selon les tranches d'âge</a:t>
            </a:r>
            <a:endParaRPr lang="en-US" sz="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defTabSz="3128963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200" b="1" kern="0" dirty="0">
              <a:solidFill>
                <a:srgbClr val="C00000"/>
              </a:solidFill>
            </a:endParaRPr>
          </a:p>
          <a:p>
            <a:pPr defTabSz="3128963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200" b="1" kern="0" dirty="0">
              <a:solidFill>
                <a:srgbClr val="C00000"/>
              </a:solidFill>
            </a:endParaRPr>
          </a:p>
          <a:p>
            <a:pPr algn="ctr" defTabSz="3128963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1200" b="1" kern="0" dirty="0">
              <a:solidFill>
                <a:srgbClr val="C00000"/>
              </a:solidFill>
            </a:endParaRPr>
          </a:p>
          <a:p>
            <a:pPr algn="ctr" defTabSz="312896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b="1" kern="0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23792" y="3818731"/>
            <a:ext cx="3672408" cy="22958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8532741" y="1605840"/>
            <a:ext cx="3467916" cy="4268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000"/>
              </a:spcAft>
            </a:pPr>
            <a:r>
              <a:rPr lang="fr-FR" sz="900" b="1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Tableau II : Corrélation entre la DE et la durée de l’HTA</a:t>
            </a:r>
            <a:endParaRPr lang="en-US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1344" y="3818731"/>
            <a:ext cx="3807255" cy="229585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6737FA-F6F4-44CB-255C-9A3D7102BF67}"/>
              </a:ext>
            </a:extLst>
          </p:cNvPr>
          <p:cNvSpPr txBox="1"/>
          <p:nvPr/>
        </p:nvSpPr>
        <p:spPr>
          <a:xfrm>
            <a:off x="23439" y="4120095"/>
            <a:ext cx="3816424" cy="2641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200" kern="0" dirty="0">
                <a:solidFill>
                  <a:srgbClr val="C00000"/>
                </a:solidFill>
              </a:rPr>
              <a:t>Résultats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L'âge moyen des patients était de 60,93 ± 11,04 ans. La durée moyenne de l'HTA était de 5,14 ± 5,10 ans. Les facteurs de risque cardio-vasculaires retrouvés chez ces hypertendus étaient: le diabète (18%), l’obésité (16%), l’obésité abdominale (28%), l’hypercholestérolémie totale (6%) et l’hypercholestérolémie LDL (11%). La prévalence de la DE était de 34% dont 17% de DE légère, 7% de DE modérée et 8% de DE sévère-inclassable. Le score IIFE moyen était de 16,36 ± 7,66. La prévalence de la DE augmentait avec le grade de l’hypertension artérielle (p=0,0251) et la durée de l'HTA (p=0,015). La DE était significativement plus fréquente en présence d’antécédents médicaux de diabète, de cardiopathie, de syndrome métabolique et en cas d’antécédents de  chirurgie abdomino-pelvienne</a:t>
            </a:r>
            <a:r>
              <a:rPr lang="fr-FR" sz="1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sz="1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fr-FR" sz="1200" kern="0" dirty="0"/>
          </a:p>
          <a:p>
            <a:pPr>
              <a:defRPr/>
            </a:pPr>
            <a:endParaRPr lang="fr-FR" sz="1200" b="1" kern="0" dirty="0">
              <a:solidFill>
                <a:srgbClr val="AE102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972AF-9180-6B75-DE8E-A1584D900F76}"/>
              </a:ext>
            </a:extLst>
          </p:cNvPr>
          <p:cNvSpPr txBox="1"/>
          <p:nvPr/>
        </p:nvSpPr>
        <p:spPr>
          <a:xfrm>
            <a:off x="559366" y="-27384"/>
            <a:ext cx="10217154" cy="64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LA DYSFONCTION ERECTILE CHEZ LES PATIENTS HYPERTENDUS AU NIGER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(Etude prospective à propos de 100 cas colligés au pôle de cardiologie de l’Hôpital National de Niamey)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21AB13-6EAB-8A2F-4C76-BD4E4685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023" y="1934395"/>
            <a:ext cx="2993196" cy="1652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2ADC9-1AE6-9AEA-3FC9-95147535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90" y="3486283"/>
            <a:ext cx="3137929" cy="2055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6DC512-A7B4-2FBE-BC22-5DEBDCF3E306}"/>
              </a:ext>
            </a:extLst>
          </p:cNvPr>
          <p:cNvSpPr txBox="1"/>
          <p:nvPr/>
        </p:nvSpPr>
        <p:spPr>
          <a:xfrm>
            <a:off x="4701290" y="5661828"/>
            <a:ext cx="34201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b="1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 1 : Répartition des patients selon le traitement</a:t>
            </a:r>
            <a:endParaRPr lang="en-US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DD0C48-DF89-D4EF-D6E0-99E6D98CF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0256" y="2032665"/>
            <a:ext cx="3600400" cy="15403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B19201-367C-CBDD-88DE-ED4026B9F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740" y="3999841"/>
            <a:ext cx="3107875" cy="20934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A999442-3097-0897-2318-D590A9D2C259}"/>
              </a:ext>
            </a:extLst>
          </p:cNvPr>
          <p:cNvSpPr txBox="1"/>
          <p:nvPr/>
        </p:nvSpPr>
        <p:spPr>
          <a:xfrm>
            <a:off x="8400254" y="3630216"/>
            <a:ext cx="31078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fr-FR" sz="900" b="1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Tableau </a:t>
            </a:r>
            <a:r>
              <a:rPr lang="fr-FR" sz="900" b="1" dirty="0">
                <a:solidFill>
                  <a:srgbClr val="44546A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III</a:t>
            </a:r>
            <a:r>
              <a:rPr lang="fr-FR" sz="900" b="1" i="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: Corrélation entre la DE et la durée de l’HTA</a:t>
            </a:r>
            <a:endParaRPr lang="en-US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546D613-4AB2-CE8A-2C3D-D09F74A76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0416" y="116632"/>
            <a:ext cx="2088232" cy="12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8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2277</TotalTime>
  <Words>428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Thème Office</vt:lpstr>
      <vt:lpstr>PowerPoint Presentation</vt:lpstr>
    </vt:vector>
  </TitlesOfParts>
  <Company>CHU-DIJON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MAZA Maud</dc:creator>
  <cp:lastModifiedBy>lenovo</cp:lastModifiedBy>
  <cp:revision>25</cp:revision>
  <dcterms:created xsi:type="dcterms:W3CDTF">2022-06-14T11:48:30Z</dcterms:created>
  <dcterms:modified xsi:type="dcterms:W3CDTF">2023-12-08T08:05:21Z</dcterms:modified>
</cp:coreProperties>
</file>