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20" d="100"/>
          <a:sy n="20" d="100"/>
        </p:scale>
        <p:origin x="-750" y="288"/>
      </p:cViewPr>
      <p:guideLst>
        <p:guide orient="horz" pos="13606"/>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en-US"/>
              <a:t>Click to edit Master title style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42533-26DA-40E1-A6B4-55C47B6E4A65}" type="datetimeFigureOut">
              <a:rPr lang="fr-ML" smtClean="0"/>
              <a:t>09/12/2023</a:t>
            </a:fld>
            <a:endParaRPr lang="fr-ML"/>
          </a:p>
        </p:txBody>
      </p:sp>
      <p:sp>
        <p:nvSpPr>
          <p:cNvPr id="5" name="Footer Placeholder 4"/>
          <p:cNvSpPr>
            <a:spLocks noGrp="1"/>
          </p:cNvSpPr>
          <p:nvPr>
            <p:ph type="ftr" sz="quarter" idx="11"/>
          </p:nvPr>
        </p:nvSpPr>
        <p:spPr/>
        <p:txBody>
          <a:bodyPr/>
          <a:lstStyle/>
          <a:p>
            <a:endParaRPr lang="fr-ML"/>
          </a:p>
        </p:txBody>
      </p:sp>
      <p:sp>
        <p:nvSpPr>
          <p:cNvPr id="6" name="Slide Number Placeholder 5"/>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4009387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42533-26DA-40E1-A6B4-55C47B6E4A65}" type="datetimeFigureOut">
              <a:rPr lang="fr-ML" smtClean="0"/>
              <a:t>09/12/2023</a:t>
            </a:fld>
            <a:endParaRPr lang="fr-ML"/>
          </a:p>
        </p:txBody>
      </p:sp>
      <p:sp>
        <p:nvSpPr>
          <p:cNvPr id="5" name="Footer Placeholder 4"/>
          <p:cNvSpPr>
            <a:spLocks noGrp="1"/>
          </p:cNvSpPr>
          <p:nvPr>
            <p:ph type="ftr" sz="quarter" idx="11"/>
          </p:nvPr>
        </p:nvSpPr>
        <p:spPr/>
        <p:txBody>
          <a:bodyPr/>
          <a:lstStyle/>
          <a:p>
            <a:endParaRPr lang="fr-ML"/>
          </a:p>
        </p:txBody>
      </p:sp>
      <p:sp>
        <p:nvSpPr>
          <p:cNvPr id="6" name="Slide Number Placeholder 5"/>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161146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42533-26DA-40E1-A6B4-55C47B6E4A65}" type="datetimeFigureOut">
              <a:rPr lang="fr-ML" smtClean="0"/>
              <a:t>09/12/2023</a:t>
            </a:fld>
            <a:endParaRPr lang="fr-ML"/>
          </a:p>
        </p:txBody>
      </p:sp>
      <p:sp>
        <p:nvSpPr>
          <p:cNvPr id="5" name="Footer Placeholder 4"/>
          <p:cNvSpPr>
            <a:spLocks noGrp="1"/>
          </p:cNvSpPr>
          <p:nvPr>
            <p:ph type="ftr" sz="quarter" idx="11"/>
          </p:nvPr>
        </p:nvSpPr>
        <p:spPr/>
        <p:txBody>
          <a:bodyPr/>
          <a:lstStyle/>
          <a:p>
            <a:endParaRPr lang="fr-ML"/>
          </a:p>
        </p:txBody>
      </p:sp>
      <p:sp>
        <p:nvSpPr>
          <p:cNvPr id="6" name="Slide Number Placeholder 5"/>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66384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42533-26DA-40E1-A6B4-55C47B6E4A65}" type="datetimeFigureOut">
              <a:rPr lang="fr-ML" smtClean="0"/>
              <a:t>09/12/2023</a:t>
            </a:fld>
            <a:endParaRPr lang="fr-ML"/>
          </a:p>
        </p:txBody>
      </p:sp>
      <p:sp>
        <p:nvSpPr>
          <p:cNvPr id="5" name="Footer Placeholder 4"/>
          <p:cNvSpPr>
            <a:spLocks noGrp="1"/>
          </p:cNvSpPr>
          <p:nvPr>
            <p:ph type="ftr" sz="quarter" idx="11"/>
          </p:nvPr>
        </p:nvSpPr>
        <p:spPr/>
        <p:txBody>
          <a:bodyPr/>
          <a:lstStyle/>
          <a:p>
            <a:endParaRPr lang="fr-ML"/>
          </a:p>
        </p:txBody>
      </p:sp>
      <p:sp>
        <p:nvSpPr>
          <p:cNvPr id="6" name="Slide Number Placeholder 5"/>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238612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42533-26DA-40E1-A6B4-55C47B6E4A65}" type="datetimeFigureOut">
              <a:rPr lang="fr-ML" smtClean="0"/>
              <a:t>09/12/2023</a:t>
            </a:fld>
            <a:endParaRPr lang="fr-ML"/>
          </a:p>
        </p:txBody>
      </p:sp>
      <p:sp>
        <p:nvSpPr>
          <p:cNvPr id="5" name="Footer Placeholder 4"/>
          <p:cNvSpPr>
            <a:spLocks noGrp="1"/>
          </p:cNvSpPr>
          <p:nvPr>
            <p:ph type="ftr" sz="quarter" idx="11"/>
          </p:nvPr>
        </p:nvSpPr>
        <p:spPr/>
        <p:txBody>
          <a:bodyPr/>
          <a:lstStyle/>
          <a:p>
            <a:endParaRPr lang="fr-ML"/>
          </a:p>
        </p:txBody>
      </p:sp>
      <p:sp>
        <p:nvSpPr>
          <p:cNvPr id="6" name="Slide Number Placeholder 5"/>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285027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42533-26DA-40E1-A6B4-55C47B6E4A65}" type="datetimeFigureOut">
              <a:rPr lang="fr-ML" smtClean="0"/>
              <a:t>09/12/2023</a:t>
            </a:fld>
            <a:endParaRPr lang="fr-ML"/>
          </a:p>
        </p:txBody>
      </p:sp>
      <p:sp>
        <p:nvSpPr>
          <p:cNvPr id="6" name="Footer Placeholder 5"/>
          <p:cNvSpPr>
            <a:spLocks noGrp="1"/>
          </p:cNvSpPr>
          <p:nvPr>
            <p:ph type="ftr" sz="quarter" idx="11"/>
          </p:nvPr>
        </p:nvSpPr>
        <p:spPr/>
        <p:txBody>
          <a:bodyPr/>
          <a:lstStyle/>
          <a:p>
            <a:endParaRPr lang="fr-ML"/>
          </a:p>
        </p:txBody>
      </p:sp>
      <p:sp>
        <p:nvSpPr>
          <p:cNvPr id="7" name="Slide Number Placeholder 6"/>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334577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675" y="15780233"/>
            <a:ext cx="13706415"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2142" y="15780233"/>
            <a:ext cx="1377391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42533-26DA-40E1-A6B4-55C47B6E4A65}" type="datetimeFigureOut">
              <a:rPr lang="fr-ML" smtClean="0"/>
              <a:t>09/12/2023</a:t>
            </a:fld>
            <a:endParaRPr lang="fr-ML"/>
          </a:p>
        </p:txBody>
      </p:sp>
      <p:sp>
        <p:nvSpPr>
          <p:cNvPr id="8" name="Footer Placeholder 7"/>
          <p:cNvSpPr>
            <a:spLocks noGrp="1"/>
          </p:cNvSpPr>
          <p:nvPr>
            <p:ph type="ftr" sz="quarter" idx="11"/>
          </p:nvPr>
        </p:nvSpPr>
        <p:spPr/>
        <p:txBody>
          <a:bodyPr/>
          <a:lstStyle/>
          <a:p>
            <a:endParaRPr lang="fr-ML"/>
          </a:p>
        </p:txBody>
      </p:sp>
      <p:sp>
        <p:nvSpPr>
          <p:cNvPr id="9" name="Slide Number Placeholder 8"/>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3283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42533-26DA-40E1-A6B4-55C47B6E4A65}" type="datetimeFigureOut">
              <a:rPr lang="fr-ML" smtClean="0"/>
              <a:t>09/12/2023</a:t>
            </a:fld>
            <a:endParaRPr lang="fr-ML"/>
          </a:p>
        </p:txBody>
      </p:sp>
      <p:sp>
        <p:nvSpPr>
          <p:cNvPr id="4" name="Footer Placeholder 3"/>
          <p:cNvSpPr>
            <a:spLocks noGrp="1"/>
          </p:cNvSpPr>
          <p:nvPr>
            <p:ph type="ftr" sz="quarter" idx="11"/>
          </p:nvPr>
        </p:nvSpPr>
        <p:spPr/>
        <p:txBody>
          <a:bodyPr/>
          <a:lstStyle/>
          <a:p>
            <a:endParaRPr lang="fr-ML"/>
          </a:p>
        </p:txBody>
      </p:sp>
      <p:sp>
        <p:nvSpPr>
          <p:cNvPr id="5" name="Slide Number Placeholder 4"/>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393258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42533-26DA-40E1-A6B4-55C47B6E4A65}" type="datetimeFigureOut">
              <a:rPr lang="fr-ML" smtClean="0"/>
              <a:t>09/12/2023</a:t>
            </a:fld>
            <a:endParaRPr lang="fr-ML"/>
          </a:p>
        </p:txBody>
      </p:sp>
      <p:sp>
        <p:nvSpPr>
          <p:cNvPr id="3" name="Footer Placeholder 2"/>
          <p:cNvSpPr>
            <a:spLocks noGrp="1"/>
          </p:cNvSpPr>
          <p:nvPr>
            <p:ph type="ftr" sz="quarter" idx="11"/>
          </p:nvPr>
        </p:nvSpPr>
        <p:spPr/>
        <p:txBody>
          <a:bodyPr/>
          <a:lstStyle/>
          <a:p>
            <a:endParaRPr lang="fr-ML"/>
          </a:p>
        </p:txBody>
      </p:sp>
      <p:sp>
        <p:nvSpPr>
          <p:cNvPr id="4" name="Slide Number Placeholder 3"/>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168587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87D42533-26DA-40E1-A6B4-55C47B6E4A65}" type="datetimeFigureOut">
              <a:rPr lang="fr-ML" smtClean="0"/>
              <a:t>09/12/2023</a:t>
            </a:fld>
            <a:endParaRPr lang="fr-ML"/>
          </a:p>
        </p:txBody>
      </p:sp>
      <p:sp>
        <p:nvSpPr>
          <p:cNvPr id="6" name="Footer Placeholder 5"/>
          <p:cNvSpPr>
            <a:spLocks noGrp="1"/>
          </p:cNvSpPr>
          <p:nvPr>
            <p:ph type="ftr" sz="quarter" idx="11"/>
          </p:nvPr>
        </p:nvSpPr>
        <p:spPr/>
        <p:txBody>
          <a:bodyPr/>
          <a:lstStyle/>
          <a:p>
            <a:endParaRPr lang="fr-ML"/>
          </a:p>
        </p:txBody>
      </p:sp>
      <p:sp>
        <p:nvSpPr>
          <p:cNvPr id="7" name="Slide Number Placeholder 6"/>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85097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87D42533-26DA-40E1-A6B4-55C47B6E4A65}" type="datetimeFigureOut">
              <a:rPr lang="fr-ML" smtClean="0"/>
              <a:t>09/12/2023</a:t>
            </a:fld>
            <a:endParaRPr lang="fr-ML"/>
          </a:p>
        </p:txBody>
      </p:sp>
      <p:sp>
        <p:nvSpPr>
          <p:cNvPr id="6" name="Footer Placeholder 5"/>
          <p:cNvSpPr>
            <a:spLocks noGrp="1"/>
          </p:cNvSpPr>
          <p:nvPr>
            <p:ph type="ftr" sz="quarter" idx="11"/>
          </p:nvPr>
        </p:nvSpPr>
        <p:spPr/>
        <p:txBody>
          <a:bodyPr/>
          <a:lstStyle/>
          <a:p>
            <a:endParaRPr lang="fr-ML"/>
          </a:p>
        </p:txBody>
      </p:sp>
      <p:sp>
        <p:nvSpPr>
          <p:cNvPr id="7" name="Slide Number Placeholder 6"/>
          <p:cNvSpPr>
            <a:spLocks noGrp="1"/>
          </p:cNvSpPr>
          <p:nvPr>
            <p:ph type="sldNum" sz="quarter" idx="12"/>
          </p:nvPr>
        </p:nvSpPr>
        <p:spPr/>
        <p:txBody>
          <a:bodyPr/>
          <a:lstStyle/>
          <a:p>
            <a:fld id="{511AAE27-B949-4F1F-9CC7-24014A39B16A}" type="slidenum">
              <a:rPr lang="fr-ML" smtClean="0"/>
              <a:t>‹N°›</a:t>
            </a:fld>
            <a:endParaRPr lang="fr-ML"/>
          </a:p>
        </p:txBody>
      </p:sp>
    </p:spTree>
    <p:extLst>
      <p:ext uri="{BB962C8B-B14F-4D97-AF65-F5344CB8AC3E}">
        <p14:creationId xmlns:p14="http://schemas.microsoft.com/office/powerpoint/2010/main" val="128102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87D42533-26DA-40E1-A6B4-55C47B6E4A65}" type="datetimeFigureOut">
              <a:rPr lang="fr-ML" smtClean="0"/>
              <a:t>09/12/2023</a:t>
            </a:fld>
            <a:endParaRPr lang="fr-ML"/>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fr-ML"/>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511AAE27-B949-4F1F-9CC7-24014A39B16A}" type="slidenum">
              <a:rPr lang="fr-ML" smtClean="0"/>
              <a:t>‹N°›</a:t>
            </a:fld>
            <a:endParaRPr lang="fr-ML"/>
          </a:p>
        </p:txBody>
      </p:sp>
    </p:spTree>
    <p:extLst>
      <p:ext uri="{BB962C8B-B14F-4D97-AF65-F5344CB8AC3E}">
        <p14:creationId xmlns:p14="http://schemas.microsoft.com/office/powerpoint/2010/main" val="2861692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0CE1298-275D-4463-8924-189EBEC465FD}"/>
              </a:ext>
            </a:extLst>
          </p:cNvPr>
          <p:cNvSpPr txBox="1"/>
          <p:nvPr/>
        </p:nvSpPr>
        <p:spPr>
          <a:xfrm>
            <a:off x="4458468" y="520257"/>
            <a:ext cx="23685458" cy="1938992"/>
          </a:xfrm>
          <a:prstGeom prst="rect">
            <a:avLst/>
          </a:prstGeom>
          <a:noFill/>
        </p:spPr>
        <p:txBody>
          <a:bodyPr wrap="square" rtlCol="0">
            <a:spAutoFit/>
          </a:bodyPr>
          <a:lstStyle/>
          <a:p>
            <a:pPr algn="ctr"/>
            <a:r>
              <a:rPr lang="fr-FR" sz="6000" b="1" dirty="0">
                <a:effectLst/>
                <a:latin typeface="Times New Roman" pitchFamily="18" charset="0"/>
                <a:ea typeface="Calibri" panose="020F0502020204030204" pitchFamily="34" charset="0"/>
                <a:cs typeface="Times New Roman" pitchFamily="18" charset="0"/>
              </a:rPr>
              <a:t>Cardiomyopathie du </a:t>
            </a:r>
            <a:r>
              <a:rPr lang="fr-FR" sz="6000" b="1" dirty="0" err="1">
                <a:effectLst/>
                <a:latin typeface="Times New Roman" pitchFamily="18" charset="0"/>
                <a:ea typeface="Calibri" panose="020F0502020204030204" pitchFamily="34" charset="0"/>
                <a:cs typeface="Times New Roman" pitchFamily="18" charset="0"/>
              </a:rPr>
              <a:t>péripartum</a:t>
            </a:r>
            <a:r>
              <a:rPr lang="fr-FR" sz="6000" b="1" dirty="0">
                <a:effectLst/>
                <a:latin typeface="Times New Roman" pitchFamily="18" charset="0"/>
                <a:ea typeface="Calibri" panose="020F0502020204030204" pitchFamily="34" charset="0"/>
                <a:cs typeface="Times New Roman" pitchFamily="18" charset="0"/>
              </a:rPr>
              <a:t> : Aspects </a:t>
            </a:r>
            <a:r>
              <a:rPr lang="fr-FR" sz="6000" b="1" dirty="0" err="1">
                <a:effectLst/>
                <a:latin typeface="Times New Roman" pitchFamily="18" charset="0"/>
                <a:ea typeface="Calibri" panose="020F0502020204030204" pitchFamily="34" charset="0"/>
                <a:cs typeface="Times New Roman" pitchFamily="18" charset="0"/>
              </a:rPr>
              <a:t>épidémio</a:t>
            </a:r>
            <a:r>
              <a:rPr lang="fr-FR" sz="6000" b="1" dirty="0">
                <a:effectLst/>
                <a:latin typeface="Times New Roman" pitchFamily="18" charset="0"/>
                <a:ea typeface="Calibri" panose="020F0502020204030204" pitchFamily="34" charset="0"/>
                <a:cs typeface="Times New Roman" pitchFamily="18" charset="0"/>
              </a:rPr>
              <a:t>-cliniques et évolutifs au service de cardiologie du CHU de Kati</a:t>
            </a:r>
            <a:endParaRPr lang="fr-ML" sz="6000" dirty="0">
              <a:effectLst/>
              <a:latin typeface="Times New Roman" pitchFamily="18" charset="0"/>
              <a:ea typeface="Calibri" panose="020F0502020204030204" pitchFamily="34" charset="0"/>
              <a:cs typeface="Times New Roman" pitchFamily="18" charset="0"/>
            </a:endParaRPr>
          </a:p>
        </p:txBody>
      </p:sp>
      <p:sp>
        <p:nvSpPr>
          <p:cNvPr id="4" name="TextBox 3">
            <a:extLst>
              <a:ext uri="{FF2B5EF4-FFF2-40B4-BE49-F238E27FC236}">
                <a16:creationId xmlns:a16="http://schemas.microsoft.com/office/drawing/2014/main" xmlns="" id="{51B90553-9B9E-4505-A3F7-33729FCFB42A}"/>
              </a:ext>
            </a:extLst>
          </p:cNvPr>
          <p:cNvSpPr txBox="1"/>
          <p:nvPr/>
        </p:nvSpPr>
        <p:spPr>
          <a:xfrm>
            <a:off x="2438400" y="5654024"/>
            <a:ext cx="29228715" cy="4452501"/>
          </a:xfrm>
          <a:prstGeom prst="rect">
            <a:avLst/>
          </a:prstGeom>
          <a:noFill/>
        </p:spPr>
        <p:txBody>
          <a:bodyPr wrap="square" rtlCol="0">
            <a:spAutoFit/>
          </a:bodyPr>
          <a:lstStyle/>
          <a:p>
            <a:pPr algn="just">
              <a:spcAft>
                <a:spcPts val="1000"/>
              </a:spcAft>
            </a:pPr>
            <a:r>
              <a:rPr lang="fr-FR" sz="5500"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fr-ML" sz="55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fr-FR" sz="5500" dirty="0">
                <a:effectLst/>
                <a:latin typeface="Times New Roman" panose="02020603050405020304" pitchFamily="18" charset="0"/>
                <a:ea typeface="Calibri" panose="020F0502020204030204" pitchFamily="34" charset="0"/>
                <a:cs typeface="Times New Roman" panose="02020603050405020304" pitchFamily="18" charset="0"/>
              </a:rPr>
              <a:t>La cardiomyopathie du </a:t>
            </a:r>
            <a:r>
              <a:rPr lang="fr-FR" sz="5500" dirty="0" err="1">
                <a:effectLst/>
                <a:latin typeface="Times New Roman" panose="02020603050405020304" pitchFamily="18" charset="0"/>
                <a:ea typeface="Calibri" panose="020F0502020204030204" pitchFamily="34" charset="0"/>
                <a:cs typeface="Times New Roman" panose="02020603050405020304" pitchFamily="18" charset="0"/>
              </a:rPr>
              <a:t>péripartum</a:t>
            </a:r>
            <a:r>
              <a:rPr lang="fr-FR" sz="5500" dirty="0">
                <a:effectLst/>
                <a:latin typeface="Times New Roman" panose="02020603050405020304" pitchFamily="18" charset="0"/>
                <a:ea typeface="Calibri" panose="020F0502020204030204" pitchFamily="34" charset="0"/>
                <a:cs typeface="Times New Roman" panose="02020603050405020304" pitchFamily="18" charset="0"/>
              </a:rPr>
              <a:t> (CMPP) est la survenue d’une insuffisance cardiaque congestive dans le mois précédent et les cinq (5) mois suivant l’accouchement en absence de maladie cardiovasculaire ou de facteur de risque antérieurement connus.  Le but de ce travail était d’étudier ses aspects </a:t>
            </a:r>
            <a:r>
              <a:rPr lang="fr-FR" sz="5500" dirty="0" err="1">
                <a:effectLst/>
                <a:latin typeface="Times New Roman" panose="02020603050405020304" pitchFamily="18" charset="0"/>
                <a:ea typeface="Calibri" panose="020F0502020204030204" pitchFamily="34" charset="0"/>
                <a:cs typeface="Times New Roman" panose="02020603050405020304" pitchFamily="18" charset="0"/>
              </a:rPr>
              <a:t>épidémio</a:t>
            </a:r>
            <a:r>
              <a:rPr lang="fr-FR" sz="5500" dirty="0">
                <a:effectLst/>
                <a:latin typeface="Times New Roman" panose="02020603050405020304" pitchFamily="18" charset="0"/>
                <a:ea typeface="Calibri" panose="020F0502020204030204" pitchFamily="34" charset="0"/>
                <a:cs typeface="Times New Roman" panose="02020603050405020304" pitchFamily="18" charset="0"/>
              </a:rPr>
              <a:t>-cliniques, paracliniques et évolutifs.</a:t>
            </a:r>
            <a:endParaRPr lang="fr-ML" sz="55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xmlns="" id="{A1A86B2F-CBA3-49FC-A2A8-C47C539A5EB0}"/>
              </a:ext>
            </a:extLst>
          </p:cNvPr>
          <p:cNvSpPr txBox="1"/>
          <p:nvPr/>
        </p:nvSpPr>
        <p:spPr>
          <a:xfrm>
            <a:off x="2438401" y="10326901"/>
            <a:ext cx="29228714" cy="4706417"/>
          </a:xfrm>
          <a:prstGeom prst="rect">
            <a:avLst/>
          </a:prstGeom>
          <a:noFill/>
        </p:spPr>
        <p:txBody>
          <a:bodyPr wrap="square" rtlCol="0">
            <a:spAutoFit/>
          </a:bodyPr>
          <a:lstStyle/>
          <a:p>
            <a:r>
              <a:rPr lang="fr-FR" sz="5500" b="1" dirty="0">
                <a:latin typeface="Times New Roman" panose="02020603050405020304" pitchFamily="18" charset="0"/>
                <a:cs typeface="Times New Roman" panose="02020603050405020304" pitchFamily="18" charset="0"/>
              </a:rPr>
              <a:t>Méthodologie :</a:t>
            </a:r>
            <a:endParaRPr lang="fr-ML" sz="5500" dirty="0">
              <a:latin typeface="Times New Roman" panose="02020603050405020304" pitchFamily="18" charset="0"/>
              <a:cs typeface="Times New Roman" panose="02020603050405020304" pitchFamily="18" charset="0"/>
            </a:endParaRPr>
          </a:p>
          <a:p>
            <a:pPr algn="just">
              <a:lnSpc>
                <a:spcPct val="115000"/>
              </a:lnSpc>
              <a:spcAft>
                <a:spcPts val="1000"/>
              </a:spcAft>
            </a:pPr>
            <a:r>
              <a:rPr lang="fr-FR" sz="5500" dirty="0">
                <a:effectLst/>
                <a:latin typeface="Times New Roman" panose="02020603050405020304" pitchFamily="18" charset="0"/>
                <a:ea typeface="Calibri" panose="020F0502020204030204" pitchFamily="34" charset="0"/>
                <a:cs typeface="Times New Roman" panose="02020603050405020304" pitchFamily="18" charset="0"/>
              </a:rPr>
              <a:t>Il s’agissait d’une étude transversale descriptive sur 6 ans au service de cardiologie du CHU de Kati. Ont été incluse toute femme admise dans le service pour cardiomyopathie du péripartum. </a:t>
            </a:r>
            <a:endParaRPr lang="fr-ML" sz="5500" dirty="0">
              <a:effectLst/>
              <a:latin typeface="Calibri" panose="020F0502020204030204" pitchFamily="34" charset="0"/>
              <a:ea typeface="Calibri" panose="020F0502020204030204" pitchFamily="34" charset="0"/>
              <a:cs typeface="Times New Roman" panose="02020603050405020304" pitchFamily="18" charset="0"/>
            </a:endParaRPr>
          </a:p>
          <a:p>
            <a:r>
              <a:rPr lang="fr-FR" sz="5500" dirty="0">
                <a:latin typeface="Times New Roman" panose="02020603050405020304" pitchFamily="18" charset="0"/>
                <a:cs typeface="Times New Roman" panose="02020603050405020304" pitchFamily="18" charset="0"/>
              </a:rPr>
              <a:t>Les données </a:t>
            </a:r>
            <a:r>
              <a:rPr lang="fr-FR" sz="5500" dirty="0" err="1" smtClean="0">
                <a:latin typeface="Times New Roman" panose="02020603050405020304" pitchFamily="18" charset="0"/>
                <a:cs typeface="Times New Roman" panose="02020603050405020304" pitchFamily="18" charset="0"/>
              </a:rPr>
              <a:t>socio-démographiques</a:t>
            </a:r>
            <a:r>
              <a:rPr lang="fr-FR" sz="5500" dirty="0" smtClean="0">
                <a:latin typeface="Times New Roman" panose="02020603050405020304" pitchFamily="18" charset="0"/>
                <a:cs typeface="Times New Roman" panose="02020603050405020304" pitchFamily="18" charset="0"/>
              </a:rPr>
              <a:t>, cliniques, paracliniques et évolutives </a:t>
            </a:r>
            <a:r>
              <a:rPr lang="fr-FR" sz="5500" dirty="0">
                <a:latin typeface="Times New Roman" panose="02020603050405020304" pitchFamily="18" charset="0"/>
                <a:cs typeface="Times New Roman" panose="02020603050405020304" pitchFamily="18" charset="0"/>
              </a:rPr>
              <a:t>ont été collectés et analysées avec le logiciel SPSS</a:t>
            </a:r>
            <a:endParaRPr lang="fr-ML" sz="5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511261CD-4357-48C7-BD6C-EBD79AFF5F14}"/>
              </a:ext>
            </a:extLst>
          </p:cNvPr>
          <p:cNvSpPr txBox="1"/>
          <p:nvPr/>
        </p:nvSpPr>
        <p:spPr>
          <a:xfrm>
            <a:off x="2438400" y="16006661"/>
            <a:ext cx="29228715" cy="3477875"/>
          </a:xfrm>
          <a:prstGeom prst="rect">
            <a:avLst/>
          </a:prstGeom>
          <a:noFill/>
        </p:spPr>
        <p:txBody>
          <a:bodyPr wrap="square" rtlCol="0">
            <a:spAutoFit/>
          </a:bodyPr>
          <a:lstStyle/>
          <a:p>
            <a:pPr algn="just"/>
            <a:r>
              <a:rPr lang="fr-FR" sz="5500" b="1" dirty="0">
                <a:latin typeface="Times New Roman" panose="02020603050405020304" pitchFamily="18" charset="0"/>
                <a:cs typeface="Times New Roman" panose="02020603050405020304" pitchFamily="18" charset="0"/>
              </a:rPr>
              <a:t>Résultats :</a:t>
            </a:r>
          </a:p>
          <a:p>
            <a:pPr algn="just"/>
            <a:r>
              <a:rPr lang="fr-FR" sz="5500" dirty="0">
                <a:latin typeface="Times New Roman" panose="02020603050405020304" pitchFamily="18" charset="0"/>
                <a:cs typeface="Times New Roman" panose="02020603050405020304" pitchFamily="18" charset="0"/>
              </a:rPr>
              <a:t>La </a:t>
            </a:r>
            <a:r>
              <a:rPr lang="fr-FR" sz="5500" dirty="0" smtClean="0">
                <a:latin typeface="Times New Roman" panose="02020603050405020304" pitchFamily="18" charset="0"/>
                <a:cs typeface="Times New Roman" panose="02020603050405020304" pitchFamily="18" charset="0"/>
              </a:rPr>
              <a:t>CMPP représentait 25,6% des causes d’insuffisances cardiaques. Plus 60% des patientes avaient au plus 31 ans. Cependant la tranche d’âge 32 – 39ans (35,3%) était la plus touchée. Plus de 65%  de nos patientes étaient des multipares (Tableau </a:t>
            </a:r>
            <a:r>
              <a:rPr lang="fr-FR" sz="5500" dirty="0">
                <a:latin typeface="Times New Roman" panose="02020603050405020304" pitchFamily="18" charset="0"/>
                <a:cs typeface="Times New Roman" panose="02020603050405020304" pitchFamily="18" charset="0"/>
              </a:rPr>
              <a:t>I</a:t>
            </a:r>
            <a:r>
              <a:rPr lang="fr-FR" sz="5500" dirty="0" smtClean="0">
                <a:latin typeface="Times New Roman" panose="02020603050405020304" pitchFamily="18" charset="0"/>
                <a:cs typeface="Times New Roman" panose="02020603050405020304" pitchFamily="18" charset="0"/>
              </a:rPr>
              <a:t>).</a:t>
            </a:r>
            <a:endParaRPr lang="fr-FR" sz="55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FE4C5819-3A78-42FC-B3E0-D88A86145F79}"/>
              </a:ext>
            </a:extLst>
          </p:cNvPr>
          <p:cNvSpPr txBox="1"/>
          <p:nvPr/>
        </p:nvSpPr>
        <p:spPr>
          <a:xfrm>
            <a:off x="2417447" y="38422831"/>
            <a:ext cx="29249667" cy="1785104"/>
          </a:xfrm>
          <a:prstGeom prst="rect">
            <a:avLst/>
          </a:prstGeom>
          <a:noFill/>
        </p:spPr>
        <p:txBody>
          <a:bodyPr wrap="square" rtlCol="0">
            <a:spAutoFit/>
          </a:bodyPr>
          <a:lstStyle/>
          <a:p>
            <a:r>
              <a:rPr lang="fr-FR" sz="5500" b="1" dirty="0">
                <a:latin typeface="Times New Roman" panose="02020603050405020304" pitchFamily="18" charset="0"/>
                <a:cs typeface="Times New Roman" panose="02020603050405020304" pitchFamily="18" charset="0"/>
              </a:rPr>
              <a:t>Conclusion </a:t>
            </a:r>
            <a:r>
              <a:rPr lang="fr-FR" sz="5500" b="1" dirty="0" smtClean="0">
                <a:latin typeface="Times New Roman" panose="02020603050405020304" pitchFamily="18" charset="0"/>
                <a:cs typeface="Times New Roman" panose="02020603050405020304" pitchFamily="18" charset="0"/>
              </a:rPr>
              <a:t>: </a:t>
            </a:r>
            <a:r>
              <a:rPr lang="fr-FR" sz="5500" dirty="0" smtClean="0">
                <a:latin typeface="Times New Roman" pitchFamily="18" charset="0"/>
                <a:cs typeface="Times New Roman" pitchFamily="18" charset="0"/>
              </a:rPr>
              <a:t>il </a:t>
            </a:r>
            <a:r>
              <a:rPr lang="fr-FR" sz="5500" dirty="0">
                <a:latin typeface="Times New Roman" pitchFamily="18" charset="0"/>
                <a:cs typeface="Times New Roman" pitchFamily="18" charset="0"/>
              </a:rPr>
              <a:t>s’agit d’une pathologie fréquente caractérisée par un retard de diagnostic et d’évolution généralement favorable</a:t>
            </a:r>
            <a:r>
              <a:rPr lang="fr-FR" sz="5500" dirty="0" smtClean="0">
                <a:latin typeface="Times New Roman" pitchFamily="18" charset="0"/>
                <a:cs typeface="Times New Roman" pitchFamily="18" charset="0"/>
              </a:rPr>
              <a:t>.</a:t>
            </a:r>
            <a:endParaRPr lang="fr-FR" sz="55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xmlns="" id="{096F1C64-3DBA-4B5F-9BFA-9B578952C2FC}"/>
              </a:ext>
            </a:extLst>
          </p:cNvPr>
          <p:cNvSpPr txBox="1"/>
          <p:nvPr/>
        </p:nvSpPr>
        <p:spPr>
          <a:xfrm>
            <a:off x="2035629" y="40583317"/>
            <a:ext cx="26974800" cy="938719"/>
          </a:xfrm>
          <a:prstGeom prst="rect">
            <a:avLst/>
          </a:prstGeom>
          <a:noFill/>
        </p:spPr>
        <p:txBody>
          <a:bodyPr wrap="square" rtlCol="0">
            <a:spAutoFit/>
          </a:bodyPr>
          <a:lstStyle/>
          <a:p>
            <a:r>
              <a:rPr lang="fr-FR" sz="5500" b="1" dirty="0">
                <a:latin typeface="Times New Roman" pitchFamily="18" charset="0"/>
                <a:cs typeface="Times New Roman" pitchFamily="18" charset="0"/>
              </a:rPr>
              <a:t>Mots clé :</a:t>
            </a:r>
            <a:r>
              <a:rPr lang="fr-FR" sz="5500" dirty="0">
                <a:latin typeface="Times New Roman" pitchFamily="18" charset="0"/>
                <a:cs typeface="Times New Roman" pitchFamily="18" charset="0"/>
              </a:rPr>
              <a:t> cardiomyopathie du péripartum, </a:t>
            </a:r>
            <a:r>
              <a:rPr lang="fr-FR" sz="5500" dirty="0" err="1">
                <a:latin typeface="Times New Roman" pitchFamily="18" charset="0"/>
                <a:cs typeface="Times New Roman" pitchFamily="18" charset="0"/>
              </a:rPr>
              <a:t>épidémio</a:t>
            </a:r>
            <a:r>
              <a:rPr lang="fr-FR" sz="5500" dirty="0">
                <a:latin typeface="Times New Roman" pitchFamily="18" charset="0"/>
                <a:cs typeface="Times New Roman" pitchFamily="18" charset="0"/>
              </a:rPr>
              <a:t>-clinique, évolution</a:t>
            </a:r>
            <a:r>
              <a:rPr lang="fr-FR" sz="5500" dirty="0"/>
              <a:t>.</a:t>
            </a:r>
            <a:endParaRPr lang="fr-ML" sz="55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88007FB2-F568-47B8-8D8A-BA7DA370553B}"/>
              </a:ext>
            </a:extLst>
          </p:cNvPr>
          <p:cNvSpPr/>
          <p:nvPr/>
        </p:nvSpPr>
        <p:spPr>
          <a:xfrm>
            <a:off x="2438401" y="3107408"/>
            <a:ext cx="26169256" cy="1323439"/>
          </a:xfrm>
          <a:prstGeom prst="rect">
            <a:avLst/>
          </a:prstGeom>
        </p:spPr>
        <p:txBody>
          <a:bodyPr wrap="square">
            <a:spAutoFit/>
          </a:bodyPr>
          <a:lstStyle/>
          <a:p>
            <a:r>
              <a:rPr lang="fr-FR" sz="4000" b="1" u="sng" dirty="0">
                <a:latin typeface="Times New Roman" pitchFamily="18" charset="0"/>
                <a:cs typeface="Times New Roman" pitchFamily="18" charset="0"/>
              </a:rPr>
              <a:t>CAMARA. </a:t>
            </a:r>
            <a:r>
              <a:rPr lang="fr-FR" sz="4000" b="1" u="sng" dirty="0" smtClean="0">
                <a:latin typeface="Times New Roman" pitchFamily="18" charset="0"/>
                <a:cs typeface="Times New Roman" pitchFamily="18" charset="0"/>
              </a:rPr>
              <a:t>Y</a:t>
            </a:r>
            <a:r>
              <a:rPr lang="fr-FR" sz="4000" dirty="0" smtClean="0">
                <a:latin typeface="Times New Roman" pitchFamily="18" charset="0"/>
                <a:cs typeface="Times New Roman" pitchFamily="18" charset="0"/>
              </a:rPr>
              <a:t>, </a:t>
            </a:r>
            <a:r>
              <a:rPr lang="fr-FR" sz="4000" dirty="0">
                <a:latin typeface="Times New Roman" pitchFamily="18" charset="0"/>
                <a:cs typeface="Times New Roman" pitchFamily="18" charset="0"/>
              </a:rPr>
              <a:t>SONFO. </a:t>
            </a:r>
            <a:r>
              <a:rPr lang="fr-FR" sz="4000" dirty="0" smtClean="0">
                <a:latin typeface="Times New Roman" pitchFamily="18" charset="0"/>
                <a:cs typeface="Times New Roman" pitchFamily="18" charset="0"/>
              </a:rPr>
              <a:t>B, </a:t>
            </a:r>
            <a:r>
              <a:rPr lang="fr-FR" sz="4000" dirty="0">
                <a:latin typeface="Times New Roman" pitchFamily="18" charset="0"/>
                <a:cs typeface="Times New Roman" pitchFamily="18" charset="0"/>
              </a:rPr>
              <a:t>THIAM. </a:t>
            </a:r>
            <a:r>
              <a:rPr lang="fr-FR" sz="4000" dirty="0" smtClean="0">
                <a:latin typeface="Times New Roman" pitchFamily="18" charset="0"/>
                <a:cs typeface="Times New Roman" pitchFamily="18" charset="0"/>
              </a:rPr>
              <a:t>C.A, </a:t>
            </a:r>
            <a:r>
              <a:rPr lang="fr-FR" sz="4000" dirty="0">
                <a:latin typeface="Times New Roman" pitchFamily="18" charset="0"/>
                <a:cs typeface="Times New Roman" pitchFamily="18" charset="0"/>
              </a:rPr>
              <a:t>CISSE. </a:t>
            </a:r>
            <a:r>
              <a:rPr lang="fr-FR" sz="4000" dirty="0" smtClean="0">
                <a:latin typeface="Times New Roman" pitchFamily="18" charset="0"/>
                <a:cs typeface="Times New Roman" pitchFamily="18" charset="0"/>
              </a:rPr>
              <a:t>M, </a:t>
            </a:r>
            <a:r>
              <a:rPr lang="fr-FR" sz="4000" dirty="0">
                <a:latin typeface="Times New Roman" pitchFamily="18" charset="0"/>
                <a:cs typeface="Times New Roman" pitchFamily="18" charset="0"/>
              </a:rPr>
              <a:t>BA. </a:t>
            </a:r>
            <a:r>
              <a:rPr lang="fr-FR" sz="4000" dirty="0" smtClean="0">
                <a:latin typeface="Times New Roman" pitchFamily="18" charset="0"/>
                <a:cs typeface="Times New Roman" pitchFamily="18" charset="0"/>
              </a:rPr>
              <a:t>H.O, </a:t>
            </a:r>
            <a:r>
              <a:rPr lang="fr-FR" sz="4000" dirty="0">
                <a:latin typeface="Times New Roman" pitchFamily="18" charset="0"/>
                <a:cs typeface="Times New Roman" pitchFamily="18" charset="0"/>
              </a:rPr>
              <a:t>SANGARE. </a:t>
            </a:r>
            <a:r>
              <a:rPr lang="fr-FR" sz="4000" dirty="0" smtClean="0">
                <a:latin typeface="Times New Roman" pitchFamily="18" charset="0"/>
                <a:cs typeface="Times New Roman" pitchFamily="18" charset="0"/>
              </a:rPr>
              <a:t>I, </a:t>
            </a:r>
            <a:r>
              <a:rPr lang="fr-FR" sz="4000" dirty="0">
                <a:latin typeface="Times New Roman" pitchFamily="18" charset="0"/>
                <a:cs typeface="Times New Roman" pitchFamily="18" charset="0"/>
              </a:rPr>
              <a:t>DIARRA. </a:t>
            </a:r>
            <a:r>
              <a:rPr lang="fr-FR" sz="4000" dirty="0" smtClean="0">
                <a:latin typeface="Times New Roman" pitchFamily="18" charset="0"/>
                <a:cs typeface="Times New Roman" pitchFamily="18" charset="0"/>
              </a:rPr>
              <a:t>K, </a:t>
            </a:r>
            <a:r>
              <a:rPr lang="fr-FR" sz="4000" dirty="0">
                <a:latin typeface="Times New Roman" pitchFamily="18" charset="0"/>
                <a:cs typeface="Times New Roman" pitchFamily="18" charset="0"/>
              </a:rPr>
              <a:t>TOURE. </a:t>
            </a:r>
            <a:r>
              <a:rPr lang="fr-FR" sz="4000" dirty="0" smtClean="0">
                <a:latin typeface="Times New Roman" pitchFamily="18" charset="0"/>
                <a:cs typeface="Times New Roman" pitchFamily="18" charset="0"/>
              </a:rPr>
              <a:t>K, </a:t>
            </a:r>
            <a:r>
              <a:rPr lang="fr-FR" sz="4000" dirty="0">
                <a:latin typeface="Times New Roman" pitchFamily="18" charset="0"/>
                <a:cs typeface="Times New Roman" pitchFamily="18" charset="0"/>
              </a:rPr>
              <a:t>KONATE. </a:t>
            </a:r>
            <a:r>
              <a:rPr lang="fr-FR" sz="4000" dirty="0" smtClean="0">
                <a:latin typeface="Times New Roman" pitchFamily="18" charset="0"/>
                <a:cs typeface="Times New Roman" pitchFamily="18" charset="0"/>
              </a:rPr>
              <a:t>M, </a:t>
            </a:r>
            <a:r>
              <a:rPr lang="fr-FR" sz="4000" dirty="0">
                <a:latin typeface="Times New Roman" pitchFamily="18" charset="0"/>
                <a:cs typeface="Times New Roman" pitchFamily="18" charset="0"/>
              </a:rPr>
              <a:t>MENTA. </a:t>
            </a:r>
            <a:r>
              <a:rPr lang="fr-FR" sz="4000" dirty="0" smtClean="0">
                <a:latin typeface="Times New Roman" pitchFamily="18" charset="0"/>
                <a:cs typeface="Times New Roman" pitchFamily="18" charset="0"/>
              </a:rPr>
              <a:t>I </a:t>
            </a:r>
            <a:endParaRPr lang="fr-FR" sz="4000" dirty="0">
              <a:latin typeface="Times New Roman" pitchFamily="18" charset="0"/>
              <a:cs typeface="Times New Roman" pitchFamily="18" charset="0"/>
            </a:endParaRPr>
          </a:p>
        </p:txBody>
      </p:sp>
      <p:graphicFrame>
        <p:nvGraphicFramePr>
          <p:cNvPr id="11" name="Table 10">
            <a:extLst>
              <a:ext uri="{FF2B5EF4-FFF2-40B4-BE49-F238E27FC236}">
                <a16:creationId xmlns:a16="http://schemas.microsoft.com/office/drawing/2014/main" xmlns="" id="{1795D6A5-18D4-4CCF-AA1C-E0D6B2108714}"/>
              </a:ext>
            </a:extLst>
          </p:cNvPr>
          <p:cNvGraphicFramePr>
            <a:graphicFrameLocks noGrp="1"/>
          </p:cNvGraphicFramePr>
          <p:nvPr>
            <p:extLst>
              <p:ext uri="{D42A27DB-BD31-4B8C-83A1-F6EECF244321}">
                <p14:modId xmlns:p14="http://schemas.microsoft.com/office/powerpoint/2010/main" val="3423705246"/>
              </p:ext>
            </p:extLst>
          </p:nvPr>
        </p:nvGraphicFramePr>
        <p:xfrm>
          <a:off x="2768927" y="4781327"/>
          <a:ext cx="25895413" cy="726307"/>
        </p:xfrm>
        <a:graphic>
          <a:graphicData uri="http://schemas.openxmlformats.org/drawingml/2006/table">
            <a:tbl>
              <a:tblPr firstRow="1" firstCol="1" lastRow="1" lastCol="1" bandRow="1" bandCol="1">
                <a:tableStyleId>{5C22544A-7EE6-4342-B048-85BDC9FD1C3A}</a:tableStyleId>
              </a:tblPr>
              <a:tblGrid>
                <a:gridCol w="25895413">
                  <a:extLst>
                    <a:ext uri="{9D8B030D-6E8A-4147-A177-3AD203B41FA5}">
                      <a16:colId xmlns:a16="http://schemas.microsoft.com/office/drawing/2014/main" xmlns="" val="3531203851"/>
                    </a:ext>
                  </a:extLst>
                </a:gridCol>
              </a:tblGrid>
              <a:tr h="726307">
                <a:tc>
                  <a:txBody>
                    <a:bodyPr/>
                    <a:lstStyle/>
                    <a:p>
                      <a:pPr>
                        <a:lnSpc>
                          <a:spcPct val="107000"/>
                        </a:lnSpc>
                        <a:spcAft>
                          <a:spcPts val="0"/>
                        </a:spcAft>
                      </a:pPr>
                      <a:r>
                        <a:rPr lang="fr-FR" sz="4000" b="0" dirty="0">
                          <a:solidFill>
                            <a:schemeClr val="tx1"/>
                          </a:solidFill>
                          <a:latin typeface="Times New Roman" panose="02020603050405020304" pitchFamily="18" charset="0"/>
                          <a:cs typeface="Times New Roman" panose="02020603050405020304" pitchFamily="18" charset="0"/>
                        </a:rPr>
                        <a:t>CHU « Professeur </a:t>
                      </a:r>
                      <a:r>
                        <a:rPr lang="fr-FR" sz="4000" b="0" dirty="0" err="1">
                          <a:solidFill>
                            <a:schemeClr val="tx1"/>
                          </a:solidFill>
                          <a:latin typeface="Times New Roman" panose="02020603050405020304" pitchFamily="18" charset="0"/>
                          <a:cs typeface="Times New Roman" panose="02020603050405020304" pitchFamily="18" charset="0"/>
                        </a:rPr>
                        <a:t>Bocar</a:t>
                      </a:r>
                      <a:r>
                        <a:rPr lang="fr-FR" sz="4000" b="0" dirty="0">
                          <a:solidFill>
                            <a:schemeClr val="tx1"/>
                          </a:solidFill>
                          <a:latin typeface="Times New Roman" panose="02020603050405020304" pitchFamily="18" charset="0"/>
                          <a:cs typeface="Times New Roman" panose="02020603050405020304" pitchFamily="18" charset="0"/>
                        </a:rPr>
                        <a:t> </a:t>
                      </a:r>
                      <a:r>
                        <a:rPr lang="fr-FR" sz="4000" b="0" dirty="0" smtClean="0">
                          <a:solidFill>
                            <a:schemeClr val="tx1"/>
                          </a:solidFill>
                          <a:latin typeface="Times New Roman" panose="02020603050405020304" pitchFamily="18" charset="0"/>
                          <a:cs typeface="Times New Roman" panose="02020603050405020304" pitchFamily="18" charset="0"/>
                        </a:rPr>
                        <a:t>Sidi </a:t>
                      </a:r>
                      <a:r>
                        <a:rPr lang="fr-FR" sz="4000" b="0" dirty="0">
                          <a:solidFill>
                            <a:schemeClr val="tx1"/>
                          </a:solidFill>
                          <a:latin typeface="Times New Roman" panose="02020603050405020304" pitchFamily="18" charset="0"/>
                          <a:cs typeface="Times New Roman" panose="02020603050405020304" pitchFamily="18" charset="0"/>
                        </a:rPr>
                        <a:t>SALL », Kat (Mali). Tél : +223 79 70 14 64, cestoto29@yahoo.fr</a:t>
                      </a:r>
                      <a:endParaRPr lang="fr-ML" sz="4000" b="0" dirty="0">
                        <a:solidFill>
                          <a:schemeClr val="tx1"/>
                        </a:solidFill>
                        <a:latin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xmlns="" val="2085539121"/>
                  </a:ext>
                </a:extLst>
              </a:tr>
            </a:tbl>
          </a:graphicData>
        </a:graphic>
      </p:graphicFrame>
      <p:sp>
        <p:nvSpPr>
          <p:cNvPr id="26" name="TextBox 25">
            <a:extLst>
              <a:ext uri="{FF2B5EF4-FFF2-40B4-BE49-F238E27FC236}">
                <a16:creationId xmlns:a16="http://schemas.microsoft.com/office/drawing/2014/main" xmlns="" id="{CF26D09E-8082-4A3F-98F6-77FA2A65CD70}"/>
              </a:ext>
            </a:extLst>
          </p:cNvPr>
          <p:cNvSpPr txBox="1"/>
          <p:nvPr/>
        </p:nvSpPr>
        <p:spPr>
          <a:xfrm>
            <a:off x="2229234" y="26921879"/>
            <a:ext cx="16001436" cy="6863417"/>
          </a:xfrm>
          <a:prstGeom prst="rect">
            <a:avLst/>
          </a:prstGeom>
          <a:noFill/>
        </p:spPr>
        <p:txBody>
          <a:bodyPr wrap="square" rtlCol="0">
            <a:spAutoFit/>
          </a:bodyPr>
          <a:lstStyle/>
          <a:p>
            <a:pPr algn="just"/>
            <a:r>
              <a:rPr lang="fr-FR" sz="5500" dirty="0" smtClean="0">
                <a:latin typeface="Times New Roman" panose="02020603050405020304" pitchFamily="18" charset="0"/>
                <a:cs typeface="Times New Roman" panose="02020603050405020304" pitchFamily="18" charset="0"/>
              </a:rPr>
              <a:t>Dans près ¾ des cas, la symptomatologie avait débuté en post </a:t>
            </a:r>
            <a:r>
              <a:rPr lang="fr-FR" sz="5500" dirty="0" err="1" smtClean="0">
                <a:latin typeface="Times New Roman" panose="02020603050405020304" pitchFamily="18" charset="0"/>
                <a:cs typeface="Times New Roman" panose="02020603050405020304" pitchFamily="18" charset="0"/>
              </a:rPr>
              <a:t>partum</a:t>
            </a:r>
            <a:r>
              <a:rPr lang="fr-FR" sz="5500" dirty="0" smtClean="0">
                <a:latin typeface="Times New Roman" panose="02020603050405020304" pitchFamily="18" charset="0"/>
                <a:cs typeface="Times New Roman" panose="02020603050405020304" pitchFamily="18" charset="0"/>
              </a:rPr>
              <a:t>. Le mode d’expression principale était insuffisance cardiaque globale (78,4%), témoin du retard de diagnostic (tableau 2)</a:t>
            </a:r>
            <a:endParaRPr lang="fr-FR" sz="5500" dirty="0">
              <a:latin typeface="Times New Roman" panose="02020603050405020304" pitchFamily="18" charset="0"/>
              <a:cs typeface="Times New Roman" panose="02020603050405020304" pitchFamily="18" charset="0"/>
            </a:endParaRPr>
          </a:p>
          <a:p>
            <a:pPr algn="just"/>
            <a:r>
              <a:rPr lang="fr-FR" sz="5500" dirty="0" smtClean="0">
                <a:latin typeface="Times New Roman" panose="02020603050405020304" pitchFamily="18" charset="0"/>
                <a:cs typeface="Times New Roman" panose="02020603050405020304" pitchFamily="18" charset="0"/>
              </a:rPr>
              <a:t>Sur le plan échocardiographie Doppler, l’ensemble de nos patientes avait non seulement les cavités gauches dilatées mais également une hypokinésie et une dysfonction systolique du </a:t>
            </a:r>
            <a:r>
              <a:rPr lang="fr-FR" sz="5500" dirty="0">
                <a:latin typeface="Times New Roman" panose="02020603050405020304" pitchFamily="18" charset="0"/>
                <a:cs typeface="Times New Roman" panose="02020603050405020304" pitchFamily="18" charset="0"/>
              </a:rPr>
              <a:t>ventricule </a:t>
            </a:r>
            <a:r>
              <a:rPr lang="fr-FR" sz="5500" dirty="0" smtClean="0">
                <a:latin typeface="Times New Roman" panose="02020603050405020304" pitchFamily="18" charset="0"/>
                <a:cs typeface="Times New Roman" panose="02020603050405020304" pitchFamily="18" charset="0"/>
              </a:rPr>
              <a:t>gauche (Tableau 3)</a:t>
            </a:r>
            <a:endParaRPr lang="fr-FR" sz="5500" b="1" dirty="0">
              <a:latin typeface="Times New Roman" panose="02020603050405020304" pitchFamily="18" charset="0"/>
              <a:cs typeface="Times New Roman" panose="02020603050405020304" pitchFamily="18" charset="0"/>
            </a:endParaRPr>
          </a:p>
        </p:txBody>
      </p:sp>
      <p:pic>
        <p:nvPicPr>
          <p:cNvPr id="30" name="Espace réservé du contenu 3" descr="C:\Users\sacko\AppData\Local\Temp\n1LOGO.jpg">
            <a:extLst>
              <a:ext uri="{FF2B5EF4-FFF2-40B4-BE49-F238E27FC236}">
                <a16:creationId xmlns:a16="http://schemas.microsoft.com/office/drawing/2014/main" xmlns="" id="{BFA4D07B-9261-4A78-9820-7662B3AD5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3926" y="133965"/>
            <a:ext cx="4255362" cy="3780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Espace réservé du contenu 9"/>
          <p:cNvGraphicFramePr>
            <a:graphicFrameLocks/>
          </p:cNvGraphicFramePr>
          <p:nvPr>
            <p:extLst>
              <p:ext uri="{D42A27DB-BD31-4B8C-83A1-F6EECF244321}">
                <p14:modId xmlns:p14="http://schemas.microsoft.com/office/powerpoint/2010/main" val="2596607652"/>
              </p:ext>
            </p:extLst>
          </p:nvPr>
        </p:nvGraphicFramePr>
        <p:xfrm>
          <a:off x="18777283" y="26921879"/>
          <a:ext cx="13034212" cy="6711597"/>
        </p:xfrm>
        <a:graphic>
          <a:graphicData uri="http://schemas.openxmlformats.org/drawingml/2006/table">
            <a:tbl>
              <a:tblPr firstRow="1" bandRow="1">
                <a:tableStyleId>{5C22544A-7EE6-4342-B048-85BDC9FD1C3A}</a:tableStyleId>
              </a:tblPr>
              <a:tblGrid>
                <a:gridCol w="6048594">
                  <a:extLst>
                    <a:ext uri="{9D8B030D-6E8A-4147-A177-3AD203B41FA5}">
                      <a16:colId xmlns:a16="http://schemas.microsoft.com/office/drawing/2014/main" xmlns="" val="20001"/>
                    </a:ext>
                  </a:extLst>
                </a:gridCol>
                <a:gridCol w="3711017">
                  <a:extLst>
                    <a:ext uri="{9D8B030D-6E8A-4147-A177-3AD203B41FA5}">
                      <a16:colId xmlns:a16="http://schemas.microsoft.com/office/drawing/2014/main" xmlns="" val="20002"/>
                    </a:ext>
                  </a:extLst>
                </a:gridCol>
                <a:gridCol w="3274601">
                  <a:extLst>
                    <a:ext uri="{9D8B030D-6E8A-4147-A177-3AD203B41FA5}">
                      <a16:colId xmlns:a16="http://schemas.microsoft.com/office/drawing/2014/main" xmlns="" val="20003"/>
                    </a:ext>
                  </a:extLst>
                </a:gridCol>
              </a:tblGrid>
              <a:tr h="510121">
                <a:tc gridSpan="3">
                  <a:txBody>
                    <a:bodyPr/>
                    <a:lstStyle/>
                    <a:p>
                      <a:r>
                        <a:rPr lang="fr-FR" sz="4000" dirty="0" smtClean="0">
                          <a:latin typeface="Times New Roman" pitchFamily="18" charset="0"/>
                          <a:cs typeface="Times New Roman" pitchFamily="18" charset="0"/>
                        </a:rPr>
                        <a:t>Tableau 3:  Echocardiographie</a:t>
                      </a:r>
                      <a:r>
                        <a:rPr lang="fr-FR" sz="4000" baseline="0" dirty="0" smtClean="0">
                          <a:latin typeface="Times New Roman" pitchFamily="18" charset="0"/>
                          <a:cs typeface="Times New Roman" pitchFamily="18" charset="0"/>
                        </a:rPr>
                        <a:t> Doppler </a:t>
                      </a:r>
                      <a:endParaRPr lang="fr-FR" sz="4000" dirty="0">
                        <a:latin typeface="Times New Roman" pitchFamily="18" charset="0"/>
                        <a:cs typeface="Times New Roman" pitchFamily="18" charset="0"/>
                      </a:endParaRPr>
                    </a:p>
                  </a:txBody>
                  <a:tcPr/>
                </a:tc>
                <a:tc hMerge="1">
                  <a:txBody>
                    <a:bodyPr/>
                    <a:lstStyle/>
                    <a:p>
                      <a:pPr algn="ctr"/>
                      <a:endParaRPr lang="fr-FR" sz="3200" dirty="0">
                        <a:latin typeface="Times New Roman" pitchFamily="18" charset="0"/>
                        <a:cs typeface="Times New Roman" pitchFamily="18" charset="0"/>
                      </a:endParaRPr>
                    </a:p>
                  </a:txBody>
                  <a:tcPr/>
                </a:tc>
                <a:tc hMerge="1">
                  <a:txBody>
                    <a:bodyPr/>
                    <a:lstStyle/>
                    <a:p>
                      <a:pPr algn="ctr"/>
                      <a:endParaRPr lang="fr-FR" sz="3200" dirty="0">
                        <a:latin typeface="Times New Roman" pitchFamily="18" charset="0"/>
                        <a:cs typeface="Times New Roman" pitchFamily="18" charset="0"/>
                      </a:endParaRPr>
                    </a:p>
                  </a:txBody>
                  <a:tcPr/>
                </a:tc>
              </a:tr>
              <a:tr h="510121">
                <a:tc>
                  <a:txBody>
                    <a:bodyPr/>
                    <a:lstStyle/>
                    <a:p>
                      <a:r>
                        <a:rPr lang="fr-FR" sz="4000" dirty="0" smtClean="0">
                          <a:latin typeface="Times New Roman" pitchFamily="18" charset="0"/>
                          <a:cs typeface="Times New Roman" pitchFamily="18" charset="0"/>
                        </a:rPr>
                        <a:t>Anomalies à l’ETT</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Effectif (n=51)</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Pourcentage </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786576">
                <a:tc>
                  <a:txBody>
                    <a:bodyPr/>
                    <a:lstStyle/>
                    <a:p>
                      <a:r>
                        <a:rPr lang="fr-FR" sz="4000" dirty="0" smtClean="0">
                          <a:latin typeface="Times New Roman" pitchFamily="18" charset="0"/>
                          <a:cs typeface="Times New Roman" pitchFamily="18" charset="0"/>
                        </a:rPr>
                        <a:t>Dilatation cavités</a:t>
                      </a:r>
                      <a:r>
                        <a:rPr lang="fr-FR" sz="4000" baseline="0" dirty="0" smtClean="0">
                          <a:latin typeface="Times New Roman" pitchFamily="18" charset="0"/>
                          <a:cs typeface="Times New Roman" pitchFamily="18" charset="0"/>
                        </a:rPr>
                        <a:t> gauches</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51</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100,0</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864380">
                <a:tc>
                  <a:txBody>
                    <a:bodyPr/>
                    <a:lstStyle/>
                    <a:p>
                      <a:r>
                        <a:rPr lang="fr-FR" sz="4000" dirty="0" smtClean="0">
                          <a:latin typeface="Times New Roman" pitchFamily="18" charset="0"/>
                          <a:cs typeface="Times New Roman" pitchFamily="18" charset="0"/>
                        </a:rPr>
                        <a:t>Hypokinésie VG</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51</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100,0</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878866">
                <a:tc>
                  <a:txBody>
                    <a:bodyPr/>
                    <a:lstStyle/>
                    <a:p>
                      <a:r>
                        <a:rPr lang="fr-FR" sz="4000" dirty="0" smtClean="0">
                          <a:latin typeface="Times New Roman" pitchFamily="18" charset="0"/>
                          <a:cs typeface="Times New Roman" pitchFamily="18" charset="0"/>
                        </a:rPr>
                        <a:t>Dysfonction</a:t>
                      </a:r>
                      <a:r>
                        <a:rPr lang="fr-FR" sz="4000" baseline="0" dirty="0" smtClean="0">
                          <a:latin typeface="Times New Roman" pitchFamily="18" charset="0"/>
                          <a:cs typeface="Times New Roman" pitchFamily="18" charset="0"/>
                        </a:rPr>
                        <a:t> systolique du VG</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51</a:t>
                      </a:r>
                      <a:endParaRPr lang="fr-FR" sz="4000" dirty="0">
                        <a:latin typeface="Times New Roman" pitchFamily="18" charset="0"/>
                        <a:cs typeface="Times New Roman" pitchFamily="18" charset="0"/>
                      </a:endParaRPr>
                    </a:p>
                  </a:txBody>
                  <a:tcPr/>
                </a:tc>
                <a:tc>
                  <a:txBody>
                    <a:bodyPr/>
                    <a:lstStyle/>
                    <a:p>
                      <a:pPr algn="ctr"/>
                      <a:r>
                        <a:rPr lang="fr-FR" sz="4000" dirty="0">
                          <a:latin typeface="Times New Roman" pitchFamily="18" charset="0"/>
                          <a:cs typeface="Times New Roman" pitchFamily="18" charset="0"/>
                        </a:rPr>
                        <a:t> </a:t>
                      </a:r>
                      <a:r>
                        <a:rPr lang="fr-FR" sz="4000" dirty="0" smtClean="0">
                          <a:latin typeface="Times New Roman" pitchFamily="18" charset="0"/>
                          <a:cs typeface="Times New Roman" pitchFamily="18" charset="0"/>
                        </a:rPr>
                        <a:t>100,0</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750349">
                <a:tc>
                  <a:txBody>
                    <a:bodyPr/>
                    <a:lstStyle/>
                    <a:p>
                      <a:r>
                        <a:rPr lang="fr-FR" sz="4000" dirty="0" smtClean="0">
                          <a:latin typeface="Times New Roman" pitchFamily="18" charset="0"/>
                          <a:cs typeface="Times New Roman" pitchFamily="18" charset="0"/>
                        </a:rPr>
                        <a:t>Dilatation cavités droites</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08</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15,7</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r h="896532">
                <a:tc>
                  <a:txBody>
                    <a:bodyPr/>
                    <a:lstStyle/>
                    <a:p>
                      <a:r>
                        <a:rPr lang="fr-FR" sz="4000" dirty="0" smtClean="0">
                          <a:latin typeface="Times New Roman" pitchFamily="18" charset="0"/>
                          <a:cs typeface="Times New Roman" pitchFamily="18" charset="0"/>
                        </a:rPr>
                        <a:t>HTAP</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22</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43,7</a:t>
                      </a:r>
                      <a:endParaRPr lang="fr-FR" sz="4000" dirty="0">
                        <a:latin typeface="Times New Roman" pitchFamily="18" charset="0"/>
                        <a:cs typeface="Times New Roman" pitchFamily="18" charset="0"/>
                      </a:endParaRPr>
                    </a:p>
                  </a:txBody>
                  <a:tcPr/>
                </a:tc>
              </a:tr>
              <a:tr h="657167">
                <a:tc>
                  <a:txBody>
                    <a:bodyPr/>
                    <a:lstStyle/>
                    <a:p>
                      <a:r>
                        <a:rPr lang="fr-FR" sz="4000" dirty="0" smtClean="0">
                          <a:latin typeface="Times New Roman" pitchFamily="18" charset="0"/>
                          <a:cs typeface="Times New Roman" pitchFamily="18" charset="0"/>
                        </a:rPr>
                        <a:t>Thrombus intra cavitaire </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03</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05,9</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6"/>
                  </a:ext>
                </a:extLst>
              </a:tr>
            </a:tbl>
          </a:graphicData>
        </a:graphic>
      </p:graphicFrame>
      <p:graphicFrame>
        <p:nvGraphicFramePr>
          <p:cNvPr id="17" name="Espace réservé du contenu 9"/>
          <p:cNvGraphicFramePr>
            <a:graphicFrameLocks/>
          </p:cNvGraphicFramePr>
          <p:nvPr>
            <p:extLst>
              <p:ext uri="{D42A27DB-BD31-4B8C-83A1-F6EECF244321}">
                <p14:modId xmlns:p14="http://schemas.microsoft.com/office/powerpoint/2010/main" val="1397609580"/>
              </p:ext>
            </p:extLst>
          </p:nvPr>
        </p:nvGraphicFramePr>
        <p:xfrm>
          <a:off x="16683171" y="20277239"/>
          <a:ext cx="15272702" cy="5571196"/>
        </p:xfrm>
        <a:graphic>
          <a:graphicData uri="http://schemas.openxmlformats.org/drawingml/2006/table">
            <a:tbl>
              <a:tblPr firstRow="1" bandRow="1">
                <a:tableStyleId>{5C22544A-7EE6-4342-B048-85BDC9FD1C3A}</a:tableStyleId>
              </a:tblPr>
              <a:tblGrid>
                <a:gridCol w="3855391">
                  <a:extLst>
                    <a:ext uri="{9D8B030D-6E8A-4147-A177-3AD203B41FA5}">
                      <a16:colId xmlns:a16="http://schemas.microsoft.com/office/drawing/2014/main" xmlns="" val="20000"/>
                    </a:ext>
                  </a:extLst>
                </a:gridCol>
                <a:gridCol w="4714930"/>
                <a:gridCol w="3580563">
                  <a:extLst>
                    <a:ext uri="{9D8B030D-6E8A-4147-A177-3AD203B41FA5}">
                      <a16:colId xmlns:a16="http://schemas.microsoft.com/office/drawing/2014/main" xmlns="" val="20001"/>
                    </a:ext>
                  </a:extLst>
                </a:gridCol>
                <a:gridCol w="3121818">
                  <a:extLst>
                    <a:ext uri="{9D8B030D-6E8A-4147-A177-3AD203B41FA5}">
                      <a16:colId xmlns:a16="http://schemas.microsoft.com/office/drawing/2014/main" xmlns="" val="20002"/>
                    </a:ext>
                  </a:extLst>
                </a:gridCol>
              </a:tblGrid>
              <a:tr h="577498">
                <a:tc gridSpan="4">
                  <a:txBody>
                    <a:bodyPr/>
                    <a:lstStyle/>
                    <a:p>
                      <a:r>
                        <a:rPr lang="fr-FR" sz="4000" dirty="0" smtClean="0">
                          <a:latin typeface="Times New Roman" pitchFamily="18" charset="0"/>
                          <a:cs typeface="Times New Roman" pitchFamily="18" charset="0"/>
                        </a:rPr>
                        <a:t>Tableau 2:  données cliniques </a:t>
                      </a:r>
                      <a:endParaRPr lang="fr-FR" sz="4000" dirty="0">
                        <a:latin typeface="Times New Roman" pitchFamily="18" charset="0"/>
                        <a:cs typeface="Times New Roman" pitchFamily="18" charset="0"/>
                      </a:endParaRPr>
                    </a:p>
                  </a:txBody>
                  <a:tcPr/>
                </a:tc>
                <a:tc hMerge="1">
                  <a:txBody>
                    <a:bodyPr/>
                    <a:lstStyle/>
                    <a:p>
                      <a:endParaRPr lang="fr-FR"/>
                    </a:p>
                  </a:txBody>
                  <a:tcPr/>
                </a:tc>
                <a:tc hMerge="1">
                  <a:txBody>
                    <a:bodyPr/>
                    <a:lstStyle/>
                    <a:p>
                      <a:pPr algn="ctr"/>
                      <a:endParaRPr lang="fr-FR" sz="3200" dirty="0">
                        <a:latin typeface="Times New Roman" pitchFamily="18" charset="0"/>
                        <a:cs typeface="Times New Roman" pitchFamily="18" charset="0"/>
                      </a:endParaRPr>
                    </a:p>
                  </a:txBody>
                  <a:tcPr/>
                </a:tc>
                <a:tc hMerge="1">
                  <a:txBody>
                    <a:bodyPr/>
                    <a:lstStyle/>
                    <a:p>
                      <a:pPr algn="ctr"/>
                      <a:endParaRPr lang="fr-FR" sz="3200" dirty="0">
                        <a:latin typeface="Times New Roman" pitchFamily="18" charset="0"/>
                        <a:cs typeface="Times New Roman" pitchFamily="18" charset="0"/>
                      </a:endParaRPr>
                    </a:p>
                  </a:txBody>
                  <a:tcPr/>
                </a:tc>
              </a:tr>
              <a:tr h="664021">
                <a:tc gridSpan="2">
                  <a:txBody>
                    <a:bodyPr/>
                    <a:lstStyle/>
                    <a:p>
                      <a:r>
                        <a:rPr lang="fr-FR" sz="4000" dirty="0">
                          <a:latin typeface="Times New Roman" pitchFamily="18" charset="0"/>
                          <a:cs typeface="Times New Roman" pitchFamily="18" charset="0"/>
                        </a:rPr>
                        <a:t>Signes fonctionnels</a:t>
                      </a:r>
                    </a:p>
                  </a:txBody>
                  <a:tcPr/>
                </a:tc>
                <a:tc hMerge="1">
                  <a:txBody>
                    <a:bodyPr/>
                    <a:lstStyle/>
                    <a:p>
                      <a:endParaRPr lang="fr-FR"/>
                    </a:p>
                  </a:txBody>
                  <a:tcPr/>
                </a:tc>
                <a:tc>
                  <a:txBody>
                    <a:bodyPr/>
                    <a:lstStyle/>
                    <a:p>
                      <a:pPr algn="ctr"/>
                      <a:r>
                        <a:rPr lang="fr-FR" sz="4000" dirty="0">
                          <a:latin typeface="Times New Roman" pitchFamily="18" charset="0"/>
                          <a:cs typeface="Times New Roman" pitchFamily="18" charset="0"/>
                        </a:rPr>
                        <a:t>Effectif </a:t>
                      </a:r>
                    </a:p>
                  </a:txBody>
                  <a:tcPr/>
                </a:tc>
                <a:tc>
                  <a:txBody>
                    <a:bodyPr/>
                    <a:lstStyle/>
                    <a:p>
                      <a:pPr algn="ctr"/>
                      <a:r>
                        <a:rPr lang="fr-FR" sz="4000" dirty="0" smtClean="0">
                          <a:latin typeface="Times New Roman" pitchFamily="18" charset="0"/>
                          <a:cs typeface="Times New Roman" pitchFamily="18" charset="0"/>
                        </a:rPr>
                        <a:t>Pourcentage</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846796">
                <a:tc rowSpan="2">
                  <a:txBody>
                    <a:bodyPr/>
                    <a:lstStyle/>
                    <a:p>
                      <a:r>
                        <a:rPr lang="fr-FR" sz="4000" b="0" dirty="0" smtClean="0">
                          <a:latin typeface="Times New Roman" pitchFamily="18" charset="0"/>
                          <a:cs typeface="Times New Roman" pitchFamily="18" charset="0"/>
                        </a:rPr>
                        <a:t>Début symptômes</a:t>
                      </a:r>
                      <a:endParaRPr lang="fr-FR" sz="4000" b="0" dirty="0">
                        <a:latin typeface="Times New Roman" pitchFamily="18" charset="0"/>
                        <a:cs typeface="Times New Roman" pitchFamily="18" charset="0"/>
                      </a:endParaRPr>
                    </a:p>
                  </a:txBody>
                  <a:tcPr/>
                </a:tc>
                <a:tc>
                  <a:txBody>
                    <a:bodyPr/>
                    <a:lstStyle/>
                    <a:p>
                      <a:r>
                        <a:rPr lang="fr-FR" sz="4000" b="0" dirty="0" smtClean="0">
                          <a:latin typeface="Times New Roman" pitchFamily="18" charset="0"/>
                          <a:cs typeface="Times New Roman" pitchFamily="18" charset="0"/>
                        </a:rPr>
                        <a:t>Avant accouchement</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13</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25,5</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606174">
                <a:tc vMerge="1">
                  <a:txBody>
                    <a:bodyPr/>
                    <a:lstStyle/>
                    <a:p>
                      <a:endParaRPr lang="fr-FR" sz="2800" b="1" dirty="0">
                        <a:latin typeface="Arial Narrow" pitchFamily="34" charset="0"/>
                      </a:endParaRPr>
                    </a:p>
                  </a:txBody>
                  <a:tcPr/>
                </a:tc>
                <a:tc>
                  <a:txBody>
                    <a:bodyPr/>
                    <a:lstStyle/>
                    <a:p>
                      <a:r>
                        <a:rPr lang="fr-FR" sz="4000" b="0" dirty="0" smtClean="0">
                          <a:solidFill>
                            <a:schemeClr val="tx1"/>
                          </a:solidFill>
                          <a:latin typeface="Times New Roman" pitchFamily="18" charset="0"/>
                          <a:cs typeface="Times New Roman" pitchFamily="18" charset="0"/>
                        </a:rPr>
                        <a:t>Postpartum</a:t>
                      </a:r>
                      <a:endParaRPr lang="fr-FR" sz="4000" b="0" dirty="0">
                        <a:solidFill>
                          <a:schemeClr val="tx1"/>
                        </a:solidFill>
                        <a:latin typeface="Times New Roman" pitchFamily="18" charset="0"/>
                        <a:cs typeface="Times New Roman" pitchFamily="18" charset="0"/>
                      </a:endParaRPr>
                    </a:p>
                  </a:txBody>
                  <a:tcPr/>
                </a:tc>
                <a:tc>
                  <a:txBody>
                    <a:bodyPr/>
                    <a:lstStyle/>
                    <a:p>
                      <a:pPr algn="ctr"/>
                      <a:r>
                        <a:rPr lang="fr-FR" sz="4000" b="0" dirty="0" smtClean="0">
                          <a:solidFill>
                            <a:schemeClr val="tx1"/>
                          </a:solidFill>
                          <a:latin typeface="Times New Roman" pitchFamily="18" charset="0"/>
                          <a:cs typeface="Times New Roman" pitchFamily="18" charset="0"/>
                        </a:rPr>
                        <a:t>38</a:t>
                      </a:r>
                      <a:endParaRPr lang="fr-FR" sz="4000" b="0" dirty="0">
                        <a:solidFill>
                          <a:schemeClr val="tx1"/>
                        </a:solidFill>
                        <a:latin typeface="Times New Roman" pitchFamily="18" charset="0"/>
                        <a:cs typeface="Times New Roman" pitchFamily="18" charset="0"/>
                      </a:endParaRPr>
                    </a:p>
                  </a:txBody>
                  <a:tcPr/>
                </a:tc>
                <a:tc>
                  <a:txBody>
                    <a:bodyPr/>
                    <a:lstStyle/>
                    <a:p>
                      <a:pPr algn="ctr"/>
                      <a:r>
                        <a:rPr lang="fr-FR" sz="4000" b="0" dirty="0" smtClean="0">
                          <a:solidFill>
                            <a:schemeClr val="tx1"/>
                          </a:solidFill>
                          <a:latin typeface="Times New Roman" pitchFamily="18" charset="0"/>
                          <a:cs typeface="Times New Roman" pitchFamily="18" charset="0"/>
                        </a:rPr>
                        <a:t>74,5</a:t>
                      </a:r>
                      <a:endParaRPr lang="fr-FR" sz="4000" b="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1116635">
                <a:tc rowSpan="2">
                  <a:txBody>
                    <a:bodyPr/>
                    <a:lstStyle/>
                    <a:p>
                      <a:endParaRPr lang="fr-FR" sz="4000" dirty="0" smtClean="0">
                        <a:latin typeface="Times New Roman" pitchFamily="18" charset="0"/>
                        <a:cs typeface="Times New Roman" pitchFamily="18" charset="0"/>
                      </a:endParaRPr>
                    </a:p>
                    <a:p>
                      <a:r>
                        <a:rPr lang="fr-FR" sz="4000" dirty="0" smtClean="0">
                          <a:latin typeface="Times New Roman" pitchFamily="18" charset="0"/>
                          <a:cs typeface="Times New Roman" pitchFamily="18" charset="0"/>
                        </a:rPr>
                        <a:t>Symptomatologie </a:t>
                      </a:r>
                      <a:endParaRPr lang="fr-FR" sz="4000" dirty="0">
                        <a:latin typeface="Times New Roman" pitchFamily="18" charset="0"/>
                        <a:cs typeface="Times New Roman" pitchFamily="18" charset="0"/>
                      </a:endParaRPr>
                    </a:p>
                  </a:txBody>
                  <a:tcPr/>
                </a:tc>
                <a:tc>
                  <a:txBody>
                    <a:bodyPr/>
                    <a:lstStyle/>
                    <a:p>
                      <a:r>
                        <a:rPr lang="fr-FR" sz="4000" b="0" dirty="0" smtClean="0">
                          <a:solidFill>
                            <a:schemeClr val="tx1"/>
                          </a:solidFill>
                          <a:latin typeface="Times New Roman" pitchFamily="18" charset="0"/>
                          <a:cs typeface="Times New Roman" pitchFamily="18" charset="0"/>
                        </a:rPr>
                        <a:t>Insuffisance cardiaque globale</a:t>
                      </a:r>
                      <a:endParaRPr lang="fr-FR" sz="4000" b="0" dirty="0">
                        <a:solidFill>
                          <a:schemeClr val="tx1"/>
                        </a:solidFill>
                        <a:latin typeface="Times New Roman" pitchFamily="18" charset="0"/>
                        <a:cs typeface="Times New Roman" pitchFamily="18" charset="0"/>
                      </a:endParaRPr>
                    </a:p>
                  </a:txBody>
                  <a:tcPr/>
                </a:tc>
                <a:tc>
                  <a:txBody>
                    <a:bodyPr/>
                    <a:lstStyle/>
                    <a:p>
                      <a:pPr algn="ctr"/>
                      <a:r>
                        <a:rPr lang="fr-FR" sz="4000" b="0" dirty="0" smtClean="0">
                          <a:solidFill>
                            <a:schemeClr val="tx1"/>
                          </a:solidFill>
                          <a:latin typeface="Times New Roman" pitchFamily="18" charset="0"/>
                          <a:cs typeface="Times New Roman" pitchFamily="18" charset="0"/>
                        </a:rPr>
                        <a:t>40</a:t>
                      </a:r>
                      <a:endParaRPr lang="fr-FR" sz="4000" b="0" dirty="0">
                        <a:solidFill>
                          <a:schemeClr val="tx1"/>
                        </a:solidFill>
                        <a:latin typeface="Times New Roman" pitchFamily="18" charset="0"/>
                        <a:cs typeface="Times New Roman" pitchFamily="18" charset="0"/>
                      </a:endParaRPr>
                    </a:p>
                  </a:txBody>
                  <a:tcPr/>
                </a:tc>
                <a:tc>
                  <a:txBody>
                    <a:bodyPr/>
                    <a:lstStyle/>
                    <a:p>
                      <a:pPr algn="ctr"/>
                      <a:r>
                        <a:rPr lang="fr-FR" sz="4000" b="0" dirty="0" smtClean="0">
                          <a:solidFill>
                            <a:schemeClr val="tx1"/>
                          </a:solidFill>
                          <a:latin typeface="Times New Roman" pitchFamily="18" charset="0"/>
                          <a:cs typeface="Times New Roman" pitchFamily="18" charset="0"/>
                        </a:rPr>
                        <a:t>78,4</a:t>
                      </a:r>
                      <a:endParaRPr lang="fr-FR" sz="4000" b="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1116635">
                <a:tc vMerge="1">
                  <a:txBody>
                    <a:bodyPr/>
                    <a:lstStyle/>
                    <a:p>
                      <a:endParaRPr lang="fr-FR" sz="2800" dirty="0">
                        <a:latin typeface="Arial Narrow" pitchFamily="34" charset="0"/>
                      </a:endParaRPr>
                    </a:p>
                  </a:txBody>
                  <a:tcPr/>
                </a:tc>
                <a:tc>
                  <a:txBody>
                    <a:bodyPr/>
                    <a:lstStyle/>
                    <a:p>
                      <a:r>
                        <a:rPr lang="fr-FR" sz="4000" dirty="0" smtClean="0">
                          <a:latin typeface="Times New Roman" pitchFamily="18" charset="0"/>
                          <a:cs typeface="Times New Roman" pitchFamily="18" charset="0"/>
                        </a:rPr>
                        <a:t>Insuffisance cardiaque gauche</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11</a:t>
                      </a:r>
                      <a:endParaRPr lang="fr-FR" sz="4000" dirty="0">
                        <a:latin typeface="Times New Roman" pitchFamily="18" charset="0"/>
                        <a:cs typeface="Times New Roman" pitchFamily="18" charset="0"/>
                      </a:endParaRPr>
                    </a:p>
                  </a:txBody>
                  <a:tcPr/>
                </a:tc>
                <a:tc>
                  <a:txBody>
                    <a:bodyPr/>
                    <a:lstStyle/>
                    <a:p>
                      <a:pPr algn="ctr"/>
                      <a:r>
                        <a:rPr lang="fr-FR" sz="4000" dirty="0">
                          <a:latin typeface="Times New Roman" pitchFamily="18" charset="0"/>
                          <a:cs typeface="Times New Roman" pitchFamily="18" charset="0"/>
                        </a:rPr>
                        <a:t>14,3</a:t>
                      </a:r>
                    </a:p>
                  </a:txBody>
                  <a:tcPr/>
                </a:tc>
                <a:extLst>
                  <a:ext uri="{0D108BD9-81ED-4DB2-BD59-A6C34878D82A}">
                    <a16:rowId xmlns:a16="http://schemas.microsoft.com/office/drawing/2014/main" xmlns="" val="10005"/>
                  </a:ext>
                </a:extLst>
              </a:tr>
            </a:tbl>
          </a:graphicData>
        </a:graphic>
      </p:graphicFrame>
      <p:graphicFrame>
        <p:nvGraphicFramePr>
          <p:cNvPr id="20" name="Espace réservé du contenu 9"/>
          <p:cNvGraphicFramePr>
            <a:graphicFrameLocks/>
          </p:cNvGraphicFramePr>
          <p:nvPr>
            <p:extLst>
              <p:ext uri="{D42A27DB-BD31-4B8C-83A1-F6EECF244321}">
                <p14:modId xmlns:p14="http://schemas.microsoft.com/office/powerpoint/2010/main" val="3138942004"/>
              </p:ext>
            </p:extLst>
          </p:nvPr>
        </p:nvGraphicFramePr>
        <p:xfrm>
          <a:off x="18865517" y="34629100"/>
          <a:ext cx="11406090" cy="3505200"/>
        </p:xfrm>
        <a:graphic>
          <a:graphicData uri="http://schemas.openxmlformats.org/drawingml/2006/table">
            <a:tbl>
              <a:tblPr firstRow="1" bandRow="1">
                <a:tableStyleId>{5C22544A-7EE6-4342-B048-85BDC9FD1C3A}</a:tableStyleId>
              </a:tblPr>
              <a:tblGrid>
                <a:gridCol w="3802030">
                  <a:extLst>
                    <a:ext uri="{9D8B030D-6E8A-4147-A177-3AD203B41FA5}">
                      <a16:colId xmlns:a16="http://schemas.microsoft.com/office/drawing/2014/main" xmlns="" val="20000"/>
                    </a:ext>
                  </a:extLst>
                </a:gridCol>
                <a:gridCol w="3802030">
                  <a:extLst>
                    <a:ext uri="{9D8B030D-6E8A-4147-A177-3AD203B41FA5}">
                      <a16:colId xmlns:a16="http://schemas.microsoft.com/office/drawing/2014/main" xmlns="" val="20001"/>
                    </a:ext>
                  </a:extLst>
                </a:gridCol>
                <a:gridCol w="3802030">
                  <a:extLst>
                    <a:ext uri="{9D8B030D-6E8A-4147-A177-3AD203B41FA5}">
                      <a16:colId xmlns:a16="http://schemas.microsoft.com/office/drawing/2014/main" xmlns="" val="20002"/>
                    </a:ext>
                  </a:extLst>
                </a:gridCol>
              </a:tblGrid>
              <a:tr h="617027">
                <a:tc gridSpan="3">
                  <a:txBody>
                    <a:bodyPr/>
                    <a:lstStyle/>
                    <a:p>
                      <a:r>
                        <a:rPr lang="fr-FR" sz="4000" dirty="0" smtClean="0">
                          <a:latin typeface="Times New Roman" pitchFamily="18" charset="0"/>
                          <a:cs typeface="Times New Roman" pitchFamily="18" charset="0"/>
                        </a:rPr>
                        <a:t>Tableau</a:t>
                      </a:r>
                      <a:r>
                        <a:rPr lang="fr-FR" sz="4000" baseline="0" dirty="0" smtClean="0">
                          <a:latin typeface="Times New Roman" pitchFamily="18" charset="0"/>
                          <a:cs typeface="Times New Roman" pitchFamily="18" charset="0"/>
                        </a:rPr>
                        <a:t> 4:  données évolutives</a:t>
                      </a:r>
                      <a:endParaRPr lang="fr-FR" sz="4000" dirty="0">
                        <a:latin typeface="Times New Roman" pitchFamily="18" charset="0"/>
                        <a:cs typeface="Times New Roman" pitchFamily="18" charset="0"/>
                      </a:endParaRPr>
                    </a:p>
                  </a:txBody>
                  <a:tcPr/>
                </a:tc>
                <a:tc hMerge="1">
                  <a:txBody>
                    <a:bodyPr/>
                    <a:lstStyle/>
                    <a:p>
                      <a:pPr algn="ctr"/>
                      <a:endParaRPr lang="fr-FR" sz="2800" dirty="0">
                        <a:latin typeface="Arial Narrow" pitchFamily="34" charset="0"/>
                      </a:endParaRPr>
                    </a:p>
                  </a:txBody>
                  <a:tcPr/>
                </a:tc>
                <a:tc hMerge="1">
                  <a:txBody>
                    <a:bodyPr/>
                    <a:lstStyle/>
                    <a:p>
                      <a:pPr algn="ctr"/>
                      <a:endParaRPr lang="fr-FR" sz="2800" dirty="0">
                        <a:latin typeface="Arial Narrow" pitchFamily="34" charset="0"/>
                      </a:endParaRPr>
                    </a:p>
                  </a:txBody>
                  <a:tcPr/>
                </a:tc>
              </a:tr>
              <a:tr h="617027">
                <a:tc>
                  <a:txBody>
                    <a:bodyPr/>
                    <a:lstStyle/>
                    <a:p>
                      <a:r>
                        <a:rPr lang="fr-FR" sz="4000" dirty="0">
                          <a:latin typeface="Times New Roman" pitchFamily="18" charset="0"/>
                          <a:cs typeface="Times New Roman" pitchFamily="18" charset="0"/>
                        </a:rPr>
                        <a:t>Evolution</a:t>
                      </a:r>
                    </a:p>
                  </a:txBody>
                  <a:tcPr/>
                </a:tc>
                <a:tc>
                  <a:txBody>
                    <a:bodyPr/>
                    <a:lstStyle/>
                    <a:p>
                      <a:pPr algn="ctr"/>
                      <a:r>
                        <a:rPr lang="fr-FR" sz="4000" dirty="0">
                          <a:latin typeface="Times New Roman" pitchFamily="18" charset="0"/>
                          <a:cs typeface="Times New Roman" pitchFamily="18" charset="0"/>
                        </a:rPr>
                        <a:t>Effectif  ( n = </a:t>
                      </a:r>
                      <a:r>
                        <a:rPr lang="fr-FR" sz="4000" dirty="0" smtClean="0">
                          <a:latin typeface="Times New Roman" pitchFamily="18" charset="0"/>
                          <a:cs typeface="Times New Roman" pitchFamily="18" charset="0"/>
                        </a:rPr>
                        <a:t>51)</a:t>
                      </a:r>
                      <a:endParaRPr lang="fr-FR" sz="4000" dirty="0">
                        <a:latin typeface="Times New Roman" pitchFamily="18" charset="0"/>
                        <a:cs typeface="Times New Roman" pitchFamily="18" charset="0"/>
                      </a:endParaRPr>
                    </a:p>
                  </a:txBody>
                  <a:tcPr/>
                </a:tc>
                <a:tc>
                  <a:txBody>
                    <a:bodyPr/>
                    <a:lstStyle/>
                    <a:p>
                      <a:pPr algn="ctr"/>
                      <a:r>
                        <a:rPr lang="fr-FR" sz="4000" dirty="0">
                          <a:latin typeface="Times New Roman" pitchFamily="18" charset="0"/>
                          <a:cs typeface="Times New Roman" pitchFamily="18" charset="0"/>
                        </a:rPr>
                        <a:t>pourcentage</a:t>
                      </a:r>
                    </a:p>
                  </a:txBody>
                  <a:tcPr/>
                </a:tc>
                <a:extLst>
                  <a:ext uri="{0D108BD9-81ED-4DB2-BD59-A6C34878D82A}">
                    <a16:rowId xmlns:a16="http://schemas.microsoft.com/office/drawing/2014/main" xmlns="" val="10000"/>
                  </a:ext>
                </a:extLst>
              </a:tr>
              <a:tr h="617027">
                <a:tc>
                  <a:txBody>
                    <a:bodyPr/>
                    <a:lstStyle/>
                    <a:p>
                      <a:r>
                        <a:rPr lang="fr-FR" sz="4000" b="0" dirty="0">
                          <a:latin typeface="Times New Roman" pitchFamily="18" charset="0"/>
                          <a:cs typeface="Times New Roman" pitchFamily="18" charset="0"/>
                        </a:rPr>
                        <a:t>Favorable</a:t>
                      </a:r>
                    </a:p>
                  </a:txBody>
                  <a:tcPr/>
                </a:tc>
                <a:tc>
                  <a:txBody>
                    <a:bodyPr/>
                    <a:lstStyle/>
                    <a:p>
                      <a:pPr algn="ctr"/>
                      <a:r>
                        <a:rPr lang="fr-FR" sz="4000" b="0" dirty="0" smtClean="0">
                          <a:latin typeface="Times New Roman" pitchFamily="18" charset="0"/>
                          <a:cs typeface="Times New Roman" pitchFamily="18" charset="0"/>
                        </a:rPr>
                        <a:t>49</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96,1</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617027">
                <a:tc>
                  <a:txBody>
                    <a:bodyPr/>
                    <a:lstStyle/>
                    <a:p>
                      <a:r>
                        <a:rPr lang="fr-FR" sz="4000" b="0" dirty="0">
                          <a:latin typeface="Times New Roman" pitchFamily="18" charset="0"/>
                          <a:cs typeface="Times New Roman" pitchFamily="18" charset="0"/>
                        </a:rPr>
                        <a:t>Complications</a:t>
                      </a:r>
                    </a:p>
                  </a:txBody>
                  <a:tcPr/>
                </a:tc>
                <a:tc>
                  <a:txBody>
                    <a:bodyPr/>
                    <a:lstStyle/>
                    <a:p>
                      <a:pPr algn="ctr"/>
                      <a:r>
                        <a:rPr lang="fr-FR" sz="4000" b="0" dirty="0" smtClean="0">
                          <a:latin typeface="Times New Roman" pitchFamily="18" charset="0"/>
                          <a:cs typeface="Times New Roman" pitchFamily="18" charset="0"/>
                        </a:rPr>
                        <a:t>05</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09,8</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617027">
                <a:tc>
                  <a:txBody>
                    <a:bodyPr/>
                    <a:lstStyle/>
                    <a:p>
                      <a:r>
                        <a:rPr lang="fr-FR" sz="4000" b="0" dirty="0">
                          <a:latin typeface="Times New Roman" pitchFamily="18" charset="0"/>
                          <a:cs typeface="Times New Roman" pitchFamily="18" charset="0"/>
                        </a:rPr>
                        <a:t>Décès</a:t>
                      </a:r>
                    </a:p>
                  </a:txBody>
                  <a:tcPr/>
                </a:tc>
                <a:tc>
                  <a:txBody>
                    <a:bodyPr/>
                    <a:lstStyle/>
                    <a:p>
                      <a:pPr algn="ctr"/>
                      <a:r>
                        <a:rPr lang="fr-FR" sz="4000" b="0" dirty="0">
                          <a:latin typeface="Times New Roman" pitchFamily="18" charset="0"/>
                          <a:cs typeface="Times New Roman" pitchFamily="18" charset="0"/>
                        </a:rPr>
                        <a:t>02</a:t>
                      </a:r>
                    </a:p>
                  </a:txBody>
                  <a:tcPr/>
                </a:tc>
                <a:tc>
                  <a:txBody>
                    <a:bodyPr/>
                    <a:lstStyle/>
                    <a:p>
                      <a:pPr algn="ctr"/>
                      <a:r>
                        <a:rPr lang="fr-FR" sz="4000" b="0" dirty="0" smtClean="0">
                          <a:latin typeface="Times New Roman" pitchFamily="18" charset="0"/>
                          <a:cs typeface="Times New Roman" pitchFamily="18" charset="0"/>
                        </a:rPr>
                        <a:t>03,9</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bl>
          </a:graphicData>
        </a:graphic>
      </p:graphicFrame>
      <p:sp>
        <p:nvSpPr>
          <p:cNvPr id="3" name="ZoneTexte 2"/>
          <p:cNvSpPr txBox="1"/>
          <p:nvPr/>
        </p:nvSpPr>
        <p:spPr>
          <a:xfrm>
            <a:off x="2229234" y="35206616"/>
            <a:ext cx="14453936" cy="1785104"/>
          </a:xfrm>
          <a:prstGeom prst="rect">
            <a:avLst/>
          </a:prstGeom>
          <a:noFill/>
        </p:spPr>
        <p:txBody>
          <a:bodyPr wrap="square" rtlCol="0">
            <a:spAutoFit/>
          </a:bodyPr>
          <a:lstStyle/>
          <a:p>
            <a:r>
              <a:rPr lang="fr-FR" sz="5500" dirty="0" smtClean="0">
                <a:latin typeface="Times New Roman" pitchFamily="18" charset="0"/>
                <a:cs typeface="Times New Roman" pitchFamily="18" charset="0"/>
              </a:rPr>
              <a:t>L’évolution était favorable dans 96,1% des cas. La mortalité était 03,9% (tableau 4)</a:t>
            </a:r>
            <a:endParaRPr lang="fr-FR" sz="5500" dirty="0">
              <a:latin typeface="Times New Roman" pitchFamily="18" charset="0"/>
              <a:cs typeface="Times New Roman" pitchFamily="18" charset="0"/>
            </a:endParaRPr>
          </a:p>
        </p:txBody>
      </p:sp>
      <p:graphicFrame>
        <p:nvGraphicFramePr>
          <p:cNvPr id="21" name="Espace réservé du contenu 9"/>
          <p:cNvGraphicFramePr>
            <a:graphicFrameLocks/>
          </p:cNvGraphicFramePr>
          <p:nvPr>
            <p:extLst>
              <p:ext uri="{D42A27DB-BD31-4B8C-83A1-F6EECF244321}">
                <p14:modId xmlns:p14="http://schemas.microsoft.com/office/powerpoint/2010/main" val="1062250179"/>
              </p:ext>
            </p:extLst>
          </p:nvPr>
        </p:nvGraphicFramePr>
        <p:xfrm>
          <a:off x="2531977" y="20056902"/>
          <a:ext cx="13012823" cy="6309360"/>
        </p:xfrm>
        <a:graphic>
          <a:graphicData uri="http://schemas.openxmlformats.org/drawingml/2006/table">
            <a:tbl>
              <a:tblPr firstRow="1" bandRow="1">
                <a:tableStyleId>{5C22544A-7EE6-4342-B048-85BDC9FD1C3A}</a:tableStyleId>
              </a:tblPr>
              <a:tblGrid>
                <a:gridCol w="3590090"/>
                <a:gridCol w="3590090">
                  <a:extLst>
                    <a:ext uri="{9D8B030D-6E8A-4147-A177-3AD203B41FA5}">
                      <a16:colId xmlns:a16="http://schemas.microsoft.com/office/drawing/2014/main" xmlns="" val="20000"/>
                    </a:ext>
                  </a:extLst>
                </a:gridCol>
                <a:gridCol w="2869399">
                  <a:extLst>
                    <a:ext uri="{9D8B030D-6E8A-4147-A177-3AD203B41FA5}">
                      <a16:colId xmlns:a16="http://schemas.microsoft.com/office/drawing/2014/main" xmlns="" val="20001"/>
                    </a:ext>
                  </a:extLst>
                </a:gridCol>
                <a:gridCol w="2963244"/>
              </a:tblGrid>
              <a:tr h="370840">
                <a:tc gridSpan="4">
                  <a:txBody>
                    <a:bodyPr/>
                    <a:lstStyle/>
                    <a:p>
                      <a:r>
                        <a:rPr lang="fr-FR" sz="4000" dirty="0" smtClean="0">
                          <a:latin typeface="Times New Roman" pitchFamily="18" charset="0"/>
                          <a:cs typeface="Times New Roman" pitchFamily="18" charset="0"/>
                        </a:rPr>
                        <a:t>Tableau 1:  données sociodémographiques</a:t>
                      </a:r>
                      <a:endParaRPr lang="fr-FR" sz="4000" dirty="0">
                        <a:latin typeface="Times New Roman" pitchFamily="18" charset="0"/>
                        <a:cs typeface="Times New Roman" pitchFamily="18" charset="0"/>
                      </a:endParaRPr>
                    </a:p>
                  </a:txBody>
                  <a:tcPr/>
                </a:tc>
                <a:tc hMerge="1">
                  <a:txBody>
                    <a:bodyPr/>
                    <a:lstStyle/>
                    <a:p>
                      <a:endParaRPr lang="fr-FR"/>
                    </a:p>
                  </a:txBody>
                  <a:tcPr/>
                </a:tc>
                <a:tc hMerge="1">
                  <a:txBody>
                    <a:bodyPr/>
                    <a:lstStyle/>
                    <a:p>
                      <a:pPr algn="ctr"/>
                      <a:endParaRPr lang="fr-FR" sz="2800" dirty="0">
                        <a:latin typeface="Arial Narrow" pitchFamily="34" charset="0"/>
                      </a:endParaRPr>
                    </a:p>
                  </a:txBody>
                  <a:tcPr/>
                </a:tc>
                <a:tc hMerge="1">
                  <a:txBody>
                    <a:bodyPr/>
                    <a:lstStyle/>
                    <a:p>
                      <a:endParaRPr lang="fr-FR"/>
                    </a:p>
                  </a:txBody>
                  <a:tcPr/>
                </a:tc>
              </a:tr>
              <a:tr h="370840">
                <a:tc gridSpan="2">
                  <a:txBody>
                    <a:bodyPr/>
                    <a:lstStyle/>
                    <a:p>
                      <a:r>
                        <a:rPr lang="fr-FR" sz="4000" dirty="0" smtClean="0">
                          <a:latin typeface="Times New Roman" pitchFamily="18" charset="0"/>
                          <a:cs typeface="Times New Roman" pitchFamily="18" charset="0"/>
                        </a:rPr>
                        <a:t>Données sociodémographiques</a:t>
                      </a:r>
                      <a:endParaRPr lang="fr-FR" sz="4000" dirty="0">
                        <a:latin typeface="Times New Roman" pitchFamily="18" charset="0"/>
                        <a:cs typeface="Times New Roman" pitchFamily="18" charset="0"/>
                      </a:endParaRPr>
                    </a:p>
                  </a:txBody>
                  <a:tcPr/>
                </a:tc>
                <a:tc hMerge="1">
                  <a:txBody>
                    <a:bodyPr/>
                    <a:lstStyle/>
                    <a:p>
                      <a:endParaRPr lang="fr-FR" sz="2800" dirty="0">
                        <a:latin typeface="Arial Narrow" pitchFamily="34" charset="0"/>
                      </a:endParaRPr>
                    </a:p>
                  </a:txBody>
                  <a:tcPr/>
                </a:tc>
                <a:tc>
                  <a:txBody>
                    <a:bodyPr/>
                    <a:lstStyle/>
                    <a:p>
                      <a:pPr algn="ctr"/>
                      <a:r>
                        <a:rPr lang="fr-FR" sz="4000" dirty="0">
                          <a:latin typeface="Times New Roman" pitchFamily="18" charset="0"/>
                          <a:cs typeface="Times New Roman" pitchFamily="18" charset="0"/>
                        </a:rPr>
                        <a:t>Effectif </a:t>
                      </a:r>
                    </a:p>
                  </a:txBody>
                  <a:tcPr/>
                </a:tc>
                <a:tc>
                  <a:txBody>
                    <a:bodyPr/>
                    <a:lstStyle/>
                    <a:p>
                      <a:pPr algn="ctr"/>
                      <a:r>
                        <a:rPr lang="fr-FR" sz="4000" dirty="0">
                          <a:latin typeface="Times New Roman" pitchFamily="18" charset="0"/>
                          <a:cs typeface="Times New Roman" pitchFamily="18" charset="0"/>
                        </a:rPr>
                        <a:t>pourcentage</a:t>
                      </a:r>
                    </a:p>
                  </a:txBody>
                  <a:tcPr/>
                </a:tc>
                <a:extLst>
                  <a:ext uri="{0D108BD9-81ED-4DB2-BD59-A6C34878D82A}">
                    <a16:rowId xmlns:a16="http://schemas.microsoft.com/office/drawing/2014/main" xmlns="" val="10000"/>
                  </a:ext>
                </a:extLst>
              </a:tr>
              <a:tr h="37084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4000" dirty="0" smtClean="0">
                          <a:latin typeface="Times New Roman" pitchFamily="18" charset="0"/>
                          <a:cs typeface="Times New Roman" pitchFamily="18" charset="0"/>
                        </a:rPr>
                        <a:t>Tranches</a:t>
                      </a:r>
                      <a:r>
                        <a:rPr lang="fr-FR" sz="4000" baseline="0" dirty="0" smtClean="0">
                          <a:latin typeface="Times New Roman" pitchFamily="18" charset="0"/>
                          <a:cs typeface="Times New Roman" pitchFamily="18" charset="0"/>
                        </a:rPr>
                        <a:t> d’âge (année) n</a:t>
                      </a:r>
                      <a:r>
                        <a:rPr lang="fr-FR" sz="4000" b="1" dirty="0" smtClean="0">
                          <a:latin typeface="Times New Roman" pitchFamily="18" charset="0"/>
                          <a:cs typeface="Times New Roman" pitchFamily="18" charset="0"/>
                        </a:rPr>
                        <a:t> =51</a:t>
                      </a:r>
                      <a:endParaRPr lang="fr-FR" sz="4000" b="1" dirty="0">
                        <a:latin typeface="Times New Roman" pitchFamily="18" charset="0"/>
                        <a:cs typeface="Times New Roman" pitchFamily="18" charset="0"/>
                      </a:endParaRPr>
                    </a:p>
                  </a:txBody>
                  <a:tcPr/>
                </a:tc>
                <a:tc>
                  <a:txBody>
                    <a:bodyPr/>
                    <a:lstStyle/>
                    <a:p>
                      <a:r>
                        <a:rPr lang="fr-FR" sz="4000" b="0" dirty="0" smtClean="0">
                          <a:latin typeface="Times New Roman" pitchFamily="18" charset="0"/>
                          <a:cs typeface="Times New Roman" pitchFamily="18" charset="0"/>
                        </a:rPr>
                        <a:t>16 - 23</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17</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33,3</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vMerge="1">
                  <a:txBody>
                    <a:bodyPr/>
                    <a:lstStyle/>
                    <a:p>
                      <a:endParaRPr lang="fr-FR" sz="2800" b="0" dirty="0">
                        <a:latin typeface="Arial Narrow" pitchFamily="34" charset="0"/>
                      </a:endParaRPr>
                    </a:p>
                  </a:txBody>
                  <a:tcPr/>
                </a:tc>
                <a:tc>
                  <a:txBody>
                    <a:bodyPr/>
                    <a:lstStyle/>
                    <a:p>
                      <a:r>
                        <a:rPr lang="fr-FR" sz="4000" b="0" dirty="0" smtClean="0">
                          <a:latin typeface="Times New Roman" pitchFamily="18" charset="0"/>
                          <a:cs typeface="Times New Roman" pitchFamily="18" charset="0"/>
                        </a:rPr>
                        <a:t>24 - 31</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14</a:t>
                      </a:r>
                      <a:endParaRPr lang="fr-FR" sz="4000" b="0" dirty="0">
                        <a:latin typeface="Times New Roman" pitchFamily="18" charset="0"/>
                        <a:cs typeface="Times New Roman" pitchFamily="18" charset="0"/>
                      </a:endParaRPr>
                    </a:p>
                  </a:txBody>
                  <a:tcPr/>
                </a:tc>
                <a:tc>
                  <a:txBody>
                    <a:bodyPr/>
                    <a:lstStyle/>
                    <a:p>
                      <a:pPr algn="ctr"/>
                      <a:r>
                        <a:rPr lang="fr-FR" sz="4000" b="0" dirty="0" smtClean="0">
                          <a:latin typeface="Times New Roman" pitchFamily="18" charset="0"/>
                          <a:cs typeface="Times New Roman" pitchFamily="18" charset="0"/>
                        </a:rPr>
                        <a:t>27,5</a:t>
                      </a:r>
                      <a:endParaRPr lang="fr-FR" sz="4000" b="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vMerge="1">
                  <a:txBody>
                    <a:bodyPr/>
                    <a:lstStyle/>
                    <a:p>
                      <a:endParaRPr lang="fr-FR" sz="2800" dirty="0">
                        <a:latin typeface="Arial Narrow" pitchFamily="34" charset="0"/>
                      </a:endParaRPr>
                    </a:p>
                  </a:txBody>
                  <a:tcPr/>
                </a:tc>
                <a:tc>
                  <a:txBody>
                    <a:bodyPr/>
                    <a:lstStyle/>
                    <a:p>
                      <a:r>
                        <a:rPr lang="fr-FR" sz="4000" dirty="0" smtClean="0">
                          <a:latin typeface="Times New Roman" pitchFamily="18" charset="0"/>
                          <a:cs typeface="Times New Roman" pitchFamily="18" charset="0"/>
                        </a:rPr>
                        <a:t>32 - 39</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18</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35,3</a:t>
                      </a:r>
                      <a:endParaRPr lang="fr-FR" sz="4000" dirty="0">
                        <a:latin typeface="Times New Roman" pitchFamily="18" charset="0"/>
                        <a:cs typeface="Times New Roman" pitchFamily="18" charset="0"/>
                      </a:endParaRPr>
                    </a:p>
                  </a:txBody>
                  <a:tcPr/>
                </a:tc>
              </a:tr>
              <a:tr h="370840">
                <a:tc vMerge="1">
                  <a:txBody>
                    <a:bodyPr/>
                    <a:lstStyle/>
                    <a:p>
                      <a:endParaRPr lang="fr-FR" sz="2800" dirty="0">
                        <a:latin typeface="Arial Narrow" pitchFamily="34" charset="0"/>
                      </a:endParaRPr>
                    </a:p>
                  </a:txBody>
                  <a:tcPr/>
                </a:tc>
                <a:tc>
                  <a:txBody>
                    <a:bodyPr/>
                    <a:lstStyle/>
                    <a:p>
                      <a:r>
                        <a:rPr lang="fr-FR" sz="4000" dirty="0" smtClean="0">
                          <a:latin typeface="Times New Roman" pitchFamily="18" charset="0"/>
                          <a:cs typeface="Times New Roman" pitchFamily="18" charset="0"/>
                        </a:rPr>
                        <a:t>≥ 40</a:t>
                      </a:r>
                      <a:endParaRPr lang="fr-FR" sz="4000" dirty="0">
                        <a:latin typeface="Times New Roman" pitchFamily="18" charset="0"/>
                        <a:cs typeface="Times New Roman" pitchFamily="18" charset="0"/>
                      </a:endParaRPr>
                    </a:p>
                  </a:txBody>
                  <a:tcPr/>
                </a:tc>
                <a:tc>
                  <a:txBody>
                    <a:bodyPr/>
                    <a:lstStyle/>
                    <a:p>
                      <a:pPr algn="ctr"/>
                      <a:r>
                        <a:rPr lang="fr-FR" sz="4000" dirty="0">
                          <a:latin typeface="Times New Roman" pitchFamily="18" charset="0"/>
                          <a:cs typeface="Times New Roman" pitchFamily="18" charset="0"/>
                        </a:rPr>
                        <a:t>02</a:t>
                      </a:r>
                    </a:p>
                  </a:txBody>
                  <a:tcPr/>
                </a:tc>
                <a:tc>
                  <a:txBody>
                    <a:bodyPr/>
                    <a:lstStyle/>
                    <a:p>
                      <a:pPr algn="ctr"/>
                      <a:r>
                        <a:rPr lang="fr-FR" sz="4000" dirty="0" smtClean="0">
                          <a:latin typeface="Times New Roman" pitchFamily="18" charset="0"/>
                          <a:cs typeface="Times New Roman" pitchFamily="18" charset="0"/>
                        </a:rPr>
                        <a:t>03,9</a:t>
                      </a:r>
                      <a:endParaRPr lang="fr-FR" sz="40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rowSpan="3">
                  <a:txBody>
                    <a:bodyPr/>
                    <a:lstStyle/>
                    <a:p>
                      <a:r>
                        <a:rPr lang="fr-FR" sz="4000" dirty="0" smtClean="0">
                          <a:latin typeface="Times New Roman" pitchFamily="18" charset="0"/>
                          <a:cs typeface="Times New Roman" pitchFamily="18" charset="0"/>
                        </a:rPr>
                        <a:t>Parité (</a:t>
                      </a:r>
                      <a:r>
                        <a:rPr lang="fr-FR" sz="4000" b="1" dirty="0" smtClean="0">
                          <a:latin typeface="Times New Roman" pitchFamily="18" charset="0"/>
                          <a:cs typeface="Times New Roman" pitchFamily="18" charset="0"/>
                        </a:rPr>
                        <a:t>n=38</a:t>
                      </a:r>
                      <a:r>
                        <a:rPr lang="fr-FR" sz="4000" dirty="0" smtClean="0">
                          <a:latin typeface="Times New Roman" pitchFamily="18" charset="0"/>
                          <a:cs typeface="Times New Roman" pitchFamily="18" charset="0"/>
                        </a:rPr>
                        <a:t>)</a:t>
                      </a:r>
                      <a:endParaRPr lang="fr-FR" sz="4000" dirty="0">
                        <a:latin typeface="Times New Roman" pitchFamily="18" charset="0"/>
                        <a:cs typeface="Times New Roman" pitchFamily="18" charset="0"/>
                      </a:endParaRPr>
                    </a:p>
                  </a:txBody>
                  <a:tcPr/>
                </a:tc>
                <a:tc>
                  <a:txBody>
                    <a:bodyPr/>
                    <a:lstStyle/>
                    <a:p>
                      <a:r>
                        <a:rPr lang="fr-FR" sz="4000" dirty="0" smtClean="0">
                          <a:latin typeface="Times New Roman" pitchFamily="18" charset="0"/>
                          <a:cs typeface="Times New Roman" pitchFamily="18" charset="0"/>
                        </a:rPr>
                        <a:t>Primipare</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05</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13,2</a:t>
                      </a:r>
                      <a:endParaRPr lang="fr-FR" sz="4000" dirty="0">
                        <a:latin typeface="Times New Roman" pitchFamily="18" charset="0"/>
                        <a:cs typeface="Times New Roman" pitchFamily="18" charset="0"/>
                      </a:endParaRPr>
                    </a:p>
                  </a:txBody>
                  <a:tcPr/>
                </a:tc>
              </a:tr>
              <a:tr h="370840">
                <a:tc vMerge="1">
                  <a:txBody>
                    <a:bodyPr/>
                    <a:lstStyle/>
                    <a:p>
                      <a:endParaRPr lang="fr-FR" sz="2800" dirty="0">
                        <a:latin typeface="Arial Narrow" pitchFamily="34" charset="0"/>
                      </a:endParaRPr>
                    </a:p>
                  </a:txBody>
                  <a:tcPr/>
                </a:tc>
                <a:tc>
                  <a:txBody>
                    <a:bodyPr/>
                    <a:lstStyle/>
                    <a:p>
                      <a:r>
                        <a:rPr lang="fr-FR" sz="4000" dirty="0" smtClean="0">
                          <a:latin typeface="Times New Roman" pitchFamily="18" charset="0"/>
                          <a:cs typeface="Times New Roman" pitchFamily="18" charset="0"/>
                        </a:rPr>
                        <a:t>Paucipare</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08</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21,0</a:t>
                      </a:r>
                      <a:endParaRPr lang="fr-FR" sz="4000" dirty="0">
                        <a:latin typeface="Times New Roman" pitchFamily="18" charset="0"/>
                        <a:cs typeface="Times New Roman" pitchFamily="18" charset="0"/>
                      </a:endParaRPr>
                    </a:p>
                  </a:txBody>
                  <a:tcPr/>
                </a:tc>
              </a:tr>
              <a:tr h="370840">
                <a:tc vMerge="1">
                  <a:txBody>
                    <a:bodyPr/>
                    <a:lstStyle/>
                    <a:p>
                      <a:endParaRPr lang="fr-FR" sz="2800" dirty="0">
                        <a:latin typeface="Arial Narrow" pitchFamily="34" charset="0"/>
                      </a:endParaRPr>
                    </a:p>
                  </a:txBody>
                  <a:tcPr/>
                </a:tc>
                <a:tc>
                  <a:txBody>
                    <a:bodyPr/>
                    <a:lstStyle/>
                    <a:p>
                      <a:r>
                        <a:rPr lang="fr-FR" sz="4000" dirty="0" smtClean="0">
                          <a:latin typeface="Times New Roman" pitchFamily="18" charset="0"/>
                          <a:cs typeface="Times New Roman" pitchFamily="18" charset="0"/>
                        </a:rPr>
                        <a:t>Multipare</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25</a:t>
                      </a:r>
                      <a:endParaRPr lang="fr-FR" sz="4000" dirty="0">
                        <a:latin typeface="Times New Roman" pitchFamily="18" charset="0"/>
                        <a:cs typeface="Times New Roman" pitchFamily="18" charset="0"/>
                      </a:endParaRPr>
                    </a:p>
                  </a:txBody>
                  <a:tcPr/>
                </a:tc>
                <a:tc>
                  <a:txBody>
                    <a:bodyPr/>
                    <a:lstStyle/>
                    <a:p>
                      <a:pPr algn="ctr"/>
                      <a:r>
                        <a:rPr lang="fr-FR" sz="4000" dirty="0" smtClean="0">
                          <a:latin typeface="Times New Roman" pitchFamily="18" charset="0"/>
                          <a:cs typeface="Times New Roman" pitchFamily="18" charset="0"/>
                        </a:rPr>
                        <a:t>65,8</a:t>
                      </a:r>
                      <a:endParaRPr lang="fr-FR" sz="4000" dirty="0">
                        <a:latin typeface="Times New Roman" pitchFamily="18" charset="0"/>
                        <a:cs typeface="Times New Roman" pitchFamily="18" charset="0"/>
                      </a:endParaRPr>
                    </a:p>
                  </a:txBody>
                  <a:tcPr/>
                </a:tc>
              </a:tr>
            </a:tbl>
          </a:graphicData>
        </a:graphic>
      </p:graphicFrame>
      <p:pic>
        <p:nvPicPr>
          <p:cNvPr id="18" name="Image 17">
            <a:extLst>
              <a:ext uri="{FF2B5EF4-FFF2-40B4-BE49-F238E27FC236}">
                <a16:creationId xmlns="" xmlns:a16="http://schemas.microsoft.com/office/drawing/2014/main" id="{0FF021D9-4134-4555-9310-7A2A5A8AE6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7" y="0"/>
            <a:ext cx="5332749" cy="3107407"/>
          </a:xfrm>
          <a:prstGeom prst="rect">
            <a:avLst/>
          </a:prstGeom>
        </p:spPr>
      </p:pic>
    </p:spTree>
    <p:extLst>
      <p:ext uri="{BB962C8B-B14F-4D97-AF65-F5344CB8AC3E}">
        <p14:creationId xmlns:p14="http://schemas.microsoft.com/office/powerpoint/2010/main" val="1782663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TotalTime>
  <Words>331</Words>
  <Application>Microsoft Office PowerPoint</Application>
  <PresentationFormat>Personnalisé</PresentationFormat>
  <Paragraphs>96</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Hamidou BA</dc:creator>
  <cp:lastModifiedBy>Utilisateur Windows</cp:lastModifiedBy>
  <cp:revision>53</cp:revision>
  <dcterms:created xsi:type="dcterms:W3CDTF">2021-11-03T07:55:33Z</dcterms:created>
  <dcterms:modified xsi:type="dcterms:W3CDTF">2023-12-09T19:42:53Z</dcterms:modified>
</cp:coreProperties>
</file>