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9" r:id="rId2"/>
    <p:sldMasterId id="2147483657" r:id="rId3"/>
    <p:sldMasterId id="2147483653" r:id="rId4"/>
  </p:sldMasterIdLst>
  <p:notesMasterIdLst>
    <p:notesMasterId r:id="rId6"/>
  </p:notesMasterIdLst>
  <p:handoutMasterIdLst>
    <p:handoutMasterId r:id="rId7"/>
  </p:handoutMasterIdLst>
  <p:sldIdLst>
    <p:sldId id="261" r:id="rId5"/>
  </p:sldIdLst>
  <p:sldSz cx="43891200" cy="32918400"/>
  <p:notesSz cx="6858000" cy="9947275"/>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2898">
          <p15:clr>
            <a:srgbClr val="A4A3A4"/>
          </p15:clr>
        </p15:guide>
        <p15:guide id="10" pos="288" userDrawn="1">
          <p15:clr>
            <a:srgbClr val="A4A3A4"/>
          </p15:clr>
        </p15:guide>
        <p15:guide id="11" pos="27369">
          <p15:clr>
            <a:srgbClr val="A4A3A4"/>
          </p15:clr>
        </p15:guide>
        <p15:guide id="12" pos="13824" userDrawn="1">
          <p15:clr>
            <a:srgbClr val="A4A3A4"/>
          </p15:clr>
        </p15:guide>
      </p15:sldGuideLst>
    </p:ext>
    <p:ext uri="{2D200454-40CA-4A62-9FC3-DE9A4176ACB9}">
      <p15:notesGuideLst xmlns:p15="http://schemas.microsoft.com/office/powerpoint/2012/main">
        <p15:guide id="1" orient="horz" pos="3133"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D906"/>
    <a:srgbClr val="107A74"/>
    <a:srgbClr val="143161"/>
    <a:srgbClr val="A18616"/>
    <a:srgbClr val="FCE400"/>
    <a:srgbClr val="147B5F"/>
    <a:srgbClr val="0575AC"/>
    <a:srgbClr val="0C7693"/>
    <a:srgbClr val="14305F"/>
    <a:srgbClr val="F3F5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00" autoAdjust="0"/>
    <p:restoredTop sz="94692" autoAdjust="0"/>
  </p:normalViewPr>
  <p:slideViewPr>
    <p:cSldViewPr snapToGrid="0" snapToObjects="1" showGuides="1">
      <p:cViewPr>
        <p:scale>
          <a:sx n="10" d="100"/>
          <a:sy n="10" d="100"/>
        </p:scale>
        <p:origin x="2040" y="420"/>
      </p:cViewPr>
      <p:guideLst>
        <p:guide orient="horz" pos="2898"/>
        <p:guide pos="288"/>
        <p:guide pos="27369"/>
        <p:guide pos="1382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313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Feuille_de_calcul_Microsoft_Excel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Feuille_de_calcul_Microsoft_Excel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les</a:t>
            </a:r>
            <a:r>
              <a:rPr lang="en-US" baseline="0"/>
              <a:t> étiologies </a:t>
            </a:r>
            <a:r>
              <a:rPr lang="en-US"/>
              <a:t> </a:t>
            </a:r>
          </a:p>
        </c:rich>
      </c:tx>
      <c:layout>
        <c:manualLayout>
          <c:xMode val="edge"/>
          <c:yMode val="edge"/>
          <c:x val="0.44948603361417377"/>
          <c:y val="1.6211388851702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manualLayout>
          <c:layoutTarget val="inner"/>
          <c:xMode val="edge"/>
          <c:yMode val="edge"/>
          <c:x val="2.7232665271580577E-2"/>
          <c:y val="1.2059759562055506E-2"/>
          <c:w val="0.96505686905061194"/>
          <c:h val="0.92282566450995418"/>
        </c:manualLayout>
      </c:layout>
      <c:barChart>
        <c:barDir val="col"/>
        <c:grouping val="clustered"/>
        <c:varyColors val="0"/>
        <c:ser>
          <c:idx val="0"/>
          <c:order val="0"/>
          <c:tx>
            <c:strRef>
              <c:f>Feuil1!$B$1</c:f>
              <c:strCache>
                <c:ptCount val="1"/>
                <c:pt idx="0">
                  <c:v>effectif</c:v>
                </c:pt>
              </c:strCache>
            </c:strRef>
          </c:tx>
          <c:spPr>
            <a:solidFill>
              <a:schemeClr val="accent1"/>
            </a:solidFill>
            <a:ln>
              <a:noFill/>
            </a:ln>
            <a:effectLst/>
          </c:spPr>
          <c:invertIfNegative val="0"/>
          <c:cat>
            <c:strRef>
              <c:f>Feuil1!$A$2:$A$12</c:f>
              <c:strCache>
                <c:ptCount val="11"/>
                <c:pt idx="0">
                  <c:v>valvulopathies </c:v>
                </c:pt>
                <c:pt idx="1">
                  <c:v>HTA </c:v>
                </c:pt>
                <c:pt idx="2">
                  <c:v>cardiapthie ischémique </c:v>
                </c:pt>
                <c:pt idx="3">
                  <c:v>anémie</c:v>
                </c:pt>
                <c:pt idx="4">
                  <c:v>hypokaliemie</c:v>
                </c:pt>
                <c:pt idx="5">
                  <c:v>Pneumopathie</c:v>
                </c:pt>
                <c:pt idx="6">
                  <c:v>CMH</c:v>
                </c:pt>
                <c:pt idx="7">
                  <c:v>cardiothyréose</c:v>
                </c:pt>
                <c:pt idx="8">
                  <c:v>CMPP</c:v>
                </c:pt>
                <c:pt idx="9">
                  <c:v>CPC</c:v>
                </c:pt>
                <c:pt idx="10">
                  <c:v>FA idiopathique </c:v>
                </c:pt>
              </c:strCache>
            </c:strRef>
          </c:cat>
          <c:val>
            <c:numRef>
              <c:f>Feuil1!$B$2:$B$12</c:f>
              <c:numCache>
                <c:formatCode>General</c:formatCode>
                <c:ptCount val="11"/>
                <c:pt idx="0">
                  <c:v>50</c:v>
                </c:pt>
                <c:pt idx="1">
                  <c:v>30</c:v>
                </c:pt>
                <c:pt idx="2">
                  <c:v>23</c:v>
                </c:pt>
                <c:pt idx="3">
                  <c:v>20</c:v>
                </c:pt>
                <c:pt idx="4">
                  <c:v>16</c:v>
                </c:pt>
                <c:pt idx="5">
                  <c:v>3</c:v>
                </c:pt>
                <c:pt idx="6">
                  <c:v>2</c:v>
                </c:pt>
                <c:pt idx="7">
                  <c:v>1</c:v>
                </c:pt>
                <c:pt idx="8">
                  <c:v>1</c:v>
                </c:pt>
                <c:pt idx="9">
                  <c:v>1</c:v>
                </c:pt>
                <c:pt idx="10">
                  <c:v>1</c:v>
                </c:pt>
              </c:numCache>
            </c:numRef>
          </c:val>
        </c:ser>
        <c:ser>
          <c:idx val="1"/>
          <c:order val="1"/>
          <c:tx>
            <c:strRef>
              <c:f>Feuil1!$C$1</c:f>
              <c:strCache>
                <c:ptCount val="1"/>
                <c:pt idx="0">
                  <c:v>pourcentage</c:v>
                </c:pt>
              </c:strCache>
            </c:strRef>
          </c:tx>
          <c:spPr>
            <a:solidFill>
              <a:schemeClr val="accent2"/>
            </a:solidFill>
            <a:ln>
              <a:noFill/>
            </a:ln>
            <a:effectLst/>
          </c:spPr>
          <c:invertIfNegative val="0"/>
          <c:cat>
            <c:strRef>
              <c:f>Feuil1!$A$2:$A$12</c:f>
              <c:strCache>
                <c:ptCount val="11"/>
                <c:pt idx="0">
                  <c:v>valvulopathies </c:v>
                </c:pt>
                <c:pt idx="1">
                  <c:v>HTA </c:v>
                </c:pt>
                <c:pt idx="2">
                  <c:v>cardiapthie ischémique </c:v>
                </c:pt>
                <c:pt idx="3">
                  <c:v>anémie</c:v>
                </c:pt>
                <c:pt idx="4">
                  <c:v>hypokaliemie</c:v>
                </c:pt>
                <c:pt idx="5">
                  <c:v>Pneumopathie</c:v>
                </c:pt>
                <c:pt idx="6">
                  <c:v>CMH</c:v>
                </c:pt>
                <c:pt idx="7">
                  <c:v>cardiothyréose</c:v>
                </c:pt>
                <c:pt idx="8">
                  <c:v>CMPP</c:v>
                </c:pt>
                <c:pt idx="9">
                  <c:v>CPC</c:v>
                </c:pt>
                <c:pt idx="10">
                  <c:v>FA idiopathique </c:v>
                </c:pt>
              </c:strCache>
            </c:strRef>
          </c:cat>
          <c:val>
            <c:numRef>
              <c:f>Feuil1!$C$2:$C$12</c:f>
              <c:numCache>
                <c:formatCode>General</c:formatCode>
                <c:ptCount val="11"/>
                <c:pt idx="0">
                  <c:v>43.48</c:v>
                </c:pt>
                <c:pt idx="1">
                  <c:v>26.1</c:v>
                </c:pt>
                <c:pt idx="2">
                  <c:v>20</c:v>
                </c:pt>
                <c:pt idx="3">
                  <c:v>17.39</c:v>
                </c:pt>
                <c:pt idx="4">
                  <c:v>13.91</c:v>
                </c:pt>
                <c:pt idx="5">
                  <c:v>2.61</c:v>
                </c:pt>
                <c:pt idx="6">
                  <c:v>1.74</c:v>
                </c:pt>
                <c:pt idx="7">
                  <c:v>0.87</c:v>
                </c:pt>
                <c:pt idx="8">
                  <c:v>0.87</c:v>
                </c:pt>
                <c:pt idx="9">
                  <c:v>0.87</c:v>
                </c:pt>
                <c:pt idx="10">
                  <c:v>0.87</c:v>
                </c:pt>
              </c:numCache>
            </c:numRef>
          </c:val>
        </c:ser>
        <c:dLbls>
          <c:showLegendKey val="0"/>
          <c:showVal val="0"/>
          <c:showCatName val="0"/>
          <c:showSerName val="0"/>
          <c:showPercent val="0"/>
          <c:showBubbleSize val="0"/>
        </c:dLbls>
        <c:gapWidth val="219"/>
        <c:overlap val="-27"/>
        <c:axId val="136314480"/>
        <c:axId val="101674352"/>
      </c:barChart>
      <c:catAx>
        <c:axId val="136314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1674352"/>
        <c:crosses val="autoZero"/>
        <c:auto val="1"/>
        <c:lblAlgn val="ctr"/>
        <c:lblOffset val="100"/>
        <c:noMultiLvlLbl val="0"/>
      </c:catAx>
      <c:valAx>
        <c:axId val="10167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631448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Anomalies</a:t>
            </a:r>
            <a:r>
              <a:rPr lang="en-US" baseline="0"/>
              <a:t> Echocardiographiques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lineChart>
        <c:grouping val="stacked"/>
        <c:varyColors val="0"/>
        <c:ser>
          <c:idx val="0"/>
          <c:order val="0"/>
          <c:tx>
            <c:strRef>
              <c:f>Feuil1!$I$3</c:f>
              <c:strCache>
                <c:ptCount val="1"/>
                <c:pt idx="0">
                  <c:v>Effectif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Feuil1!$H$4:$H$18</c:f>
              <c:strCache>
                <c:ptCount val="15"/>
                <c:pt idx="0">
                  <c:v>HTAp</c:v>
                </c:pt>
                <c:pt idx="1">
                  <c:v>Atrium gauche dilatée</c:v>
                </c:pt>
                <c:pt idx="2">
                  <c:v>PRVG elévées </c:v>
                </c:pt>
                <c:pt idx="3">
                  <c:v>Iao fonctionnelle</c:v>
                </c:pt>
                <c:pt idx="4">
                  <c:v>Atrium gauche dilatée</c:v>
                </c:pt>
                <c:pt idx="5">
                  <c:v>IM organique</c:v>
                </c:pt>
                <c:pt idx="6">
                  <c:v>HVG</c:v>
                </c:pt>
                <c:pt idx="7">
                  <c:v>Imfonctionelle</c:v>
                </c:pt>
                <c:pt idx="8">
                  <c:v>Thrombus et constraste spontané </c:v>
                </c:pt>
                <c:pt idx="9">
                  <c:v>akinesie dyskinesie </c:v>
                </c:pt>
                <c:pt idx="10">
                  <c:v>IA organique</c:v>
                </c:pt>
                <c:pt idx="11">
                  <c:v>IT fonctionnelle </c:v>
                </c:pt>
                <c:pt idx="12">
                  <c:v>IT organique</c:v>
                </c:pt>
                <c:pt idx="13">
                  <c:v>Epanchement pericardique</c:v>
                </c:pt>
                <c:pt idx="14">
                  <c:v>fe inf 35</c:v>
                </c:pt>
              </c:strCache>
            </c:strRef>
          </c:cat>
          <c:val>
            <c:numRef>
              <c:f>Feuil1!$I$4:$I$18</c:f>
              <c:numCache>
                <c:formatCode>General</c:formatCode>
                <c:ptCount val="15"/>
                <c:pt idx="0">
                  <c:v>85</c:v>
                </c:pt>
                <c:pt idx="1">
                  <c:v>82</c:v>
                </c:pt>
                <c:pt idx="2">
                  <c:v>78</c:v>
                </c:pt>
                <c:pt idx="3">
                  <c:v>54</c:v>
                </c:pt>
                <c:pt idx="4">
                  <c:v>38</c:v>
                </c:pt>
                <c:pt idx="5">
                  <c:v>38</c:v>
                </c:pt>
                <c:pt idx="6">
                  <c:v>30</c:v>
                </c:pt>
                <c:pt idx="7">
                  <c:v>30</c:v>
                </c:pt>
                <c:pt idx="8">
                  <c:v>25</c:v>
                </c:pt>
                <c:pt idx="9">
                  <c:v>23</c:v>
                </c:pt>
                <c:pt idx="10">
                  <c:v>9</c:v>
                </c:pt>
                <c:pt idx="11">
                  <c:v>8</c:v>
                </c:pt>
                <c:pt idx="12">
                  <c:v>3</c:v>
                </c:pt>
                <c:pt idx="13">
                  <c:v>2</c:v>
                </c:pt>
                <c:pt idx="14">
                  <c:v>25</c:v>
                </c:pt>
              </c:numCache>
            </c:numRef>
          </c:val>
          <c:smooth val="0"/>
        </c:ser>
        <c:ser>
          <c:idx val="1"/>
          <c:order val="1"/>
          <c:tx>
            <c:strRef>
              <c:f>Feuil1!$J$3</c:f>
              <c:strCache>
                <c:ptCount val="1"/>
                <c:pt idx="0">
                  <c:v>Pourcentage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Feuil1!$H$4:$H$18</c:f>
              <c:strCache>
                <c:ptCount val="15"/>
                <c:pt idx="0">
                  <c:v>HTAp</c:v>
                </c:pt>
                <c:pt idx="1">
                  <c:v>Atrium gauche dilatée</c:v>
                </c:pt>
                <c:pt idx="2">
                  <c:v>PRVG elévées </c:v>
                </c:pt>
                <c:pt idx="3">
                  <c:v>Iao fonctionnelle</c:v>
                </c:pt>
                <c:pt idx="4">
                  <c:v>Atrium gauche dilatée</c:v>
                </c:pt>
                <c:pt idx="5">
                  <c:v>IM organique</c:v>
                </c:pt>
                <c:pt idx="6">
                  <c:v>HVG</c:v>
                </c:pt>
                <c:pt idx="7">
                  <c:v>Imfonctionelle</c:v>
                </c:pt>
                <c:pt idx="8">
                  <c:v>Thrombus et constraste spontané </c:v>
                </c:pt>
                <c:pt idx="9">
                  <c:v>akinesie dyskinesie </c:v>
                </c:pt>
                <c:pt idx="10">
                  <c:v>IA organique</c:v>
                </c:pt>
                <c:pt idx="11">
                  <c:v>IT fonctionnelle </c:v>
                </c:pt>
                <c:pt idx="12">
                  <c:v>IT organique</c:v>
                </c:pt>
                <c:pt idx="13">
                  <c:v>Epanchement pericardique</c:v>
                </c:pt>
                <c:pt idx="14">
                  <c:v>fe inf 35</c:v>
                </c:pt>
              </c:strCache>
            </c:strRef>
          </c:cat>
          <c:val>
            <c:numRef>
              <c:f>Feuil1!$J$4:$J$18</c:f>
              <c:numCache>
                <c:formatCode>General</c:formatCode>
                <c:ptCount val="15"/>
                <c:pt idx="0">
                  <c:v>73.91</c:v>
                </c:pt>
                <c:pt idx="1">
                  <c:v>71.3</c:v>
                </c:pt>
                <c:pt idx="2">
                  <c:v>67.680000000000007</c:v>
                </c:pt>
                <c:pt idx="3">
                  <c:v>46.95</c:v>
                </c:pt>
                <c:pt idx="4">
                  <c:v>33.04</c:v>
                </c:pt>
                <c:pt idx="5">
                  <c:v>33.04</c:v>
                </c:pt>
                <c:pt idx="6">
                  <c:v>26.1</c:v>
                </c:pt>
                <c:pt idx="7">
                  <c:v>26.1</c:v>
                </c:pt>
                <c:pt idx="8">
                  <c:v>21.74</c:v>
                </c:pt>
                <c:pt idx="9">
                  <c:v>20</c:v>
                </c:pt>
                <c:pt idx="10">
                  <c:v>7.83</c:v>
                </c:pt>
                <c:pt idx="11">
                  <c:v>6.96</c:v>
                </c:pt>
                <c:pt idx="12">
                  <c:v>2.61</c:v>
                </c:pt>
                <c:pt idx="13">
                  <c:v>1.74</c:v>
                </c:pt>
                <c:pt idx="14">
                  <c:v>21.74</c:v>
                </c:pt>
              </c:numCache>
            </c:numRef>
          </c:val>
          <c:smooth val="0"/>
        </c:ser>
        <c:dLbls>
          <c:showLegendKey val="0"/>
          <c:showVal val="0"/>
          <c:showCatName val="0"/>
          <c:showSerName val="0"/>
          <c:showPercent val="0"/>
          <c:showBubbleSize val="0"/>
        </c:dLbls>
        <c:marker val="1"/>
        <c:smooth val="0"/>
        <c:axId val="136490616"/>
        <c:axId val="104883160"/>
      </c:lineChart>
      <c:catAx>
        <c:axId val="136490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04883160"/>
        <c:crosses val="autoZero"/>
        <c:auto val="1"/>
        <c:lblAlgn val="ctr"/>
        <c:lblOffset val="100"/>
        <c:noMultiLvlLbl val="0"/>
      </c:catAx>
      <c:valAx>
        <c:axId val="104883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3649061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zero"/>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97364"/>
          </a:xfrm>
          <a:prstGeom prst="rect">
            <a:avLst/>
          </a:prstGeom>
        </p:spPr>
        <p:txBody>
          <a:bodyPr vert="horz" lIns="91440" tIns="45720" rIns="91440" bIns="45720" rtlCol="0"/>
          <a:lstStyle>
            <a:lvl1pPr algn="r">
              <a:defRPr sz="1200"/>
            </a:lvl1pPr>
          </a:lstStyle>
          <a:p>
            <a:fld id="{0158C5BC-9A70-462C-B28D-9600239EAC64}" type="datetimeFigureOut">
              <a:rPr lang="en-US" smtClean="0"/>
              <a:pPr/>
              <a:t>12/9/2023</a:t>
            </a:fld>
            <a:endParaRPr lang="en-US"/>
          </a:p>
        </p:txBody>
      </p:sp>
      <p:sp>
        <p:nvSpPr>
          <p:cNvPr id="4" name="Footer Placeholder 3"/>
          <p:cNvSpPr>
            <a:spLocks noGrp="1"/>
          </p:cNvSpPr>
          <p:nvPr>
            <p:ph type="ftr" sz="quarter" idx="2"/>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9448185"/>
            <a:ext cx="2971800" cy="497364"/>
          </a:xfrm>
          <a:prstGeom prst="rect">
            <a:avLst/>
          </a:prstGeom>
        </p:spPr>
        <p:txBody>
          <a:bodyPr vert="horz" lIns="91440" tIns="45720" rIns="91440" bIns="45720" rtlCol="0" anchor="b"/>
          <a:lstStyle>
            <a:lvl1pPr algn="r">
              <a:defRPr sz="1200"/>
            </a:lvl1pPr>
          </a:lstStyle>
          <a:p>
            <a:fld id="{79C131B7-05CA-4AEE-9267-6D0ED4DC84F3}" type="slidenum">
              <a:rPr lang="en-US" smtClean="0"/>
              <a:pPr/>
              <a:t>‹N°›</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736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97364"/>
          </a:xfrm>
          <a:prstGeom prst="rect">
            <a:avLst/>
          </a:prstGeom>
        </p:spPr>
        <p:txBody>
          <a:bodyPr vert="horz" lIns="91440" tIns="45720" rIns="91440" bIns="45720" rtlCol="0"/>
          <a:lstStyle>
            <a:lvl1pPr algn="r">
              <a:defRPr sz="1200"/>
            </a:lvl1pPr>
          </a:lstStyle>
          <a:p>
            <a:fld id="{E6CC2317-6751-4CD4-9995-8782DD78E936}" type="datetimeFigureOut">
              <a:rPr lang="en-US" smtClean="0"/>
              <a:pPr/>
              <a:t>12/9/2023</a:t>
            </a:fld>
            <a:endParaRPr lang="en-US" dirty="0"/>
          </a:p>
        </p:txBody>
      </p:sp>
      <p:sp>
        <p:nvSpPr>
          <p:cNvPr id="4" name="Slide Image Placeholder 3"/>
          <p:cNvSpPr>
            <a:spLocks noGrp="1" noRot="1" noChangeAspect="1"/>
          </p:cNvSpPr>
          <p:nvPr>
            <p:ph type="sldImg" idx="2"/>
          </p:nvPr>
        </p:nvSpPr>
        <p:spPr>
          <a:xfrm>
            <a:off x="942975" y="746125"/>
            <a:ext cx="4972050" cy="3730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724956"/>
            <a:ext cx="5486400" cy="44762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8185"/>
            <a:ext cx="2971800" cy="497364"/>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9448185"/>
            <a:ext cx="2971800" cy="497364"/>
          </a:xfrm>
          <a:prstGeom prst="rect">
            <a:avLst/>
          </a:prstGeom>
        </p:spPr>
        <p:txBody>
          <a:bodyPr vert="horz" lIns="91440" tIns="45720" rIns="91440" bIns="45720" rtlCol="0" anchor="b"/>
          <a:lstStyle>
            <a:lvl1pPr algn="r">
              <a:defRPr sz="1200"/>
            </a:lvl1pPr>
          </a:lstStyle>
          <a:p>
            <a:fld id="{26A1A87D-CAF7-4BDC-A0D3-C0DBEDE81619}" type="slidenum">
              <a:rPr lang="en-US" smtClean="0"/>
              <a:pPr/>
              <a:t>‹N°›</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17432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5503831"/>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3337863"/>
            <a:ext cx="100386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28410"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28411" y="467409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448845" y="5503831"/>
            <a:ext cx="10048874"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440906" y="4674099"/>
            <a:ext cx="10058400"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422043" y="4674099"/>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422043" y="5503831"/>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422043" y="13398088"/>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422043" y="1413675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422043" y="24804751"/>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422043" y="25558796"/>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076902"/>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xmlns="" id="{76E875DB-924A-7E40-BC3B-C78A241B7941}"/>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1" name="Text Placeholder 76">
            <a:extLst>
              <a:ext uri="{FF2B5EF4-FFF2-40B4-BE49-F238E27FC236}">
                <a16:creationId xmlns:a16="http://schemas.microsoft.com/office/drawing/2014/main" xmlns="" id="{83D8C485-82D1-A04A-AA78-C554A9ECB43D}"/>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2" name="Text Placeholder 76">
            <a:extLst>
              <a:ext uri="{FF2B5EF4-FFF2-40B4-BE49-F238E27FC236}">
                <a16:creationId xmlns:a16="http://schemas.microsoft.com/office/drawing/2014/main" xmlns="" id="{CBC470FB-9A4D-1549-9DD0-8846678DDA54}"/>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69841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5717837"/>
            <a:ext cx="13591277"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4854479"/>
            <a:ext cx="13573126"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7662962"/>
            <a:ext cx="1359286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6831713"/>
            <a:ext cx="13573125"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017567"/>
            <a:ext cx="1357153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162147"/>
            <a:ext cx="13571534"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5717837"/>
            <a:ext cx="13571534"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4854479"/>
            <a:ext cx="135794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4854479"/>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5717837"/>
            <a:ext cx="13576029"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6799606"/>
            <a:ext cx="13576029" cy="754045"/>
          </a:xfrm>
          <a:prstGeom prst="rect">
            <a:avLst/>
          </a:prstGeom>
          <a:noFill/>
        </p:spPr>
        <p:txBody>
          <a:bodyPr wrap="square" lIns="91436" tIns="91436" rIns="91436" bIns="91436" anchor="t" anchorCtr="0">
            <a:spAutoFit/>
          </a:bodyPr>
          <a:lstStyle>
            <a:lvl1pPr marL="0" indent="0" algn="ctr">
              <a:buNone/>
              <a:tabLst/>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7579834"/>
            <a:ext cx="13581061"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268141"/>
            <a:ext cx="13576029"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048371"/>
            <a:ext cx="13581061" cy="861752"/>
          </a:xfrm>
          <a:prstGeom prst="rect">
            <a:avLst/>
          </a:prstGeom>
        </p:spPr>
        <p:txBody>
          <a:bodyPr wrap="square" lIns="228589" tIns="228589" rIns="228589" bIns="228589" anchor="t" anchorCtr="0">
            <a:spAutoFit/>
          </a:bodyPr>
          <a:lstStyle>
            <a:lvl1pPr marL="0" indent="0">
              <a:buNone/>
              <a:defRPr sz="2600">
                <a:solidFill>
                  <a:schemeClr val="tx1"/>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37" name="Text Placeholder 76">
            <a:extLst>
              <a:ext uri="{FF2B5EF4-FFF2-40B4-BE49-F238E27FC236}">
                <a16:creationId xmlns:a16="http://schemas.microsoft.com/office/drawing/2014/main" xmlns="" id="{4CE62234-A8B9-5C42-BEE6-9B7A16254231}"/>
              </a:ext>
            </a:extLst>
          </p:cNvPr>
          <p:cNvSpPr>
            <a:spLocks noGrp="1"/>
          </p:cNvSpPr>
          <p:nvPr>
            <p:ph type="body" sz="quarter" idx="150" hasCustomPrompt="1"/>
          </p:nvPr>
        </p:nvSpPr>
        <p:spPr>
          <a:xfrm>
            <a:off x="5932593" y="3073871"/>
            <a:ext cx="31998968"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8" name="Text Placeholder 76">
            <a:extLst>
              <a:ext uri="{FF2B5EF4-FFF2-40B4-BE49-F238E27FC236}">
                <a16:creationId xmlns:a16="http://schemas.microsoft.com/office/drawing/2014/main" xmlns="" id="{06F7B857-2D87-4040-9ECD-A0EA5C772BFA}"/>
              </a:ext>
            </a:extLst>
          </p:cNvPr>
          <p:cNvSpPr>
            <a:spLocks noGrp="1"/>
          </p:cNvSpPr>
          <p:nvPr>
            <p:ph type="body" sz="quarter" idx="151" hasCustomPrompt="1"/>
          </p:nvPr>
        </p:nvSpPr>
        <p:spPr>
          <a:xfrm>
            <a:off x="5932593" y="1864506"/>
            <a:ext cx="31998968"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9" name="Text Placeholder 76">
            <a:extLst>
              <a:ext uri="{FF2B5EF4-FFF2-40B4-BE49-F238E27FC236}">
                <a16:creationId xmlns:a16="http://schemas.microsoft.com/office/drawing/2014/main" xmlns="" id="{DEF6F92D-C8EB-CA42-94FA-569F2966890A}"/>
              </a:ext>
            </a:extLst>
          </p:cNvPr>
          <p:cNvSpPr>
            <a:spLocks noGrp="1"/>
          </p:cNvSpPr>
          <p:nvPr>
            <p:ph type="body" sz="quarter" idx="153" hasCustomPrompt="1"/>
          </p:nvPr>
        </p:nvSpPr>
        <p:spPr>
          <a:xfrm>
            <a:off x="5932593" y="389601"/>
            <a:ext cx="31998968"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ifold - Wide Center">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5276" y="5627417"/>
            <a:ext cx="10056813"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483429" y="4764059"/>
            <a:ext cx="10048875" cy="754045"/>
          </a:xfrm>
          <a:prstGeom prst="rect">
            <a:avLst/>
          </a:prstGeom>
          <a:noFill/>
        </p:spPr>
        <p:txBody>
          <a:bodyPr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463686" y="14458954"/>
            <a:ext cx="1005840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483427" y="13627705"/>
            <a:ext cx="10050462"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5574635"/>
            <a:ext cx="2072004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4719215"/>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587164" y="21266886"/>
            <a:ext cx="20720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0445094"/>
            <a:ext cx="207200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3355721" y="4719215"/>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3355721" y="5582573"/>
            <a:ext cx="10047018"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3355721" y="13643086"/>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3355721" y="14381750"/>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3355721" y="25040224"/>
            <a:ext cx="10047018" cy="754045"/>
          </a:xfrm>
          <a:prstGeom prst="rect">
            <a:avLst/>
          </a:prstGeom>
          <a:noFill/>
        </p:spPr>
        <p:txBody>
          <a:bodyPr wrap="square" lIns="91436" tIns="91436" rIns="91436" bIns="91436" anchor="t" anchorCtr="0">
            <a:spAutoFit/>
          </a:bodyPr>
          <a:lstStyle>
            <a:lvl1pPr marL="0" indent="0" algn="ctr">
              <a:buNone/>
              <a:defRPr sz="3700" b="1" u="sng" baseline="0">
                <a:solidFill>
                  <a:schemeClr val="tx1"/>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3355721" y="25807122"/>
            <a:ext cx="10052050" cy="846363"/>
          </a:xfrm>
          <a:prstGeom prst="rect">
            <a:avLst/>
          </a:prstGeom>
        </p:spPr>
        <p:txBody>
          <a:bodyPr wrap="square" lIns="228589" tIns="228589" rIns="228589" bIns="228589" anchor="t" anchorCtr="0">
            <a:spAutoFit/>
          </a:bodyPr>
          <a:lstStyle>
            <a:lvl1pPr marL="0" indent="0">
              <a:buNone/>
              <a:defRPr sz="2500">
                <a:solidFill>
                  <a:schemeClr val="tx1"/>
                </a:solidFill>
                <a:latin typeface="Trebuchet MS"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31" name="Text Placeholder 76">
            <a:extLst>
              <a:ext uri="{FF2B5EF4-FFF2-40B4-BE49-F238E27FC236}">
                <a16:creationId xmlns:a16="http://schemas.microsoft.com/office/drawing/2014/main" xmlns="" id="{B6DE2136-7A06-9640-AC63-608DDA9A8053}"/>
              </a:ext>
            </a:extLst>
          </p:cNvPr>
          <p:cNvSpPr>
            <a:spLocks noGrp="1"/>
          </p:cNvSpPr>
          <p:nvPr>
            <p:ph type="body" sz="quarter" idx="150" hasCustomPrompt="1"/>
          </p:nvPr>
        </p:nvSpPr>
        <p:spPr>
          <a:xfrm>
            <a:off x="10972800" y="2998183"/>
            <a:ext cx="21945602" cy="769441"/>
          </a:xfrm>
          <a:prstGeom prst="rect">
            <a:avLst/>
          </a:prstGeom>
        </p:spPr>
        <p:txBody>
          <a:bodyPr anchor="t" anchorCtr="0">
            <a:spAutoFit/>
          </a:bodyPr>
          <a:lstStyle>
            <a:lvl1pPr marL="0" indent="0" algn="ctr">
              <a:buFontTx/>
              <a:buNone/>
              <a:defRPr sz="44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32" name="Text Placeholder 76">
            <a:extLst>
              <a:ext uri="{FF2B5EF4-FFF2-40B4-BE49-F238E27FC236}">
                <a16:creationId xmlns:a16="http://schemas.microsoft.com/office/drawing/2014/main" xmlns="" id="{A84C77E4-7E5C-1143-834F-F3FC329197F1}"/>
              </a:ext>
            </a:extLst>
          </p:cNvPr>
          <p:cNvSpPr>
            <a:spLocks noGrp="1"/>
          </p:cNvSpPr>
          <p:nvPr>
            <p:ph type="body" sz="quarter" idx="151" hasCustomPrompt="1"/>
          </p:nvPr>
        </p:nvSpPr>
        <p:spPr>
          <a:xfrm>
            <a:off x="10972799" y="1864506"/>
            <a:ext cx="21907501" cy="1015663"/>
          </a:xfrm>
          <a:prstGeom prst="rect">
            <a:avLst/>
          </a:prstGeom>
        </p:spPr>
        <p:txBody>
          <a:bodyPr anchor="t" anchorCtr="0">
            <a:spAutoFit/>
          </a:bodyPr>
          <a:lstStyle>
            <a:lvl1pPr marL="0" indent="0" algn="ctr">
              <a:buFontTx/>
              <a:buNone/>
              <a:defRPr sz="60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33" name="Text Placeholder 76">
            <a:extLst>
              <a:ext uri="{FF2B5EF4-FFF2-40B4-BE49-F238E27FC236}">
                <a16:creationId xmlns:a16="http://schemas.microsoft.com/office/drawing/2014/main" xmlns="" id="{2FB55FAA-40D2-C542-AD36-F712E24983F2}"/>
              </a:ext>
            </a:extLst>
          </p:cNvPr>
          <p:cNvSpPr>
            <a:spLocks noGrp="1"/>
          </p:cNvSpPr>
          <p:nvPr>
            <p:ph type="body" sz="quarter" idx="153" hasCustomPrompt="1"/>
          </p:nvPr>
        </p:nvSpPr>
        <p:spPr>
          <a:xfrm>
            <a:off x="10972799" y="389601"/>
            <a:ext cx="21907501" cy="1446550"/>
          </a:xfrm>
          <a:prstGeom prst="rect">
            <a:avLst/>
          </a:prstGeom>
        </p:spPr>
        <p:txBody>
          <a:bodyPr anchor="t" anchorCtr="0">
            <a:spAutoFit/>
          </a:bodyPr>
          <a:lstStyle>
            <a:lvl1pPr marL="0" indent="0" algn="ctr">
              <a:buFontTx/>
              <a:buNone/>
              <a:defRPr sz="8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xmlns="" id="{D94EDD1F-4B42-4F45-B0C1-C160AF13FA7C}"/>
              </a:ext>
            </a:extLst>
          </p:cNvPr>
          <p:cNvGrpSpPr/>
          <p:nvPr userDrawn="1"/>
        </p:nvGrpSpPr>
        <p:grpSpPr>
          <a:xfrm>
            <a:off x="-43304" y="11286"/>
            <a:ext cx="43905392" cy="4120075"/>
            <a:chOff x="-43304" y="11286"/>
            <a:chExt cx="43905392" cy="4120075"/>
          </a:xfrm>
        </p:grpSpPr>
        <p:sp>
          <p:nvSpPr>
            <p:cNvPr id="5" name="Rectangle 4">
              <a:extLst>
                <a:ext uri="{FF2B5EF4-FFF2-40B4-BE49-F238E27FC236}">
                  <a16:creationId xmlns:a16="http://schemas.microsoft.com/office/drawing/2014/main" xmlns="" id="{97302FB6-4FEE-7344-8AB3-832C3327102F}"/>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p:cNvGrpSpPr/>
            <p:nvPr userDrawn="1"/>
          </p:nvGrpSpPr>
          <p:grpSpPr>
            <a:xfrm>
              <a:off x="-43304" y="11286"/>
              <a:ext cx="43905392" cy="4036528"/>
              <a:chOff x="-14192" y="1382"/>
              <a:chExt cx="27451941" cy="4572641"/>
            </a:xfrm>
          </p:grpSpPr>
          <p:sp>
            <p:nvSpPr>
              <p:cNvPr id="71" name="Rectangle 16"/>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Rectangle 15"/>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graphicFrame>
        <p:nvGraphicFramePr>
          <p:cNvPr id="74" name="Table 73">
            <a:extLst>
              <a:ext uri="{FF2B5EF4-FFF2-40B4-BE49-F238E27FC236}">
                <a16:creationId xmlns:a16="http://schemas.microsoft.com/office/drawing/2014/main" xmlns="" id="{5F218D9D-7B98-FE45-89BA-6D5959DC2A34}"/>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xmlns="" val="20000"/>
                    </a:ext>
                  </a:extLst>
                </a:gridCol>
                <a:gridCol w="5584624">
                  <a:extLst>
                    <a:ext uri="{9D8B030D-6E8A-4147-A177-3AD203B41FA5}">
                      <a16:colId xmlns:a16="http://schemas.microsoft.com/office/drawing/2014/main" xmlns=""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xmlns=""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xmlns=""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xmlns=""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7" name="Table 16">
            <a:extLst>
              <a:ext uri="{FF2B5EF4-FFF2-40B4-BE49-F238E27FC236}">
                <a16:creationId xmlns:a16="http://schemas.microsoft.com/office/drawing/2014/main" xmlns="" id="{73A943FF-505A-4C07-86EE-86D3E7A89CCA}"/>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xmlns="" val="20000"/>
                    </a:ext>
                  </a:extLst>
                </a:gridCol>
                <a:gridCol w="1381559">
                  <a:extLst>
                    <a:ext uri="{9D8B030D-6E8A-4147-A177-3AD203B41FA5}">
                      <a16:colId xmlns:a16="http://schemas.microsoft.com/office/drawing/2014/main" xmlns="" val="997673227"/>
                    </a:ext>
                  </a:extLst>
                </a:gridCol>
                <a:gridCol w="4704794">
                  <a:extLst>
                    <a:ext uri="{9D8B030D-6E8A-4147-A177-3AD203B41FA5}">
                      <a16:colId xmlns:a16="http://schemas.microsoft.com/office/drawing/2014/main" xmlns=""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xmlns=""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xmlns=""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ounded Rectangle 1"/>
          <p:cNvSpPr/>
          <p:nvPr userDrawn="1"/>
        </p:nvSpPr>
        <p:spPr>
          <a:xfrm>
            <a:off x="446073" y="4639113"/>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4639110"/>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4639111"/>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4639112"/>
            <a:ext cx="10058400" cy="2649091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userDrawn="1"/>
        </p:nvGrpSpPr>
        <p:grpSpPr>
          <a:xfrm rot="10800000">
            <a:off x="-36600" y="31404884"/>
            <a:ext cx="43927800" cy="1502229"/>
            <a:chOff x="-14192" y="1382"/>
            <a:chExt cx="27451941" cy="4572641"/>
          </a:xfrm>
        </p:grpSpPr>
        <p:sp>
          <p:nvSpPr>
            <p:cNvPr id="67"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0"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pSp>
        <p:nvGrpSpPr>
          <p:cNvPr id="21" name="Group 20">
            <a:extLst>
              <a:ext uri="{FF2B5EF4-FFF2-40B4-BE49-F238E27FC236}">
                <a16:creationId xmlns:a16="http://schemas.microsoft.com/office/drawing/2014/main" xmlns="" id="{57415EED-75C2-AE43-A5EF-4E2ABB3FB76B}"/>
              </a:ext>
            </a:extLst>
          </p:cNvPr>
          <p:cNvGrpSpPr/>
          <p:nvPr userDrawn="1"/>
        </p:nvGrpSpPr>
        <p:grpSpPr>
          <a:xfrm>
            <a:off x="-43304" y="11286"/>
            <a:ext cx="43905392" cy="4120075"/>
            <a:chOff x="-43304" y="11286"/>
            <a:chExt cx="43905392" cy="4120075"/>
          </a:xfrm>
        </p:grpSpPr>
        <p:sp>
          <p:nvSpPr>
            <p:cNvPr id="22" name="Rectangle 21">
              <a:extLst>
                <a:ext uri="{FF2B5EF4-FFF2-40B4-BE49-F238E27FC236}">
                  <a16:creationId xmlns:a16="http://schemas.microsoft.com/office/drawing/2014/main" xmlns="" id="{406D62EB-FE0C-0140-83E4-ED5A9E10203A}"/>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xmlns="" id="{8F4220B3-A831-9C4F-9226-C23361689523}"/>
                </a:ext>
              </a:extLst>
            </p:cNvPr>
            <p:cNvGrpSpPr/>
            <p:nvPr userDrawn="1"/>
          </p:nvGrpSpPr>
          <p:grpSpPr>
            <a:xfrm>
              <a:off x="-43304" y="11286"/>
              <a:ext cx="43905392" cy="4036528"/>
              <a:chOff x="-14192" y="1382"/>
              <a:chExt cx="27451941" cy="4572641"/>
            </a:xfrm>
          </p:grpSpPr>
          <p:sp>
            <p:nvSpPr>
              <p:cNvPr id="24" name="Rectangle 16">
                <a:extLst>
                  <a:ext uri="{FF2B5EF4-FFF2-40B4-BE49-F238E27FC236}">
                    <a16:creationId xmlns:a16="http://schemas.microsoft.com/office/drawing/2014/main" xmlns="" id="{4376B7FE-11A5-384D-A302-91A839CAE7D7}"/>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16">
                <a:extLst>
                  <a:ext uri="{FF2B5EF4-FFF2-40B4-BE49-F238E27FC236}">
                    <a16:creationId xmlns:a16="http://schemas.microsoft.com/office/drawing/2014/main" xmlns="" id="{730BC0D8-BF0E-1E48-A5BA-DBE5EFF446CB}"/>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xmlns="" id="{7CF719AE-E434-D547-8086-492C8B3F521B}"/>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extLst>
      <p:ext uri="{BB962C8B-B14F-4D97-AF65-F5344CB8AC3E}">
        <p14:creationId xmlns:p14="http://schemas.microsoft.com/office/powerpoint/2010/main" val="91017108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40"/>
          <p:cNvSpPr/>
          <p:nvPr userDrawn="1"/>
        </p:nvSpPr>
        <p:spPr>
          <a:xfrm>
            <a:off x="29342871" y="4770782"/>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17125" y="4749583"/>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891379" y="4791981"/>
            <a:ext cx="13577436" cy="26279729"/>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3"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8" name="Table 77">
            <a:extLst>
              <a:ext uri="{FF2B5EF4-FFF2-40B4-BE49-F238E27FC236}">
                <a16:creationId xmlns:a16="http://schemas.microsoft.com/office/drawing/2014/main" xmlns="" id="{5373C3A2-708A-CA45-9DA9-BCEAB1E0E126}"/>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xmlns="" val="20000"/>
                    </a:ext>
                  </a:extLst>
                </a:gridCol>
                <a:gridCol w="5584624">
                  <a:extLst>
                    <a:ext uri="{9D8B030D-6E8A-4147-A177-3AD203B41FA5}">
                      <a16:colId xmlns:a16="http://schemas.microsoft.com/office/drawing/2014/main" xmlns=""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xmlns=""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xmlns=""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xmlns=""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7" name="Table 16">
            <a:extLst>
              <a:ext uri="{FF2B5EF4-FFF2-40B4-BE49-F238E27FC236}">
                <a16:creationId xmlns:a16="http://schemas.microsoft.com/office/drawing/2014/main" xmlns="" id="{A4D0F77F-6F82-47F2-B14E-3B9B3E495843}"/>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xmlns="" val="20000"/>
                    </a:ext>
                  </a:extLst>
                </a:gridCol>
                <a:gridCol w="1381559">
                  <a:extLst>
                    <a:ext uri="{9D8B030D-6E8A-4147-A177-3AD203B41FA5}">
                      <a16:colId xmlns:a16="http://schemas.microsoft.com/office/drawing/2014/main" xmlns="" val="997673227"/>
                    </a:ext>
                  </a:extLst>
                </a:gridCol>
                <a:gridCol w="4704794">
                  <a:extLst>
                    <a:ext uri="{9D8B030D-6E8A-4147-A177-3AD203B41FA5}">
                      <a16:colId xmlns:a16="http://schemas.microsoft.com/office/drawing/2014/main" xmlns=""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xmlns=""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xmlns="" val="10009"/>
                  </a:ext>
                </a:extLst>
              </a:tr>
            </a:tbl>
          </a:graphicData>
        </a:graphic>
      </p:graphicFrame>
      <p:grpSp>
        <p:nvGrpSpPr>
          <p:cNvPr id="24" name="Group 23">
            <a:extLst>
              <a:ext uri="{FF2B5EF4-FFF2-40B4-BE49-F238E27FC236}">
                <a16:creationId xmlns:a16="http://schemas.microsoft.com/office/drawing/2014/main" xmlns="" id="{B1E7C499-DC71-C947-A6B6-EB19BA774C6A}"/>
              </a:ext>
            </a:extLst>
          </p:cNvPr>
          <p:cNvGrpSpPr/>
          <p:nvPr userDrawn="1"/>
        </p:nvGrpSpPr>
        <p:grpSpPr>
          <a:xfrm>
            <a:off x="-43304" y="11286"/>
            <a:ext cx="43905392" cy="4120075"/>
            <a:chOff x="-43304" y="11286"/>
            <a:chExt cx="43905392" cy="4120075"/>
          </a:xfrm>
        </p:grpSpPr>
        <p:sp>
          <p:nvSpPr>
            <p:cNvPr id="25" name="Rectangle 24">
              <a:extLst>
                <a:ext uri="{FF2B5EF4-FFF2-40B4-BE49-F238E27FC236}">
                  <a16:creationId xmlns:a16="http://schemas.microsoft.com/office/drawing/2014/main" xmlns="" id="{6943A4C9-462C-4248-AA91-7B6B4581B716}"/>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xmlns="" id="{765D9DA6-06BB-E34C-908B-960C1E52E1C3}"/>
                </a:ext>
              </a:extLst>
            </p:cNvPr>
            <p:cNvGrpSpPr/>
            <p:nvPr userDrawn="1"/>
          </p:nvGrpSpPr>
          <p:grpSpPr>
            <a:xfrm>
              <a:off x="-43304" y="11286"/>
              <a:ext cx="43905392" cy="4036528"/>
              <a:chOff x="-14192" y="1382"/>
              <a:chExt cx="27451941" cy="4572641"/>
            </a:xfrm>
          </p:grpSpPr>
          <p:sp>
            <p:nvSpPr>
              <p:cNvPr id="27" name="Rectangle 16">
                <a:extLst>
                  <a:ext uri="{FF2B5EF4-FFF2-40B4-BE49-F238E27FC236}">
                    <a16:creationId xmlns:a16="http://schemas.microsoft.com/office/drawing/2014/main" xmlns="" id="{EC8A9FF7-CCDD-0F43-A972-ADC3A60A8878}"/>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xmlns="" id="{2B58685C-5C24-BB42-BBEC-9D0F1A445A14}"/>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15">
                <a:extLst>
                  <a:ext uri="{FF2B5EF4-FFF2-40B4-BE49-F238E27FC236}">
                    <a16:creationId xmlns:a16="http://schemas.microsoft.com/office/drawing/2014/main" xmlns="" id="{DDBC536C-5EEE-AF48-B458-69E40A47597E}"/>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90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7" name="Rounded Rectangle 36"/>
          <p:cNvSpPr/>
          <p:nvPr userDrawn="1"/>
        </p:nvSpPr>
        <p:spPr>
          <a:xfrm>
            <a:off x="483426"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userDrawn="1"/>
        </p:nvSpPr>
        <p:spPr>
          <a:xfrm>
            <a:off x="33320262" y="4691266"/>
            <a:ext cx="10058400" cy="265182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p:cNvSpPr/>
          <p:nvPr userDrawn="1"/>
        </p:nvSpPr>
        <p:spPr>
          <a:xfrm>
            <a:off x="11442847" y="4691266"/>
            <a:ext cx="20978625" cy="26518273"/>
          </a:xfrm>
          <a:prstGeom prst="roundRect">
            <a:avLst>
              <a:gd name="adj" fmla="val 957"/>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p:cNvGrpSpPr/>
          <p:nvPr userDrawn="1"/>
        </p:nvGrpSpPr>
        <p:grpSpPr>
          <a:xfrm rot="10800000">
            <a:off x="-36600" y="31404884"/>
            <a:ext cx="43927800" cy="1502229"/>
            <a:chOff x="-14192" y="1382"/>
            <a:chExt cx="27451941" cy="4572641"/>
          </a:xfrm>
        </p:grpSpPr>
        <p:sp>
          <p:nvSpPr>
            <p:cNvPr id="75" name="Rectangle 16"/>
            <p:cNvSpPr/>
            <p:nvPr userDrawn="1"/>
          </p:nvSpPr>
          <p:spPr>
            <a:xfrm>
              <a:off x="4001" y="707796"/>
              <a:ext cx="27429212" cy="3866227"/>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16"/>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15"/>
            <p:cNvSpPr/>
            <p:nvPr userDrawn="1"/>
          </p:nvSpPr>
          <p:spPr>
            <a:xfrm>
              <a:off x="-14192" y="1382"/>
              <a:ext cx="27451941" cy="4570666"/>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sp>
        <p:nvSpPr>
          <p:cNvPr id="78" name="Text Box 14"/>
          <p:cNvSpPr txBox="1">
            <a:spLocks noChangeArrowheads="1"/>
          </p:cNvSpPr>
          <p:nvPr userDrawn="1"/>
        </p:nvSpPr>
        <p:spPr bwMode="auto">
          <a:xfrm>
            <a:off x="1003118" y="32156325"/>
            <a:ext cx="3786383" cy="329308"/>
          </a:xfrm>
          <a:prstGeom prst="rect">
            <a:avLst/>
          </a:prstGeom>
          <a:noFill/>
          <a:ln w="9525">
            <a:noFill/>
            <a:miter lim="800000"/>
            <a:headEnd/>
            <a:tailEnd/>
          </a:ln>
          <a:effectLst/>
        </p:spPr>
        <p:txBody>
          <a:bodyPr wrap="square" lIns="78297" tIns="39141" rIns="78297" bIns="39141">
            <a:spAutoFit/>
          </a:bodyPr>
          <a:lstStyle/>
          <a:p>
            <a:pPr eaLnBrk="0" hangingPunct="0">
              <a:lnSpc>
                <a:spcPct val="65000"/>
              </a:lnSpc>
              <a:spcBef>
                <a:spcPct val="50000"/>
              </a:spcBef>
              <a:defRPr/>
            </a:pPr>
            <a:r>
              <a:rPr lang="en-US" sz="6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50" b="1" dirty="0">
                <a:solidFill>
                  <a:schemeClr val="bg1">
                    <a:lumMod val="75000"/>
                  </a:schemeClr>
                </a:solidFill>
                <a:latin typeface="Arial" charset="0"/>
              </a:rPr>
              <a:t>www.PosterPresentations.com</a:t>
            </a:r>
          </a:p>
        </p:txBody>
      </p:sp>
      <p:graphicFrame>
        <p:nvGraphicFramePr>
          <p:cNvPr id="79" name="Table 78">
            <a:extLst>
              <a:ext uri="{FF2B5EF4-FFF2-40B4-BE49-F238E27FC236}">
                <a16:creationId xmlns:a16="http://schemas.microsoft.com/office/drawing/2014/main" xmlns="" id="{95944D7C-C179-0F4A-B420-E9093CD11D4C}"/>
              </a:ext>
            </a:extLst>
          </p:cNvPr>
          <p:cNvGraphicFramePr>
            <a:graphicFrameLocks noGrp="1"/>
          </p:cNvGraphicFramePr>
          <p:nvPr userDrawn="1">
            <p:extLst>
              <p:ext uri="{D42A27DB-BD31-4B8C-83A1-F6EECF244321}">
                <p14:modId xmlns:p14="http://schemas.microsoft.com/office/powerpoint/2010/main" val="2677946538"/>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xmlns="" val="20000"/>
                    </a:ext>
                  </a:extLst>
                </a:gridCol>
                <a:gridCol w="5584624">
                  <a:extLst>
                    <a:ext uri="{9D8B030D-6E8A-4147-A177-3AD203B41FA5}">
                      <a16:colId xmlns:a16="http://schemas.microsoft.com/office/drawing/2014/main" xmlns=""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r>
                        <a:rPr lang="en-US" sz="2000" dirty="0">
                          <a:solidFill>
                            <a:schemeClr val="bg1"/>
                          </a:solidFill>
                          <a:latin typeface="Arial" panose="020B0604020202020204" pitchFamily="34" charset="0"/>
                          <a:cs typeface="Arial" panose="020B0604020202020204" pitchFamily="34" charset="0"/>
                        </a:rPr>
                        <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xmlns=""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xmlns=""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r>
                        <a:rPr lang="en-US" sz="2000" b="0" baseline="0" dirty="0">
                          <a:solidFill>
                            <a:srgbClr val="FFC000"/>
                          </a:solidFill>
                          <a:latin typeface="Arial" panose="020B0604020202020204" pitchFamily="34" charset="0"/>
                          <a:cs typeface="Arial" panose="020B0604020202020204" pitchFamily="34" charset="0"/>
                        </a:rPr>
                        <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2000" b="0" baseline="0" dirty="0">
                          <a:solidFill>
                            <a:schemeClr val="bg1"/>
                          </a:solidFill>
                          <a:latin typeface="Arial" panose="020B0604020202020204" pitchFamily="34" charset="0"/>
                          <a:cs typeface="Arial" panose="020B0604020202020204" pitchFamily="34" charset="0"/>
                        </a:rPr>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xmlns=""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6" name="Table 15">
            <a:extLst>
              <a:ext uri="{FF2B5EF4-FFF2-40B4-BE49-F238E27FC236}">
                <a16:creationId xmlns:a16="http://schemas.microsoft.com/office/drawing/2014/main" xmlns="" id="{38AC10A7-F1A6-46DA-969C-3A6C399D99F4}"/>
              </a:ext>
            </a:extLst>
          </p:cNvPr>
          <p:cNvGraphicFramePr>
            <a:graphicFrameLocks noGrp="1"/>
          </p:cNvGraphicFramePr>
          <p:nvPr userDrawn="1">
            <p:extLst>
              <p:ext uri="{D42A27DB-BD31-4B8C-83A1-F6EECF244321}">
                <p14:modId xmlns:p14="http://schemas.microsoft.com/office/powerpoint/2010/main" val="35683781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xmlns="" val="20000"/>
                    </a:ext>
                  </a:extLst>
                </a:gridCol>
                <a:gridCol w="1381559">
                  <a:extLst>
                    <a:ext uri="{9D8B030D-6E8A-4147-A177-3AD203B41FA5}">
                      <a16:colId xmlns:a16="http://schemas.microsoft.com/office/drawing/2014/main" xmlns="" val="997673227"/>
                    </a:ext>
                  </a:extLst>
                </a:gridCol>
                <a:gridCol w="4704794">
                  <a:extLst>
                    <a:ext uri="{9D8B030D-6E8A-4147-A177-3AD203B41FA5}">
                      <a16:colId xmlns:a16="http://schemas.microsoft.com/office/drawing/2014/main" xmlns=""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xmlns=""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xmlns=""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
                      </a: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r>
                        <a:rPr lang="en-US" sz="2000" dirty="0">
                          <a:solidFill>
                            <a:schemeClr val="bg1">
                              <a:lumMod val="85000"/>
                            </a:schemeClr>
                          </a:solidFill>
                          <a:latin typeface="Arial"/>
                          <a:cs typeface="Arial"/>
                        </a:rPr>
                        <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xmlns="" val="10009"/>
                  </a:ext>
                </a:extLst>
              </a:tr>
            </a:tbl>
          </a:graphicData>
        </a:graphic>
      </p:graphicFrame>
      <p:grpSp>
        <p:nvGrpSpPr>
          <p:cNvPr id="23" name="Group 22">
            <a:extLst>
              <a:ext uri="{FF2B5EF4-FFF2-40B4-BE49-F238E27FC236}">
                <a16:creationId xmlns:a16="http://schemas.microsoft.com/office/drawing/2014/main" xmlns="" id="{88AEE462-59D9-BC48-B1CD-C78EEF40212C}"/>
              </a:ext>
            </a:extLst>
          </p:cNvPr>
          <p:cNvGrpSpPr/>
          <p:nvPr userDrawn="1"/>
        </p:nvGrpSpPr>
        <p:grpSpPr>
          <a:xfrm>
            <a:off x="-43304" y="11286"/>
            <a:ext cx="43905392" cy="4120075"/>
            <a:chOff x="-43304" y="11286"/>
            <a:chExt cx="43905392" cy="4120075"/>
          </a:xfrm>
        </p:grpSpPr>
        <p:sp>
          <p:nvSpPr>
            <p:cNvPr id="24" name="Rectangle 23">
              <a:extLst>
                <a:ext uri="{FF2B5EF4-FFF2-40B4-BE49-F238E27FC236}">
                  <a16:creationId xmlns:a16="http://schemas.microsoft.com/office/drawing/2014/main" xmlns="" id="{31DAC20A-9B7F-7A4C-88ED-929E01D223C9}"/>
                </a:ext>
              </a:extLst>
            </p:cNvPr>
            <p:cNvSpPr/>
            <p:nvPr userDrawn="1"/>
          </p:nvSpPr>
          <p:spPr>
            <a:xfrm>
              <a:off x="-1" y="1106328"/>
              <a:ext cx="43854834" cy="3025033"/>
            </a:xfrm>
            <a:prstGeom prst="rect">
              <a:avLst/>
            </a:prstGeom>
            <a:gradFill flip="none" rotWithShape="1">
              <a:gsLst>
                <a:gs pos="0">
                  <a:schemeClr val="accent6"/>
                </a:gs>
                <a:gs pos="100000">
                  <a:schemeClr val="accent1"/>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xmlns="" id="{B8F40EC8-624E-234C-A5E5-CC7794589EA0}"/>
                </a:ext>
              </a:extLst>
            </p:cNvPr>
            <p:cNvGrpSpPr/>
            <p:nvPr userDrawn="1"/>
          </p:nvGrpSpPr>
          <p:grpSpPr>
            <a:xfrm>
              <a:off x="-43304" y="11286"/>
              <a:ext cx="43905392" cy="4036528"/>
              <a:chOff x="-14192" y="1382"/>
              <a:chExt cx="27451941" cy="4572641"/>
            </a:xfrm>
          </p:grpSpPr>
          <p:sp>
            <p:nvSpPr>
              <p:cNvPr id="26" name="Rectangle 16">
                <a:extLst>
                  <a:ext uri="{FF2B5EF4-FFF2-40B4-BE49-F238E27FC236}">
                    <a16:creationId xmlns:a16="http://schemas.microsoft.com/office/drawing/2014/main" xmlns="" id="{B0D06FD9-1BB8-8649-9A78-C78934370C9B}"/>
                  </a:ext>
                </a:extLst>
              </p:cNvPr>
              <p:cNvSpPr/>
              <p:nvPr userDrawn="1"/>
            </p:nvSpPr>
            <p:spPr>
              <a:xfrm>
                <a:off x="4001" y="707797"/>
                <a:ext cx="27429212" cy="3866226"/>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32864 w 43891200"/>
                  <a:gd name="connsiteY3" fmla="*/ 3330294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589306 w 43891200"/>
                  <a:gd name="connsiteY3" fmla="*/ 3104512 h 7027483"/>
                  <a:gd name="connsiteX4" fmla="*/ 84664 w 43891200"/>
                  <a:gd name="connsiteY4" fmla="*/ 5531673 h 7027483"/>
                  <a:gd name="connsiteX5" fmla="*/ 0 w 43891200"/>
                  <a:gd name="connsiteY5" fmla="*/ 0 h 7027483"/>
                  <a:gd name="connsiteX0" fmla="*/ 0 w 43891200"/>
                  <a:gd name="connsiteY0" fmla="*/ 0 h 7272584"/>
                  <a:gd name="connsiteX1" fmla="*/ 43891200 w 43891200"/>
                  <a:gd name="connsiteY1" fmla="*/ 0 h 7272584"/>
                  <a:gd name="connsiteX2" fmla="*/ 43891200 w 43891200"/>
                  <a:gd name="connsiteY2" fmla="*/ 7027483 h 7272584"/>
                  <a:gd name="connsiteX3" fmla="*/ 37534349 w 43891200"/>
                  <a:gd name="connsiteY3" fmla="*/ 5432466 h 7272584"/>
                  <a:gd name="connsiteX4" fmla="*/ 21589306 w 43891200"/>
                  <a:gd name="connsiteY4" fmla="*/ 3104512 h 7272584"/>
                  <a:gd name="connsiteX5" fmla="*/ 84664 w 43891200"/>
                  <a:gd name="connsiteY5" fmla="*/ 5531673 h 7272584"/>
                  <a:gd name="connsiteX6" fmla="*/ 0 w 43891200"/>
                  <a:gd name="connsiteY6" fmla="*/ 0 h 7272584"/>
                  <a:gd name="connsiteX0" fmla="*/ 0 w 43891200"/>
                  <a:gd name="connsiteY0" fmla="*/ 0 h 7027483"/>
                  <a:gd name="connsiteX1" fmla="*/ 43891200 w 43891200"/>
                  <a:gd name="connsiteY1" fmla="*/ 0 h 7027483"/>
                  <a:gd name="connsiteX2" fmla="*/ 43891200 w 43891200"/>
                  <a:gd name="connsiteY2" fmla="*/ 7027483 h 7027483"/>
                  <a:gd name="connsiteX3" fmla="*/ 37534349 w 43891200"/>
                  <a:gd name="connsiteY3" fmla="*/ 5432466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589306 w 43891200"/>
                  <a:gd name="connsiteY4" fmla="*/ 3104512 h 7027483"/>
                  <a:gd name="connsiteX5" fmla="*/ 84664 w 43891200"/>
                  <a:gd name="connsiteY5" fmla="*/ 5531673 h 7027483"/>
                  <a:gd name="connsiteX6" fmla="*/ 0 w 43891200"/>
                  <a:gd name="connsiteY6"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37534347 w 43891200"/>
                  <a:gd name="connsiteY3" fmla="*/ 5179307 h 7027483"/>
                  <a:gd name="connsiteX4" fmla="*/ 21423313 w 43891200"/>
                  <a:gd name="connsiteY4" fmla="*/ 3012175 h 7027483"/>
                  <a:gd name="connsiteX5" fmla="*/ 84664 w 43891200"/>
                  <a:gd name="connsiteY5" fmla="*/ 5531673 h 7027483"/>
                  <a:gd name="connsiteX6" fmla="*/ 0 w 43891200"/>
                  <a:gd name="connsiteY6" fmla="*/ 0 h 7027483"/>
                  <a:gd name="connsiteX0" fmla="*/ 0 w 43891200"/>
                  <a:gd name="connsiteY0" fmla="*/ 0 h 6029592"/>
                  <a:gd name="connsiteX1" fmla="*/ 43891200 w 43891200"/>
                  <a:gd name="connsiteY1" fmla="*/ 0 h 6029592"/>
                  <a:gd name="connsiteX2" fmla="*/ 43852760 w 43891200"/>
                  <a:gd name="connsiteY2" fmla="*/ 6029592 h 6029592"/>
                  <a:gd name="connsiteX3" fmla="*/ 37534347 w 43891200"/>
                  <a:gd name="connsiteY3" fmla="*/ 517930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36342689 w 43891200"/>
                  <a:gd name="connsiteY3" fmla="*/ 4466527 h 6029592"/>
                  <a:gd name="connsiteX4" fmla="*/ 21423313 w 43891200"/>
                  <a:gd name="connsiteY4" fmla="*/ 3012175 h 6029592"/>
                  <a:gd name="connsiteX5" fmla="*/ 84664 w 43891200"/>
                  <a:gd name="connsiteY5" fmla="*/ 5531673 h 6029592"/>
                  <a:gd name="connsiteX6" fmla="*/ 0 w 43891200"/>
                  <a:gd name="connsiteY6" fmla="*/ 0 h 6029592"/>
                  <a:gd name="connsiteX0" fmla="*/ 0 w 43891200"/>
                  <a:gd name="connsiteY0" fmla="*/ 0 h 6079664"/>
                  <a:gd name="connsiteX1" fmla="*/ 43891200 w 43891200"/>
                  <a:gd name="connsiteY1" fmla="*/ 0 h 6079664"/>
                  <a:gd name="connsiteX2" fmla="*/ 43852760 w 43891200"/>
                  <a:gd name="connsiteY2" fmla="*/ 6029592 h 6079664"/>
                  <a:gd name="connsiteX3" fmla="*/ 21423313 w 43891200"/>
                  <a:gd name="connsiteY3" fmla="*/ 3012175 h 6079664"/>
                  <a:gd name="connsiteX4" fmla="*/ 84664 w 43891200"/>
                  <a:gd name="connsiteY4" fmla="*/ 5531673 h 6079664"/>
                  <a:gd name="connsiteX5" fmla="*/ 0 w 43891200"/>
                  <a:gd name="connsiteY5" fmla="*/ 0 h 6079664"/>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6029592"/>
                  <a:gd name="connsiteX1" fmla="*/ 43891200 w 43891200"/>
                  <a:gd name="connsiteY1" fmla="*/ 0 h 6029592"/>
                  <a:gd name="connsiteX2" fmla="*/ 43852760 w 43891200"/>
                  <a:gd name="connsiteY2" fmla="*/ 6029592 h 6029592"/>
                  <a:gd name="connsiteX3" fmla="*/ 21423313 w 43891200"/>
                  <a:gd name="connsiteY3" fmla="*/ 3012175 h 6029592"/>
                  <a:gd name="connsiteX4" fmla="*/ 84664 w 43891200"/>
                  <a:gd name="connsiteY4" fmla="*/ 5531673 h 6029592"/>
                  <a:gd name="connsiteX5" fmla="*/ 0 w 43891200"/>
                  <a:gd name="connsiteY5" fmla="*/ 0 h 6029592"/>
                  <a:gd name="connsiteX0" fmla="*/ 0 w 43891200"/>
                  <a:gd name="connsiteY0" fmla="*/ 0 h 5887037"/>
                  <a:gd name="connsiteX1" fmla="*/ 43891200 w 43891200"/>
                  <a:gd name="connsiteY1" fmla="*/ 0 h 5887037"/>
                  <a:gd name="connsiteX2" fmla="*/ 43814321 w 43891200"/>
                  <a:gd name="connsiteY2" fmla="*/ 5887037 h 5887037"/>
                  <a:gd name="connsiteX3" fmla="*/ 21423313 w 43891200"/>
                  <a:gd name="connsiteY3" fmla="*/ 3012175 h 5887037"/>
                  <a:gd name="connsiteX4" fmla="*/ 84664 w 43891200"/>
                  <a:gd name="connsiteY4" fmla="*/ 5531673 h 5887037"/>
                  <a:gd name="connsiteX5" fmla="*/ 0 w 43891200"/>
                  <a:gd name="connsiteY5" fmla="*/ 0 h 5887037"/>
                  <a:gd name="connsiteX0" fmla="*/ 0 w 43891200"/>
                  <a:gd name="connsiteY0" fmla="*/ 0 h 5745966"/>
                  <a:gd name="connsiteX1" fmla="*/ 43891200 w 43891200"/>
                  <a:gd name="connsiteY1" fmla="*/ 0 h 5745966"/>
                  <a:gd name="connsiteX2" fmla="*/ 43814319 w 43891200"/>
                  <a:gd name="connsiteY2" fmla="*/ 5745966 h 5745966"/>
                  <a:gd name="connsiteX3" fmla="*/ 21423313 w 43891200"/>
                  <a:gd name="connsiteY3" fmla="*/ 3012175 h 5745966"/>
                  <a:gd name="connsiteX4" fmla="*/ 84664 w 43891200"/>
                  <a:gd name="connsiteY4" fmla="*/ 5531673 h 5745966"/>
                  <a:gd name="connsiteX5" fmla="*/ 0 w 43891200"/>
                  <a:gd name="connsiteY5" fmla="*/ 0 h 5745966"/>
                  <a:gd name="connsiteX0" fmla="*/ 0 w 43891200"/>
                  <a:gd name="connsiteY0" fmla="*/ 0 h 5774180"/>
                  <a:gd name="connsiteX1" fmla="*/ 43891200 w 43891200"/>
                  <a:gd name="connsiteY1" fmla="*/ 0 h 5774180"/>
                  <a:gd name="connsiteX2" fmla="*/ 43814319 w 43891200"/>
                  <a:gd name="connsiteY2" fmla="*/ 5774180 h 5774180"/>
                  <a:gd name="connsiteX3" fmla="*/ 21423313 w 43891200"/>
                  <a:gd name="connsiteY3" fmla="*/ 3012175 h 5774180"/>
                  <a:gd name="connsiteX4" fmla="*/ 84664 w 43891200"/>
                  <a:gd name="connsiteY4" fmla="*/ 5531673 h 5774180"/>
                  <a:gd name="connsiteX5" fmla="*/ 0 w 43891200"/>
                  <a:gd name="connsiteY5" fmla="*/ 0 h 5774180"/>
                  <a:gd name="connsiteX0" fmla="*/ 6633 w 43897833"/>
                  <a:gd name="connsiteY0" fmla="*/ 0 h 5774180"/>
                  <a:gd name="connsiteX1" fmla="*/ 43897833 w 43897833"/>
                  <a:gd name="connsiteY1" fmla="*/ 0 h 5774180"/>
                  <a:gd name="connsiteX2" fmla="*/ 43820952 w 43897833"/>
                  <a:gd name="connsiteY2" fmla="*/ 5774180 h 5774180"/>
                  <a:gd name="connsiteX3" fmla="*/ 21429946 w 43897833"/>
                  <a:gd name="connsiteY3" fmla="*/ 3012175 h 5774180"/>
                  <a:gd name="connsiteX4" fmla="*/ 0 w 43897833"/>
                  <a:gd name="connsiteY4" fmla="*/ 5757386 h 5774180"/>
                  <a:gd name="connsiteX5" fmla="*/ 6633 w 43897833"/>
                  <a:gd name="connsiteY5" fmla="*/ 0 h 5774180"/>
                  <a:gd name="connsiteX0" fmla="*/ 6633 w 43897833"/>
                  <a:gd name="connsiteY0" fmla="*/ 0 h 5785600"/>
                  <a:gd name="connsiteX1" fmla="*/ 43897833 w 43897833"/>
                  <a:gd name="connsiteY1" fmla="*/ 0 h 5785600"/>
                  <a:gd name="connsiteX2" fmla="*/ 43820952 w 43897833"/>
                  <a:gd name="connsiteY2" fmla="*/ 5774180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97833"/>
                  <a:gd name="connsiteY0" fmla="*/ 0 h 5785600"/>
                  <a:gd name="connsiteX1" fmla="*/ 43897833 w 43897833"/>
                  <a:gd name="connsiteY1" fmla="*/ 0 h 5785600"/>
                  <a:gd name="connsiteX2" fmla="*/ 43829914 w 43897833"/>
                  <a:gd name="connsiteY2" fmla="*/ 5757562 h 5785600"/>
                  <a:gd name="connsiteX3" fmla="*/ 21429946 w 43897833"/>
                  <a:gd name="connsiteY3" fmla="*/ 3012175 h 5785600"/>
                  <a:gd name="connsiteX4" fmla="*/ 0 w 43897833"/>
                  <a:gd name="connsiteY4" fmla="*/ 5785600 h 5785600"/>
                  <a:gd name="connsiteX5" fmla="*/ 6633 w 43897833"/>
                  <a:gd name="connsiteY5" fmla="*/ 0 h 5785600"/>
                  <a:gd name="connsiteX0" fmla="*/ 6633 w 43884390"/>
                  <a:gd name="connsiteY0" fmla="*/ 4153 h 5789753"/>
                  <a:gd name="connsiteX1" fmla="*/ 43884390 w 43884390"/>
                  <a:gd name="connsiteY1" fmla="*/ 0 h 5789753"/>
                  <a:gd name="connsiteX2" fmla="*/ 43829914 w 43884390"/>
                  <a:gd name="connsiteY2" fmla="*/ 5761715 h 5789753"/>
                  <a:gd name="connsiteX3" fmla="*/ 21429946 w 43884390"/>
                  <a:gd name="connsiteY3" fmla="*/ 3016328 h 5789753"/>
                  <a:gd name="connsiteX4" fmla="*/ 0 w 43884390"/>
                  <a:gd name="connsiteY4" fmla="*/ 5789753 h 5789753"/>
                  <a:gd name="connsiteX5" fmla="*/ 6633 w 43884390"/>
                  <a:gd name="connsiteY5" fmla="*/ 4153 h 5789753"/>
                  <a:gd name="connsiteX0" fmla="*/ 6633 w 43884392"/>
                  <a:gd name="connsiteY0" fmla="*/ 0 h 5785600"/>
                  <a:gd name="connsiteX1" fmla="*/ 43884392 w 43884392"/>
                  <a:gd name="connsiteY1" fmla="*/ 1 h 5785600"/>
                  <a:gd name="connsiteX2" fmla="*/ 43829914 w 43884392"/>
                  <a:gd name="connsiteY2" fmla="*/ 5757562 h 5785600"/>
                  <a:gd name="connsiteX3" fmla="*/ 21429946 w 43884392"/>
                  <a:gd name="connsiteY3" fmla="*/ 3012175 h 5785600"/>
                  <a:gd name="connsiteX4" fmla="*/ 0 w 43884392"/>
                  <a:gd name="connsiteY4" fmla="*/ 5785600 h 5785600"/>
                  <a:gd name="connsiteX5" fmla="*/ 6633 w 43884392"/>
                  <a:gd name="connsiteY5" fmla="*/ 0 h 5785600"/>
                  <a:gd name="connsiteX0" fmla="*/ 6633 w 43876785"/>
                  <a:gd name="connsiteY0" fmla="*/ 7053 h 5792653"/>
                  <a:gd name="connsiteX1" fmla="*/ 43876785 w 43876785"/>
                  <a:gd name="connsiteY1" fmla="*/ 0 h 5792653"/>
                  <a:gd name="connsiteX2" fmla="*/ 43829914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429946 w 43876785"/>
                  <a:gd name="connsiteY3" fmla="*/ 3019228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852793 w 43876785"/>
                  <a:gd name="connsiteY3" fmla="*/ 301922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64377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44088 w 43876785"/>
                  <a:gd name="connsiteY3" fmla="*/ 3000419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792653"/>
                  <a:gd name="connsiteX1" fmla="*/ 43876785 w 43876785"/>
                  <a:gd name="connsiteY1" fmla="*/ 0 h 5792653"/>
                  <a:gd name="connsiteX2" fmla="*/ 43826108 w 43876785"/>
                  <a:gd name="connsiteY2" fmla="*/ 5764615 h 5792653"/>
                  <a:gd name="connsiteX3" fmla="*/ 21923799 w 43876785"/>
                  <a:gd name="connsiteY3" fmla="*/ 3009824 h 5792653"/>
                  <a:gd name="connsiteX4" fmla="*/ 0 w 43876785"/>
                  <a:gd name="connsiteY4" fmla="*/ 5792653 h 5792653"/>
                  <a:gd name="connsiteX5" fmla="*/ 6633 w 43876785"/>
                  <a:gd name="connsiteY5" fmla="*/ 7053 h 5792653"/>
                  <a:gd name="connsiteX0" fmla="*/ 6633 w 43876785"/>
                  <a:gd name="connsiteY0" fmla="*/ 7053 h 5801199"/>
                  <a:gd name="connsiteX1" fmla="*/ 43876785 w 43876785"/>
                  <a:gd name="connsiteY1" fmla="*/ 0 h 5801199"/>
                  <a:gd name="connsiteX2" fmla="*/ 43831664 w 43876785"/>
                  <a:gd name="connsiteY2" fmla="*/ 5801199 h 5801199"/>
                  <a:gd name="connsiteX3" fmla="*/ 21923799 w 43876785"/>
                  <a:gd name="connsiteY3" fmla="*/ 3009824 h 5801199"/>
                  <a:gd name="connsiteX4" fmla="*/ 0 w 43876785"/>
                  <a:gd name="connsiteY4" fmla="*/ 5792653 h 5801199"/>
                  <a:gd name="connsiteX5" fmla="*/ 6633 w 43876785"/>
                  <a:gd name="connsiteY5" fmla="*/ 7053 h 5801199"/>
                  <a:gd name="connsiteX0" fmla="*/ 6633 w 43876785"/>
                  <a:gd name="connsiteY0" fmla="*/ 7053 h 5811651"/>
                  <a:gd name="connsiteX1" fmla="*/ 43876785 w 43876785"/>
                  <a:gd name="connsiteY1" fmla="*/ 0 h 5811651"/>
                  <a:gd name="connsiteX2" fmla="*/ 43826110 w 43876785"/>
                  <a:gd name="connsiteY2" fmla="*/ 5811651 h 5811651"/>
                  <a:gd name="connsiteX3" fmla="*/ 21923799 w 43876785"/>
                  <a:gd name="connsiteY3" fmla="*/ 3009824 h 5811651"/>
                  <a:gd name="connsiteX4" fmla="*/ 0 w 43876785"/>
                  <a:gd name="connsiteY4" fmla="*/ 5792653 h 5811651"/>
                  <a:gd name="connsiteX5" fmla="*/ 6633 w 43876785"/>
                  <a:gd name="connsiteY5" fmla="*/ 7053 h 5811651"/>
                  <a:gd name="connsiteX0" fmla="*/ -1 w 43870151"/>
                  <a:gd name="connsiteY0" fmla="*/ 7053 h 5818785"/>
                  <a:gd name="connsiteX1" fmla="*/ 43870151 w 43870151"/>
                  <a:gd name="connsiteY1" fmla="*/ 0 h 5818785"/>
                  <a:gd name="connsiteX2" fmla="*/ 43819476 w 43870151"/>
                  <a:gd name="connsiteY2" fmla="*/ 5811651 h 5818785"/>
                  <a:gd name="connsiteX3" fmla="*/ 21917165 w 43870151"/>
                  <a:gd name="connsiteY3" fmla="*/ 3009824 h 5818785"/>
                  <a:gd name="connsiteX4" fmla="*/ 4477 w 43870151"/>
                  <a:gd name="connsiteY4" fmla="*/ 5818785 h 5818785"/>
                  <a:gd name="connsiteX5" fmla="*/ -1 w 43870151"/>
                  <a:gd name="connsiteY5" fmla="*/ 7053 h 5818785"/>
                  <a:gd name="connsiteX0" fmla="*/ 239 w 43870391"/>
                  <a:gd name="connsiteY0" fmla="*/ 7053 h 5814778"/>
                  <a:gd name="connsiteX1" fmla="*/ 43870391 w 43870391"/>
                  <a:gd name="connsiteY1" fmla="*/ 0 h 5814778"/>
                  <a:gd name="connsiteX2" fmla="*/ 43819716 w 43870391"/>
                  <a:gd name="connsiteY2" fmla="*/ 5811651 h 5814778"/>
                  <a:gd name="connsiteX3" fmla="*/ 21917405 w 43870391"/>
                  <a:gd name="connsiteY3" fmla="*/ 3009824 h 5814778"/>
                  <a:gd name="connsiteX4" fmla="*/ 457 w 43870391"/>
                  <a:gd name="connsiteY4" fmla="*/ 5814778 h 5814778"/>
                  <a:gd name="connsiteX5" fmla="*/ 239 w 43870391"/>
                  <a:gd name="connsiteY5" fmla="*/ 7053 h 5814778"/>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806763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70391"/>
                  <a:gd name="connsiteY0" fmla="*/ 7053 h 5811651"/>
                  <a:gd name="connsiteX1" fmla="*/ 43870391 w 43870391"/>
                  <a:gd name="connsiteY1" fmla="*/ 0 h 5811651"/>
                  <a:gd name="connsiteX2" fmla="*/ 43819716 w 43870391"/>
                  <a:gd name="connsiteY2" fmla="*/ 5811651 h 5811651"/>
                  <a:gd name="connsiteX3" fmla="*/ 21917405 w 43870391"/>
                  <a:gd name="connsiteY3" fmla="*/ 3009824 h 5811651"/>
                  <a:gd name="connsiteX4" fmla="*/ 457 w 43870391"/>
                  <a:gd name="connsiteY4" fmla="*/ 5798748 h 5811651"/>
                  <a:gd name="connsiteX5" fmla="*/ 239 w 43870391"/>
                  <a:gd name="connsiteY5" fmla="*/ 7053 h 5811651"/>
                  <a:gd name="connsiteX0" fmla="*/ 239 w 43842825"/>
                  <a:gd name="connsiteY0" fmla="*/ 7053 h 5811651"/>
                  <a:gd name="connsiteX1" fmla="*/ 43842825 w 43842825"/>
                  <a:gd name="connsiteY1" fmla="*/ 0 h 5811651"/>
                  <a:gd name="connsiteX2" fmla="*/ 43819716 w 43842825"/>
                  <a:gd name="connsiteY2" fmla="*/ 5811651 h 5811651"/>
                  <a:gd name="connsiteX3" fmla="*/ 21917405 w 43842825"/>
                  <a:gd name="connsiteY3" fmla="*/ 3009824 h 5811651"/>
                  <a:gd name="connsiteX4" fmla="*/ 457 w 43842825"/>
                  <a:gd name="connsiteY4" fmla="*/ 5798748 h 5811651"/>
                  <a:gd name="connsiteX5" fmla="*/ 239 w 43842825"/>
                  <a:gd name="connsiteY5" fmla="*/ 7053 h 5811651"/>
                  <a:gd name="connsiteX0" fmla="*/ 239 w 43824446"/>
                  <a:gd name="connsiteY0" fmla="*/ 7053 h 5811651"/>
                  <a:gd name="connsiteX1" fmla="*/ 43824446 w 43824446"/>
                  <a:gd name="connsiteY1" fmla="*/ 0 h 5811651"/>
                  <a:gd name="connsiteX2" fmla="*/ 43819716 w 43824446"/>
                  <a:gd name="connsiteY2" fmla="*/ 5811651 h 5811651"/>
                  <a:gd name="connsiteX3" fmla="*/ 21917405 w 43824446"/>
                  <a:gd name="connsiteY3" fmla="*/ 3009824 h 5811651"/>
                  <a:gd name="connsiteX4" fmla="*/ 457 w 43824446"/>
                  <a:gd name="connsiteY4" fmla="*/ 5798748 h 5811651"/>
                  <a:gd name="connsiteX5" fmla="*/ 239 w 43824446"/>
                  <a:gd name="connsiteY5" fmla="*/ 7053 h 581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24446" h="5811651">
                    <a:moveTo>
                      <a:pt x="239" y="7053"/>
                    </a:moveTo>
                    <a:lnTo>
                      <a:pt x="43824446" y="0"/>
                    </a:lnTo>
                    <a:cubicBezTo>
                      <a:pt x="43822869" y="1937217"/>
                      <a:pt x="43821293" y="3874434"/>
                      <a:pt x="43819716" y="5811651"/>
                    </a:cubicBezTo>
                    <a:cubicBezTo>
                      <a:pt x="38268362" y="4032785"/>
                      <a:pt x="30438085" y="2966157"/>
                      <a:pt x="21917405" y="3009824"/>
                    </a:cubicBezTo>
                    <a:cubicBezTo>
                      <a:pt x="14614291" y="3047251"/>
                      <a:pt x="6453731" y="3277510"/>
                      <a:pt x="457" y="5798748"/>
                    </a:cubicBezTo>
                    <a:cubicBezTo>
                      <a:pt x="-1036" y="3861504"/>
                      <a:pt x="1732" y="1944297"/>
                      <a:pt x="239" y="7053"/>
                    </a:cubicBezTo>
                    <a:close/>
                  </a:path>
                </a:pathLst>
              </a:custGeom>
              <a:gradFill flip="none" rotWithShape="1">
                <a:gsLst>
                  <a:gs pos="0">
                    <a:schemeClr val="accent6"/>
                  </a:gs>
                  <a:gs pos="100000">
                    <a:schemeClr val="accent4"/>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16">
                <a:extLst>
                  <a:ext uri="{FF2B5EF4-FFF2-40B4-BE49-F238E27FC236}">
                    <a16:creationId xmlns:a16="http://schemas.microsoft.com/office/drawing/2014/main" xmlns="" id="{2F081DFA-F21A-9E41-911A-1B69711D97EE}"/>
                  </a:ext>
                </a:extLst>
              </p:cNvPr>
              <p:cNvSpPr/>
              <p:nvPr userDrawn="1"/>
            </p:nvSpPr>
            <p:spPr>
              <a:xfrm>
                <a:off x="-4323" y="5744"/>
                <a:ext cx="27440229" cy="4555641"/>
              </a:xfrm>
              <a:custGeom>
                <a:avLst/>
                <a:gdLst>
                  <a:gd name="connsiteX0" fmla="*/ 0 w 43891200"/>
                  <a:gd name="connsiteY0" fmla="*/ 0 h 7027483"/>
                  <a:gd name="connsiteX1" fmla="*/ 43891200 w 43891200"/>
                  <a:gd name="connsiteY1" fmla="*/ 0 h 7027483"/>
                  <a:gd name="connsiteX2" fmla="*/ 43891200 w 43891200"/>
                  <a:gd name="connsiteY2" fmla="*/ 7027483 h 7027483"/>
                  <a:gd name="connsiteX3" fmla="*/ 0 w 43891200"/>
                  <a:gd name="connsiteY3" fmla="*/ 7027483 h 7027483"/>
                  <a:gd name="connsiteX4" fmla="*/ 0 w 43891200"/>
                  <a:gd name="connsiteY4"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617527 w 43891200"/>
                  <a:gd name="connsiteY3" fmla="*/ 6999261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0 w 43891200"/>
                  <a:gd name="connsiteY4" fmla="*/ 7027483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100503"/>
                  <a:gd name="connsiteX1" fmla="*/ 43891200 w 43891200"/>
                  <a:gd name="connsiteY1" fmla="*/ 0 h 7100503"/>
                  <a:gd name="connsiteX2" fmla="*/ 43891200 w 43891200"/>
                  <a:gd name="connsiteY2" fmla="*/ 7027483 h 7100503"/>
                  <a:gd name="connsiteX3" fmla="*/ 21448200 w 43891200"/>
                  <a:gd name="connsiteY3" fmla="*/ 3838305 h 7100503"/>
                  <a:gd name="connsiteX4" fmla="*/ 28221 w 43891200"/>
                  <a:gd name="connsiteY4" fmla="*/ 6688809 h 7100503"/>
                  <a:gd name="connsiteX5" fmla="*/ 0 w 43891200"/>
                  <a:gd name="connsiteY5" fmla="*/ 0 h 710050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891200"/>
                  <a:gd name="connsiteY0" fmla="*/ 0 h 7027483"/>
                  <a:gd name="connsiteX1" fmla="*/ 43891200 w 43891200"/>
                  <a:gd name="connsiteY1" fmla="*/ 0 h 7027483"/>
                  <a:gd name="connsiteX2" fmla="*/ 43891200 w 43891200"/>
                  <a:gd name="connsiteY2" fmla="*/ 7027483 h 7027483"/>
                  <a:gd name="connsiteX3" fmla="*/ 21448200 w 43891200"/>
                  <a:gd name="connsiteY3" fmla="*/ 3838305 h 7027483"/>
                  <a:gd name="connsiteX4" fmla="*/ 28221 w 43891200"/>
                  <a:gd name="connsiteY4" fmla="*/ 6688809 h 7027483"/>
                  <a:gd name="connsiteX5" fmla="*/ 0 w 43891200"/>
                  <a:gd name="connsiteY5" fmla="*/ 0 h 7027483"/>
                  <a:gd name="connsiteX0" fmla="*/ 0 w 43968081"/>
                  <a:gd name="connsiteY0" fmla="*/ 0 h 6688809"/>
                  <a:gd name="connsiteX1" fmla="*/ 43891200 w 43968081"/>
                  <a:gd name="connsiteY1" fmla="*/ 0 h 6688809"/>
                  <a:gd name="connsiteX2" fmla="*/ 43968081 w 43968081"/>
                  <a:gd name="connsiteY2" fmla="*/ 6358199 h 6688809"/>
                  <a:gd name="connsiteX3" fmla="*/ 21448200 w 43968081"/>
                  <a:gd name="connsiteY3" fmla="*/ 3838305 h 6688809"/>
                  <a:gd name="connsiteX4" fmla="*/ 28221 w 43968081"/>
                  <a:gd name="connsiteY4" fmla="*/ 6688809 h 6688809"/>
                  <a:gd name="connsiteX5" fmla="*/ 0 w 43968081"/>
                  <a:gd name="connsiteY5" fmla="*/ 0 h 6688809"/>
                  <a:gd name="connsiteX0" fmla="*/ 0 w 43891200"/>
                  <a:gd name="connsiteY0" fmla="*/ 0 h 6688809"/>
                  <a:gd name="connsiteX1" fmla="*/ 43891200 w 43891200"/>
                  <a:gd name="connsiteY1" fmla="*/ 0 h 6688809"/>
                  <a:gd name="connsiteX2" fmla="*/ 43793664 w 43891200"/>
                  <a:gd name="connsiteY2" fmla="*/ 6218350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91200"/>
                  <a:gd name="connsiteY0" fmla="*/ 0 h 6688809"/>
                  <a:gd name="connsiteX1" fmla="*/ 43891200 w 43891200"/>
                  <a:gd name="connsiteY1" fmla="*/ 0 h 6688809"/>
                  <a:gd name="connsiteX2" fmla="*/ 43823938 w 43891200"/>
                  <a:gd name="connsiteY2" fmla="*/ 6183672 h 6688809"/>
                  <a:gd name="connsiteX3" fmla="*/ 21448200 w 43891200"/>
                  <a:gd name="connsiteY3" fmla="*/ 3838305 h 6688809"/>
                  <a:gd name="connsiteX4" fmla="*/ 28221 w 43891200"/>
                  <a:gd name="connsiteY4" fmla="*/ 6688809 h 6688809"/>
                  <a:gd name="connsiteX5" fmla="*/ 0 w 43891200"/>
                  <a:gd name="connsiteY5" fmla="*/ 0 h 6688809"/>
                  <a:gd name="connsiteX0" fmla="*/ 0 w 43823938"/>
                  <a:gd name="connsiteY0" fmla="*/ 0 h 6688809"/>
                  <a:gd name="connsiteX1" fmla="*/ 43800376 w 43823938"/>
                  <a:gd name="connsiteY1" fmla="*/ 0 h 6688809"/>
                  <a:gd name="connsiteX2" fmla="*/ 43823938 w 43823938"/>
                  <a:gd name="connsiteY2" fmla="*/ 6183672 h 6688809"/>
                  <a:gd name="connsiteX3" fmla="*/ 21448200 w 43823938"/>
                  <a:gd name="connsiteY3" fmla="*/ 3838305 h 6688809"/>
                  <a:gd name="connsiteX4" fmla="*/ 28221 w 43823938"/>
                  <a:gd name="connsiteY4" fmla="*/ 6688809 h 6688809"/>
                  <a:gd name="connsiteX5" fmla="*/ 0 w 43823938"/>
                  <a:gd name="connsiteY5" fmla="*/ 0 h 6688809"/>
                  <a:gd name="connsiteX0" fmla="*/ 0 w 43883631"/>
                  <a:gd name="connsiteY0" fmla="*/ 0 h 6688809"/>
                  <a:gd name="connsiteX1" fmla="*/ 43883631 w 43883631"/>
                  <a:gd name="connsiteY1" fmla="*/ 41614 h 6688809"/>
                  <a:gd name="connsiteX2" fmla="*/ 43823938 w 43883631"/>
                  <a:gd name="connsiteY2" fmla="*/ 6183672 h 6688809"/>
                  <a:gd name="connsiteX3" fmla="*/ 21448200 w 43883631"/>
                  <a:gd name="connsiteY3" fmla="*/ 3838305 h 6688809"/>
                  <a:gd name="connsiteX4" fmla="*/ 28221 w 43883631"/>
                  <a:gd name="connsiteY4" fmla="*/ 6688809 h 6688809"/>
                  <a:gd name="connsiteX5" fmla="*/ 0 w 43883631"/>
                  <a:gd name="connsiteY5" fmla="*/ 0 h 6688809"/>
                  <a:gd name="connsiteX0" fmla="*/ 0 w 43876062"/>
                  <a:gd name="connsiteY0" fmla="*/ 0 h 6688809"/>
                  <a:gd name="connsiteX1" fmla="*/ 43876062 w 43876062"/>
                  <a:gd name="connsiteY1" fmla="*/ 6936 h 6688809"/>
                  <a:gd name="connsiteX2" fmla="*/ 43823938 w 43876062"/>
                  <a:gd name="connsiteY2" fmla="*/ 6183672 h 6688809"/>
                  <a:gd name="connsiteX3" fmla="*/ 21448200 w 43876062"/>
                  <a:gd name="connsiteY3" fmla="*/ 3838305 h 6688809"/>
                  <a:gd name="connsiteX4" fmla="*/ 28221 w 43876062"/>
                  <a:gd name="connsiteY4" fmla="*/ 6688809 h 6688809"/>
                  <a:gd name="connsiteX5" fmla="*/ 0 w 43876062"/>
                  <a:gd name="connsiteY5" fmla="*/ 0 h 6688809"/>
                  <a:gd name="connsiteX0" fmla="*/ 0 w 43883634"/>
                  <a:gd name="connsiteY0" fmla="*/ 6936 h 6695745"/>
                  <a:gd name="connsiteX1" fmla="*/ 43883634 w 43883634"/>
                  <a:gd name="connsiteY1" fmla="*/ 0 h 6695745"/>
                  <a:gd name="connsiteX2" fmla="*/ 43823938 w 43883634"/>
                  <a:gd name="connsiteY2" fmla="*/ 6190608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448200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6368 w 43883634"/>
                  <a:gd name="connsiteY3" fmla="*/ 3845241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871047 w 43883634"/>
                  <a:gd name="connsiteY3" fmla="*/ 3810016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82633 w 43883634"/>
                  <a:gd name="connsiteY3" fmla="*/ 3782129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5745"/>
                  <a:gd name="connsiteX1" fmla="*/ 43883634 w 43883634"/>
                  <a:gd name="connsiteY1" fmla="*/ 0 h 6695745"/>
                  <a:gd name="connsiteX2" fmla="*/ 43827740 w 43883634"/>
                  <a:gd name="connsiteY2" fmla="*/ 6180150 h 6695745"/>
                  <a:gd name="connsiteX3" fmla="*/ 21911623 w 43883634"/>
                  <a:gd name="connsiteY3" fmla="*/ 3791425 h 6695745"/>
                  <a:gd name="connsiteX4" fmla="*/ 28221 w 43883634"/>
                  <a:gd name="connsiteY4" fmla="*/ 6695745 h 6695745"/>
                  <a:gd name="connsiteX5" fmla="*/ 0 w 43883634"/>
                  <a:gd name="connsiteY5" fmla="*/ 6936 h 6695745"/>
                  <a:gd name="connsiteX0" fmla="*/ 0 w 43883634"/>
                  <a:gd name="connsiteY0" fmla="*/ 6936 h 6691837"/>
                  <a:gd name="connsiteX1" fmla="*/ 43883634 w 43883634"/>
                  <a:gd name="connsiteY1" fmla="*/ 0 h 6691837"/>
                  <a:gd name="connsiteX2" fmla="*/ 43827740 w 43883634"/>
                  <a:gd name="connsiteY2" fmla="*/ 6180150 h 6691837"/>
                  <a:gd name="connsiteX3" fmla="*/ 21911623 w 43883634"/>
                  <a:gd name="connsiteY3" fmla="*/ 3791425 h 6691837"/>
                  <a:gd name="connsiteX4" fmla="*/ 66513 w 43883634"/>
                  <a:gd name="connsiteY4" fmla="*/ 6691837 h 6691837"/>
                  <a:gd name="connsiteX5" fmla="*/ 0 w 43883634"/>
                  <a:gd name="connsiteY5" fmla="*/ 6936 h 6691837"/>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40 w 43883634"/>
                  <a:gd name="connsiteY2" fmla="*/ 6180150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0 w 43883634"/>
                  <a:gd name="connsiteY0" fmla="*/ 6936 h 6695746"/>
                  <a:gd name="connsiteX1" fmla="*/ 43883634 w 43883634"/>
                  <a:gd name="connsiteY1" fmla="*/ 0 h 6695746"/>
                  <a:gd name="connsiteX2" fmla="*/ 43827739 w 43883634"/>
                  <a:gd name="connsiteY2" fmla="*/ 5777889 h 6695746"/>
                  <a:gd name="connsiteX3" fmla="*/ 21911623 w 43883634"/>
                  <a:gd name="connsiteY3" fmla="*/ 3791425 h 6695746"/>
                  <a:gd name="connsiteX4" fmla="*/ 49494 w 43883634"/>
                  <a:gd name="connsiteY4" fmla="*/ 6695746 h 6695746"/>
                  <a:gd name="connsiteX5" fmla="*/ 0 w 43883634"/>
                  <a:gd name="connsiteY5" fmla="*/ 6936 h 6695746"/>
                  <a:gd name="connsiteX0" fmla="*/ 23933 w 43834140"/>
                  <a:gd name="connsiteY0" fmla="*/ 15369 h 6695746"/>
                  <a:gd name="connsiteX1" fmla="*/ 43834140 w 43834140"/>
                  <a:gd name="connsiteY1" fmla="*/ 0 h 6695746"/>
                  <a:gd name="connsiteX2" fmla="*/ 43778245 w 43834140"/>
                  <a:gd name="connsiteY2" fmla="*/ 5777889 h 6695746"/>
                  <a:gd name="connsiteX3" fmla="*/ 21862129 w 43834140"/>
                  <a:gd name="connsiteY3" fmla="*/ 3791425 h 6695746"/>
                  <a:gd name="connsiteX4" fmla="*/ 0 w 43834140"/>
                  <a:gd name="connsiteY4" fmla="*/ 6695746 h 6695746"/>
                  <a:gd name="connsiteX5" fmla="*/ 23933 w 43834140"/>
                  <a:gd name="connsiteY5" fmla="*/ 15369 h 6695746"/>
                  <a:gd name="connsiteX0" fmla="*/ 1414 w 43848334"/>
                  <a:gd name="connsiteY0" fmla="*/ 15369 h 6695746"/>
                  <a:gd name="connsiteX1" fmla="*/ 43848334 w 43848334"/>
                  <a:gd name="connsiteY1" fmla="*/ 0 h 6695746"/>
                  <a:gd name="connsiteX2" fmla="*/ 43792439 w 43848334"/>
                  <a:gd name="connsiteY2" fmla="*/ 5777889 h 6695746"/>
                  <a:gd name="connsiteX3" fmla="*/ 21876323 w 43848334"/>
                  <a:gd name="connsiteY3" fmla="*/ 3791425 h 6695746"/>
                  <a:gd name="connsiteX4" fmla="*/ 14194 w 43848334"/>
                  <a:gd name="connsiteY4" fmla="*/ 6695746 h 6695746"/>
                  <a:gd name="connsiteX5" fmla="*/ 1414 w 43848334"/>
                  <a:gd name="connsiteY5" fmla="*/ 15369 h 6695746"/>
                  <a:gd name="connsiteX0" fmla="*/ 1414 w 43792439"/>
                  <a:gd name="connsiteY0" fmla="*/ 6936 h 6687313"/>
                  <a:gd name="connsiteX1" fmla="*/ 43729019 w 43792439"/>
                  <a:gd name="connsiteY1" fmla="*/ 0 h 6687313"/>
                  <a:gd name="connsiteX2" fmla="*/ 43792439 w 43792439"/>
                  <a:gd name="connsiteY2" fmla="*/ 5769456 h 6687313"/>
                  <a:gd name="connsiteX3" fmla="*/ 21876323 w 43792439"/>
                  <a:gd name="connsiteY3" fmla="*/ 3782992 h 6687313"/>
                  <a:gd name="connsiteX4" fmla="*/ 14194 w 43792439"/>
                  <a:gd name="connsiteY4" fmla="*/ 6687313 h 6687313"/>
                  <a:gd name="connsiteX5" fmla="*/ 1414 w 43792439"/>
                  <a:gd name="connsiteY5" fmla="*/ 6936 h 6687313"/>
                  <a:gd name="connsiteX0" fmla="*/ 1414 w 43792439"/>
                  <a:gd name="connsiteY0" fmla="*/ 0 h 6680377"/>
                  <a:gd name="connsiteX1" fmla="*/ 43600524 w 43792439"/>
                  <a:gd name="connsiteY1" fmla="*/ 77395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2439"/>
                  <a:gd name="connsiteY0" fmla="*/ 0 h 6680377"/>
                  <a:gd name="connsiteX1" fmla="*/ 43683128 w 43792439"/>
                  <a:gd name="connsiteY1" fmla="*/ 119561 h 6680377"/>
                  <a:gd name="connsiteX2" fmla="*/ 43792439 w 43792439"/>
                  <a:gd name="connsiteY2" fmla="*/ 5762520 h 6680377"/>
                  <a:gd name="connsiteX3" fmla="*/ 21876323 w 43792439"/>
                  <a:gd name="connsiteY3" fmla="*/ 3776056 h 6680377"/>
                  <a:gd name="connsiteX4" fmla="*/ 14194 w 43792439"/>
                  <a:gd name="connsiteY4" fmla="*/ 6680377 h 6680377"/>
                  <a:gd name="connsiteX5" fmla="*/ 1414 w 43792439"/>
                  <a:gd name="connsiteY5" fmla="*/ 0 h 6680377"/>
                  <a:gd name="connsiteX0" fmla="*/ 1414 w 43793267"/>
                  <a:gd name="connsiteY0" fmla="*/ 0 h 6680377"/>
                  <a:gd name="connsiteX1" fmla="*/ 43793267 w 43793267"/>
                  <a:gd name="connsiteY1" fmla="*/ 1497 h 6680377"/>
                  <a:gd name="connsiteX2" fmla="*/ 43792439 w 43793267"/>
                  <a:gd name="connsiteY2" fmla="*/ 5762520 h 6680377"/>
                  <a:gd name="connsiteX3" fmla="*/ 21876323 w 43793267"/>
                  <a:gd name="connsiteY3" fmla="*/ 3776056 h 6680377"/>
                  <a:gd name="connsiteX4" fmla="*/ 14194 w 43793267"/>
                  <a:gd name="connsiteY4" fmla="*/ 6680377 h 6680377"/>
                  <a:gd name="connsiteX5" fmla="*/ 1414 w 43793267"/>
                  <a:gd name="connsiteY5" fmla="*/ 0 h 668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93267" h="6680377">
                    <a:moveTo>
                      <a:pt x="1414" y="0"/>
                    </a:moveTo>
                    <a:lnTo>
                      <a:pt x="43793267" y="1497"/>
                    </a:lnTo>
                    <a:cubicBezTo>
                      <a:pt x="43793267" y="2343991"/>
                      <a:pt x="43792439" y="3420026"/>
                      <a:pt x="43792439" y="5762520"/>
                    </a:cubicBezTo>
                    <a:cubicBezTo>
                      <a:pt x="38990659" y="4549272"/>
                      <a:pt x="29172697" y="3623080"/>
                      <a:pt x="21876323" y="3776056"/>
                    </a:cubicBezTo>
                    <a:cubicBezTo>
                      <a:pt x="14579949" y="3929032"/>
                      <a:pt x="6467468" y="4159139"/>
                      <a:pt x="14194" y="6680377"/>
                    </a:cubicBezTo>
                    <a:cubicBezTo>
                      <a:pt x="22172" y="4453585"/>
                      <a:pt x="-6564" y="2226792"/>
                      <a:pt x="1414" y="0"/>
                    </a:cubicBezTo>
                    <a:close/>
                  </a:path>
                </a:pathLst>
              </a:custGeom>
              <a:gradFill flip="none" rotWithShape="1">
                <a:gsLst>
                  <a:gs pos="0">
                    <a:schemeClr val="accent6"/>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5">
                <a:extLst>
                  <a:ext uri="{FF2B5EF4-FFF2-40B4-BE49-F238E27FC236}">
                    <a16:creationId xmlns:a16="http://schemas.microsoft.com/office/drawing/2014/main" xmlns="" id="{5425DB9E-358C-EE4C-8D75-8947C8800C66}"/>
                  </a:ext>
                </a:extLst>
              </p:cNvPr>
              <p:cNvSpPr/>
              <p:nvPr userDrawn="1"/>
            </p:nvSpPr>
            <p:spPr>
              <a:xfrm>
                <a:off x="-14192" y="1382"/>
                <a:ext cx="27451941" cy="4570665"/>
              </a:xfrm>
              <a:custGeom>
                <a:avLst/>
                <a:gdLst>
                  <a:gd name="connsiteX0" fmla="*/ 0 w 43891200"/>
                  <a:gd name="connsiteY0" fmla="*/ 0 h 2171777"/>
                  <a:gd name="connsiteX1" fmla="*/ 43891200 w 43891200"/>
                  <a:gd name="connsiteY1" fmla="*/ 0 h 2171777"/>
                  <a:gd name="connsiteX2" fmla="*/ 43891200 w 43891200"/>
                  <a:gd name="connsiteY2" fmla="*/ 2171777 h 2171777"/>
                  <a:gd name="connsiteX3" fmla="*/ 0 w 43891200"/>
                  <a:gd name="connsiteY3" fmla="*/ 2171777 h 2171777"/>
                  <a:gd name="connsiteX4" fmla="*/ 0 w 43891200"/>
                  <a:gd name="connsiteY4" fmla="*/ 0 h 2171777"/>
                  <a:gd name="connsiteX0" fmla="*/ 0 w 43891200"/>
                  <a:gd name="connsiteY0" fmla="*/ 0 h 2171777"/>
                  <a:gd name="connsiteX1" fmla="*/ 43891200 w 43891200"/>
                  <a:gd name="connsiteY1" fmla="*/ 0 h 2171777"/>
                  <a:gd name="connsiteX2" fmla="*/ 43891200 w 43891200"/>
                  <a:gd name="connsiteY2" fmla="*/ 2171777 h 2171777"/>
                  <a:gd name="connsiteX3" fmla="*/ 21843298 w 43891200"/>
                  <a:gd name="connsiteY3" fmla="*/ 2143554 h 2171777"/>
                  <a:gd name="connsiteX4" fmla="*/ 0 w 43891200"/>
                  <a:gd name="connsiteY4" fmla="*/ 2171777 h 2171777"/>
                  <a:gd name="connsiteX5" fmla="*/ 0 w 43891200"/>
                  <a:gd name="connsiteY5" fmla="*/ 0 h 2171777"/>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90029"/>
                  <a:gd name="connsiteX1" fmla="*/ 43891200 w 43891200"/>
                  <a:gd name="connsiteY1" fmla="*/ 0 h 5390029"/>
                  <a:gd name="connsiteX2" fmla="*/ 43891200 w 43891200"/>
                  <a:gd name="connsiteY2" fmla="*/ 2171777 h 5390029"/>
                  <a:gd name="connsiteX3" fmla="*/ 21843298 w 43891200"/>
                  <a:gd name="connsiteY3" fmla="*/ 2143554 h 5390029"/>
                  <a:gd name="connsiteX4" fmla="*/ 28221 w 43891200"/>
                  <a:gd name="connsiteY4" fmla="*/ 5360956 h 5390029"/>
                  <a:gd name="connsiteX5" fmla="*/ 0 w 43891200"/>
                  <a:gd name="connsiteY5" fmla="*/ 0 h 5390029"/>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2143554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691988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200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778314 w 43891200"/>
                  <a:gd name="connsiteY2" fmla="*/ 2171777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60956"/>
                  <a:gd name="connsiteX1" fmla="*/ 43891200 w 43891200"/>
                  <a:gd name="connsiteY1" fmla="*/ 0 h 5360956"/>
                  <a:gd name="connsiteX2" fmla="*/ 43891197 w 43891200"/>
                  <a:gd name="connsiteY2" fmla="*/ 2143554 h 5360956"/>
                  <a:gd name="connsiteX3" fmla="*/ 21843298 w 43891200"/>
                  <a:gd name="connsiteY3" fmla="*/ 1381537 h 5360956"/>
                  <a:gd name="connsiteX4" fmla="*/ 28221 w 43891200"/>
                  <a:gd name="connsiteY4" fmla="*/ 5360956 h 5360956"/>
                  <a:gd name="connsiteX5" fmla="*/ 0 w 43891200"/>
                  <a:gd name="connsiteY5" fmla="*/ 0 h 5360956"/>
                  <a:gd name="connsiteX0" fmla="*/ 0 w 43891200"/>
                  <a:gd name="connsiteY0" fmla="*/ 0 h 5383162"/>
                  <a:gd name="connsiteX1" fmla="*/ 43891200 w 43891200"/>
                  <a:gd name="connsiteY1" fmla="*/ 0 h 5383162"/>
                  <a:gd name="connsiteX2" fmla="*/ 43891197 w 43891200"/>
                  <a:gd name="connsiteY2" fmla="*/ 2143554 h 5383162"/>
                  <a:gd name="connsiteX3" fmla="*/ 21843298 w 43891200"/>
                  <a:gd name="connsiteY3" fmla="*/ 1381537 h 5383162"/>
                  <a:gd name="connsiteX4" fmla="*/ 12981 w 43891200"/>
                  <a:gd name="connsiteY4" fmla="*/ 5383162 h 5383162"/>
                  <a:gd name="connsiteX5" fmla="*/ 0 w 43891200"/>
                  <a:gd name="connsiteY5" fmla="*/ 0 h 5383162"/>
                  <a:gd name="connsiteX0" fmla="*/ 0 w 43891200"/>
                  <a:gd name="connsiteY0" fmla="*/ 0 h 5353553"/>
                  <a:gd name="connsiteX1" fmla="*/ 43891200 w 43891200"/>
                  <a:gd name="connsiteY1" fmla="*/ 0 h 5353553"/>
                  <a:gd name="connsiteX2" fmla="*/ 43891197 w 43891200"/>
                  <a:gd name="connsiteY2" fmla="*/ 2143554 h 5353553"/>
                  <a:gd name="connsiteX3" fmla="*/ 21843298 w 43891200"/>
                  <a:gd name="connsiteY3" fmla="*/ 1381537 h 5353553"/>
                  <a:gd name="connsiteX4" fmla="*/ 12981 w 43891200"/>
                  <a:gd name="connsiteY4" fmla="*/ 5353553 h 5353553"/>
                  <a:gd name="connsiteX5" fmla="*/ 0 w 43891200"/>
                  <a:gd name="connsiteY5" fmla="*/ 0 h 5353553"/>
                  <a:gd name="connsiteX0" fmla="*/ 0 w 43891200"/>
                  <a:gd name="connsiteY0" fmla="*/ 0 h 5375759"/>
                  <a:gd name="connsiteX1" fmla="*/ 43891200 w 43891200"/>
                  <a:gd name="connsiteY1" fmla="*/ 0 h 5375759"/>
                  <a:gd name="connsiteX2" fmla="*/ 43891197 w 43891200"/>
                  <a:gd name="connsiteY2" fmla="*/ 2143554 h 5375759"/>
                  <a:gd name="connsiteX3" fmla="*/ 21843298 w 43891200"/>
                  <a:gd name="connsiteY3" fmla="*/ 1381537 h 5375759"/>
                  <a:gd name="connsiteX4" fmla="*/ 2821 w 43891200"/>
                  <a:gd name="connsiteY4" fmla="*/ 5375759 h 5375759"/>
                  <a:gd name="connsiteX5" fmla="*/ 0 w 43891200"/>
                  <a:gd name="connsiteY5" fmla="*/ 0 h 5375759"/>
                  <a:gd name="connsiteX0" fmla="*/ 0 w 43891200"/>
                  <a:gd name="connsiteY0" fmla="*/ 0 h 5391472"/>
                  <a:gd name="connsiteX1" fmla="*/ 43891200 w 43891200"/>
                  <a:gd name="connsiteY1" fmla="*/ 0 h 5391472"/>
                  <a:gd name="connsiteX2" fmla="*/ 43891197 w 43891200"/>
                  <a:gd name="connsiteY2" fmla="*/ 2143554 h 5391472"/>
                  <a:gd name="connsiteX3" fmla="*/ 21843298 w 43891200"/>
                  <a:gd name="connsiteY3" fmla="*/ 1381537 h 5391472"/>
                  <a:gd name="connsiteX4" fmla="*/ 24143 w 43891200"/>
                  <a:gd name="connsiteY4" fmla="*/ 5391472 h 5391472"/>
                  <a:gd name="connsiteX5" fmla="*/ 0 w 43891200"/>
                  <a:gd name="connsiteY5" fmla="*/ 0 h 5391472"/>
                  <a:gd name="connsiteX0" fmla="*/ 0 w 43891200"/>
                  <a:gd name="connsiteY0" fmla="*/ 0 h 5388329"/>
                  <a:gd name="connsiteX1" fmla="*/ 43891200 w 43891200"/>
                  <a:gd name="connsiteY1" fmla="*/ 0 h 5388329"/>
                  <a:gd name="connsiteX2" fmla="*/ 43891197 w 43891200"/>
                  <a:gd name="connsiteY2" fmla="*/ 2143554 h 5388329"/>
                  <a:gd name="connsiteX3" fmla="*/ 21843298 w 43891200"/>
                  <a:gd name="connsiteY3" fmla="*/ 1381537 h 5388329"/>
                  <a:gd name="connsiteX4" fmla="*/ 11350 w 43891200"/>
                  <a:gd name="connsiteY4" fmla="*/ 5388329 h 5388329"/>
                  <a:gd name="connsiteX5" fmla="*/ 0 w 43891200"/>
                  <a:gd name="connsiteY5" fmla="*/ 0 h 5388329"/>
                  <a:gd name="connsiteX0" fmla="*/ 0 w 43918796"/>
                  <a:gd name="connsiteY0" fmla="*/ 0 h 5388329"/>
                  <a:gd name="connsiteX1" fmla="*/ 43918796 w 43918796"/>
                  <a:gd name="connsiteY1" fmla="*/ 0 h 5388329"/>
                  <a:gd name="connsiteX2" fmla="*/ 43918793 w 43918796"/>
                  <a:gd name="connsiteY2" fmla="*/ 2143554 h 5388329"/>
                  <a:gd name="connsiteX3" fmla="*/ 21870894 w 43918796"/>
                  <a:gd name="connsiteY3" fmla="*/ 1381537 h 5388329"/>
                  <a:gd name="connsiteX4" fmla="*/ 38946 w 43918796"/>
                  <a:gd name="connsiteY4" fmla="*/ 5388329 h 5388329"/>
                  <a:gd name="connsiteX5" fmla="*/ 0 w 43918796"/>
                  <a:gd name="connsiteY5" fmla="*/ 0 h 5388329"/>
                  <a:gd name="connsiteX0" fmla="*/ 0 w 43882001"/>
                  <a:gd name="connsiteY0" fmla="*/ 6780 h 5388329"/>
                  <a:gd name="connsiteX1" fmla="*/ 43882001 w 43882001"/>
                  <a:gd name="connsiteY1" fmla="*/ 0 h 5388329"/>
                  <a:gd name="connsiteX2" fmla="*/ 43881998 w 43882001"/>
                  <a:gd name="connsiteY2" fmla="*/ 2143554 h 5388329"/>
                  <a:gd name="connsiteX3" fmla="*/ 21834099 w 43882001"/>
                  <a:gd name="connsiteY3" fmla="*/ 1381537 h 5388329"/>
                  <a:gd name="connsiteX4" fmla="*/ 2151 w 43882001"/>
                  <a:gd name="connsiteY4" fmla="*/ 5388329 h 5388329"/>
                  <a:gd name="connsiteX5" fmla="*/ 0 w 43882001"/>
                  <a:gd name="connsiteY5" fmla="*/ 6780 h 5388329"/>
                  <a:gd name="connsiteX0" fmla="*/ 0 w 43909597"/>
                  <a:gd name="connsiteY0" fmla="*/ 6780 h 5388329"/>
                  <a:gd name="connsiteX1" fmla="*/ 43909597 w 43909597"/>
                  <a:gd name="connsiteY1" fmla="*/ 0 h 5388329"/>
                  <a:gd name="connsiteX2" fmla="*/ 43909594 w 43909597"/>
                  <a:gd name="connsiteY2" fmla="*/ 2143554 h 5388329"/>
                  <a:gd name="connsiteX3" fmla="*/ 21861695 w 43909597"/>
                  <a:gd name="connsiteY3" fmla="*/ 1381537 h 5388329"/>
                  <a:gd name="connsiteX4" fmla="*/ 29747 w 43909597"/>
                  <a:gd name="connsiteY4" fmla="*/ 5388329 h 5388329"/>
                  <a:gd name="connsiteX5" fmla="*/ 0 w 43909597"/>
                  <a:gd name="connsiteY5" fmla="*/ 6780 h 5388329"/>
                  <a:gd name="connsiteX0" fmla="*/ 16283 w 43879886"/>
                  <a:gd name="connsiteY0" fmla="*/ 13560 h 5388329"/>
                  <a:gd name="connsiteX1" fmla="*/ 43879886 w 43879886"/>
                  <a:gd name="connsiteY1" fmla="*/ 0 h 5388329"/>
                  <a:gd name="connsiteX2" fmla="*/ 43879883 w 43879886"/>
                  <a:gd name="connsiteY2" fmla="*/ 2143554 h 5388329"/>
                  <a:gd name="connsiteX3" fmla="*/ 21831984 w 43879886"/>
                  <a:gd name="connsiteY3" fmla="*/ 1381537 h 5388329"/>
                  <a:gd name="connsiteX4" fmla="*/ 36 w 43879886"/>
                  <a:gd name="connsiteY4" fmla="*/ 5388329 h 5388329"/>
                  <a:gd name="connsiteX5" fmla="*/ 16283 w 43879886"/>
                  <a:gd name="connsiteY5" fmla="*/ 13560 h 5388329"/>
                  <a:gd name="connsiteX0" fmla="*/ 7118 w 43879920"/>
                  <a:gd name="connsiteY0" fmla="*/ 6780 h 5388329"/>
                  <a:gd name="connsiteX1" fmla="*/ 43879920 w 43879920"/>
                  <a:gd name="connsiteY1" fmla="*/ 0 h 5388329"/>
                  <a:gd name="connsiteX2" fmla="*/ 43879917 w 43879920"/>
                  <a:gd name="connsiteY2" fmla="*/ 2143554 h 5388329"/>
                  <a:gd name="connsiteX3" fmla="*/ 21832018 w 43879920"/>
                  <a:gd name="connsiteY3" fmla="*/ 1381537 h 5388329"/>
                  <a:gd name="connsiteX4" fmla="*/ 70 w 43879920"/>
                  <a:gd name="connsiteY4" fmla="*/ 5388329 h 5388329"/>
                  <a:gd name="connsiteX5" fmla="*/ 7118 w 43879920"/>
                  <a:gd name="connsiteY5" fmla="*/ 6780 h 5388329"/>
                  <a:gd name="connsiteX0" fmla="*/ 0 w 43900399"/>
                  <a:gd name="connsiteY0" fmla="*/ 0 h 5388329"/>
                  <a:gd name="connsiteX1" fmla="*/ 43900399 w 43900399"/>
                  <a:gd name="connsiteY1" fmla="*/ 0 h 5388329"/>
                  <a:gd name="connsiteX2" fmla="*/ 43900396 w 43900399"/>
                  <a:gd name="connsiteY2" fmla="*/ 2143554 h 5388329"/>
                  <a:gd name="connsiteX3" fmla="*/ 21852497 w 43900399"/>
                  <a:gd name="connsiteY3" fmla="*/ 1381537 h 5388329"/>
                  <a:gd name="connsiteX4" fmla="*/ 20549 w 43900399"/>
                  <a:gd name="connsiteY4" fmla="*/ 5388329 h 5388329"/>
                  <a:gd name="connsiteX5" fmla="*/ 0 w 43900399"/>
                  <a:gd name="connsiteY5" fmla="*/ 0 h 5388329"/>
                  <a:gd name="connsiteX0" fmla="*/ 0 w 43900396"/>
                  <a:gd name="connsiteY0" fmla="*/ 0 h 5388329"/>
                  <a:gd name="connsiteX1" fmla="*/ 43854405 w 43900396"/>
                  <a:gd name="connsiteY1" fmla="*/ 27119 h 5388329"/>
                  <a:gd name="connsiteX2" fmla="*/ 43900396 w 43900396"/>
                  <a:gd name="connsiteY2" fmla="*/ 2143554 h 5388329"/>
                  <a:gd name="connsiteX3" fmla="*/ 21852497 w 43900396"/>
                  <a:gd name="connsiteY3" fmla="*/ 1381537 h 5388329"/>
                  <a:gd name="connsiteX4" fmla="*/ 20549 w 43900396"/>
                  <a:gd name="connsiteY4" fmla="*/ 5388329 h 5388329"/>
                  <a:gd name="connsiteX5" fmla="*/ 0 w 43900396"/>
                  <a:gd name="connsiteY5" fmla="*/ 0 h 5388329"/>
                  <a:gd name="connsiteX0" fmla="*/ 0 w 43900398"/>
                  <a:gd name="connsiteY0" fmla="*/ 0 h 5388329"/>
                  <a:gd name="connsiteX1" fmla="*/ 43900398 w 43900398"/>
                  <a:gd name="connsiteY1" fmla="*/ 6780 h 5388329"/>
                  <a:gd name="connsiteX2" fmla="*/ 43900396 w 43900398"/>
                  <a:gd name="connsiteY2" fmla="*/ 2143554 h 5388329"/>
                  <a:gd name="connsiteX3" fmla="*/ 21852497 w 43900398"/>
                  <a:gd name="connsiteY3" fmla="*/ 1381537 h 5388329"/>
                  <a:gd name="connsiteX4" fmla="*/ 20549 w 43900398"/>
                  <a:gd name="connsiteY4" fmla="*/ 5388329 h 5388329"/>
                  <a:gd name="connsiteX5" fmla="*/ 0 w 43900398"/>
                  <a:gd name="connsiteY5" fmla="*/ 0 h 5388329"/>
                  <a:gd name="connsiteX0" fmla="*/ 0 w 43909598"/>
                  <a:gd name="connsiteY0" fmla="*/ 0 h 5388329"/>
                  <a:gd name="connsiteX1" fmla="*/ 43909598 w 43909598"/>
                  <a:gd name="connsiteY1" fmla="*/ 6780 h 5388329"/>
                  <a:gd name="connsiteX2" fmla="*/ 43900396 w 43909598"/>
                  <a:gd name="connsiteY2" fmla="*/ 2143554 h 5388329"/>
                  <a:gd name="connsiteX3" fmla="*/ 21852497 w 43909598"/>
                  <a:gd name="connsiteY3" fmla="*/ 1381537 h 5388329"/>
                  <a:gd name="connsiteX4" fmla="*/ 20549 w 43909598"/>
                  <a:gd name="connsiteY4" fmla="*/ 5388329 h 5388329"/>
                  <a:gd name="connsiteX5" fmla="*/ 0 w 43909598"/>
                  <a:gd name="connsiteY5" fmla="*/ 0 h 538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09598" h="5388329">
                    <a:moveTo>
                      <a:pt x="0" y="0"/>
                    </a:moveTo>
                    <a:lnTo>
                      <a:pt x="43909598" y="6780"/>
                    </a:lnTo>
                    <a:cubicBezTo>
                      <a:pt x="43909597" y="719038"/>
                      <a:pt x="43900397" y="1431296"/>
                      <a:pt x="43900396" y="2143554"/>
                    </a:cubicBezTo>
                    <a:cubicBezTo>
                      <a:pt x="37284373" y="1358490"/>
                      <a:pt x="29162993" y="845303"/>
                      <a:pt x="21852497" y="1381537"/>
                    </a:cubicBezTo>
                    <a:cubicBezTo>
                      <a:pt x="14542001" y="1917771"/>
                      <a:pt x="6144574" y="2782191"/>
                      <a:pt x="20549" y="5388329"/>
                    </a:cubicBezTo>
                    <a:cubicBezTo>
                      <a:pt x="19609" y="3596409"/>
                      <a:pt x="940" y="1791920"/>
                      <a:pt x="0" y="0"/>
                    </a:cubicBezTo>
                    <a:close/>
                  </a:path>
                </a:pathLst>
              </a:custGeom>
              <a:gradFill flip="none" rotWithShape="1">
                <a:gsLst>
                  <a:gs pos="0">
                    <a:schemeClr val="tx2"/>
                  </a:gs>
                  <a:gs pos="100000">
                    <a:schemeClr val="accent1"/>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solidFill>
                    <a:schemeClr val="accent1"/>
                  </a:solidFill>
                </a:endParaRPr>
              </a:p>
            </p:txBody>
          </p:sp>
        </p:grpSp>
      </p:gr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F26B43"/>
          </p15:clr>
        </p15:guide>
        <p15:guide id="2" pos="6912" userDrawn="1">
          <p15:clr>
            <a:srgbClr val="F26B43"/>
          </p15:clr>
        </p15:guide>
        <p15:guide id="3" pos="207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1.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6EDE4D7-E5DB-5854-2C54-58DE17CBAE7C}"/>
              </a:ext>
            </a:extLst>
          </p:cNvPr>
          <p:cNvSpPr>
            <a:spLocks noGrp="1"/>
          </p:cNvSpPr>
          <p:nvPr>
            <p:ph type="body" sz="quarter" idx="10"/>
          </p:nvPr>
        </p:nvSpPr>
        <p:spPr>
          <a:xfrm>
            <a:off x="459674" y="5503831"/>
            <a:ext cx="10056813" cy="6334019"/>
          </a:xfrm>
        </p:spPr>
        <p:txBody>
          <a:bodyPr/>
          <a:lstStyle/>
          <a:p>
            <a:pPr marL="571500" indent="-571500" algn="just">
              <a:lnSpc>
                <a:spcPct val="200000"/>
              </a:lnSpc>
              <a:buFont typeface="Wingdings" panose="05000000000000000000" pitchFamily="2" charset="2"/>
              <a:buChar char="Ø"/>
            </a:pPr>
            <a:r>
              <a:rPr lang="fr-FR" sz="3600" dirty="0" smtClean="0">
                <a:latin typeface="+mn-lt"/>
              </a:rPr>
              <a:t>Fibrillation atriale, arythmie </a:t>
            </a:r>
            <a:r>
              <a:rPr lang="fr-FR" sz="3600" dirty="0">
                <a:latin typeface="+mn-lt"/>
              </a:rPr>
              <a:t>la plus fréquente</a:t>
            </a:r>
            <a:r>
              <a:rPr lang="fr-FR" sz="3600" dirty="0" smtClean="0">
                <a:latin typeface="+mn-lt"/>
              </a:rPr>
              <a:t>.</a:t>
            </a:r>
          </a:p>
          <a:p>
            <a:pPr marL="571500" indent="-571500" algn="just">
              <a:lnSpc>
                <a:spcPct val="200000"/>
              </a:lnSpc>
              <a:buFont typeface="Wingdings" panose="05000000000000000000" pitchFamily="2" charset="2"/>
              <a:buChar char="Ø"/>
            </a:pPr>
            <a:r>
              <a:rPr lang="fr-FR" sz="3600" dirty="0">
                <a:latin typeface="+mn-lt"/>
              </a:rPr>
              <a:t>Problème majeur de santé </a:t>
            </a:r>
            <a:r>
              <a:rPr lang="fr-FR" sz="3600" dirty="0" smtClean="0">
                <a:latin typeface="+mn-lt"/>
              </a:rPr>
              <a:t>publique, </a:t>
            </a:r>
          </a:p>
          <a:p>
            <a:pPr marL="571500" indent="-571500" algn="just">
              <a:lnSpc>
                <a:spcPct val="200000"/>
              </a:lnSpc>
              <a:buFont typeface="Wingdings" panose="05000000000000000000" pitchFamily="2" charset="2"/>
              <a:buChar char="Ø"/>
            </a:pPr>
            <a:r>
              <a:rPr lang="fr-FR" sz="3600" dirty="0">
                <a:latin typeface="+mn-lt"/>
              </a:rPr>
              <a:t>R</a:t>
            </a:r>
            <a:r>
              <a:rPr lang="fr-FR" sz="3600" dirty="0" smtClean="0">
                <a:latin typeface="+mn-lt"/>
              </a:rPr>
              <a:t>esponsable </a:t>
            </a:r>
            <a:r>
              <a:rPr lang="fr-FR" sz="3600" dirty="0">
                <a:latin typeface="+mn-lt"/>
              </a:rPr>
              <a:t>des complications graves, thromboemboliques et </a:t>
            </a:r>
            <a:r>
              <a:rPr lang="fr-FR" sz="3600" dirty="0" smtClean="0">
                <a:latin typeface="+mn-lt"/>
              </a:rPr>
              <a:t>hémodynamiques,</a:t>
            </a:r>
          </a:p>
          <a:p>
            <a:pPr marL="571500" indent="-571500" algn="just">
              <a:lnSpc>
                <a:spcPct val="200000"/>
              </a:lnSpc>
              <a:buFont typeface="Wingdings" panose="05000000000000000000" pitchFamily="2" charset="2"/>
              <a:buChar char="Ø"/>
            </a:pPr>
            <a:r>
              <a:rPr lang="fr-FR" sz="3600" dirty="0" smtClean="0">
                <a:latin typeface="+mn-lt"/>
              </a:rPr>
              <a:t> </a:t>
            </a:r>
            <a:r>
              <a:rPr lang="fr-FR" sz="3600" dirty="0">
                <a:latin typeface="+mn-lt"/>
              </a:rPr>
              <a:t>P</a:t>
            </a:r>
            <a:r>
              <a:rPr lang="fr-FR" sz="3600" dirty="0" smtClean="0">
                <a:latin typeface="+mn-lt"/>
              </a:rPr>
              <a:t>révalence </a:t>
            </a:r>
            <a:r>
              <a:rPr lang="fr-FR" sz="3600" dirty="0">
                <a:latin typeface="+mn-lt"/>
              </a:rPr>
              <a:t>reste sous-estimée en </a:t>
            </a:r>
            <a:r>
              <a:rPr lang="fr-FR" sz="3600" dirty="0" smtClean="0">
                <a:latin typeface="+mn-lt"/>
              </a:rPr>
              <a:t>Afrique.</a:t>
            </a:r>
            <a:endParaRPr lang="fr-FR" sz="3600" dirty="0">
              <a:latin typeface="+mn-lt"/>
            </a:endParaRPr>
          </a:p>
        </p:txBody>
      </p:sp>
      <p:sp>
        <p:nvSpPr>
          <p:cNvPr id="3" name="Text Placeholder 2">
            <a:extLst>
              <a:ext uri="{FF2B5EF4-FFF2-40B4-BE49-F238E27FC236}">
                <a16:creationId xmlns:a16="http://schemas.microsoft.com/office/drawing/2014/main" xmlns="" id="{C8B703ED-7BE7-AD1D-5C76-349AC66245A2}"/>
              </a:ext>
            </a:extLst>
          </p:cNvPr>
          <p:cNvSpPr>
            <a:spLocks noGrp="1"/>
          </p:cNvSpPr>
          <p:nvPr>
            <p:ph type="body" sz="quarter" idx="11"/>
          </p:nvPr>
        </p:nvSpPr>
        <p:spPr>
          <a:xfrm>
            <a:off x="477827" y="4674099"/>
            <a:ext cx="10048875" cy="1107988"/>
          </a:xfrm>
        </p:spPr>
        <p:txBody>
          <a:bodyPr/>
          <a:lstStyle/>
          <a:p>
            <a:r>
              <a:rPr lang="en-US" sz="6000" u="none" dirty="0" smtClean="0"/>
              <a:t>INTRODUCTION </a:t>
            </a:r>
            <a:endParaRPr lang="en-US" sz="6000" u="none" dirty="0"/>
          </a:p>
        </p:txBody>
      </p:sp>
      <p:sp>
        <p:nvSpPr>
          <p:cNvPr id="4" name="Text Placeholder 3">
            <a:extLst>
              <a:ext uri="{FF2B5EF4-FFF2-40B4-BE49-F238E27FC236}">
                <a16:creationId xmlns:a16="http://schemas.microsoft.com/office/drawing/2014/main" xmlns="" id="{445A24BA-23D0-389B-9C96-39883BA95D24}"/>
              </a:ext>
            </a:extLst>
          </p:cNvPr>
          <p:cNvSpPr>
            <a:spLocks noGrp="1"/>
          </p:cNvSpPr>
          <p:nvPr>
            <p:ph type="body" sz="quarter" idx="20"/>
          </p:nvPr>
        </p:nvSpPr>
        <p:spPr>
          <a:xfrm>
            <a:off x="477825" y="13337863"/>
            <a:ext cx="10038662" cy="2215983"/>
          </a:xfrm>
        </p:spPr>
        <p:txBody>
          <a:bodyPr/>
          <a:lstStyle/>
          <a:p>
            <a:r>
              <a:rPr lang="en-US" sz="6000" u="none" dirty="0" smtClean="0"/>
              <a:t>OBJECTIFS </a:t>
            </a:r>
          </a:p>
          <a:p>
            <a:endParaRPr lang="en-US" sz="6000" u="none" dirty="0"/>
          </a:p>
        </p:txBody>
      </p:sp>
      <p:sp>
        <p:nvSpPr>
          <p:cNvPr id="5" name="Text Placeholder 4">
            <a:extLst>
              <a:ext uri="{FF2B5EF4-FFF2-40B4-BE49-F238E27FC236}">
                <a16:creationId xmlns:a16="http://schemas.microsoft.com/office/drawing/2014/main" xmlns="" id="{925EA422-02CF-EC85-AE1E-9F501EE4E390}"/>
              </a:ext>
            </a:extLst>
          </p:cNvPr>
          <p:cNvSpPr>
            <a:spLocks noGrp="1"/>
          </p:cNvSpPr>
          <p:nvPr>
            <p:ph type="body" sz="quarter" idx="21"/>
          </p:nvPr>
        </p:nvSpPr>
        <p:spPr>
          <a:xfrm>
            <a:off x="11428410" y="5503830"/>
            <a:ext cx="10048874" cy="27053538"/>
          </a:xfrm>
        </p:spPr>
        <p:txBody>
          <a:bodyPr/>
          <a:lstStyle/>
          <a:p>
            <a:pPr marL="457200" indent="-457200" algn="just">
              <a:lnSpc>
                <a:spcPct val="200000"/>
              </a:lnSpc>
              <a:buFont typeface="Wingdings" panose="05000000000000000000" pitchFamily="2" charset="2"/>
              <a:buChar char="Ø"/>
            </a:pPr>
            <a:r>
              <a:rPr lang="fr-FR" sz="3600" dirty="0" smtClean="0">
                <a:latin typeface="+mn-lt"/>
              </a:rPr>
              <a:t> </a:t>
            </a:r>
            <a:r>
              <a:rPr lang="fr-FR" sz="3600" dirty="0">
                <a:latin typeface="+mn-lt"/>
              </a:rPr>
              <a:t>E</a:t>
            </a:r>
            <a:r>
              <a:rPr lang="fr-FR" sz="3600" dirty="0" smtClean="0">
                <a:latin typeface="+mn-lt"/>
              </a:rPr>
              <a:t>tude </a:t>
            </a:r>
            <a:r>
              <a:rPr lang="fr-FR" sz="3600" dirty="0">
                <a:latin typeface="+mn-lt"/>
              </a:rPr>
              <a:t>transversale </a:t>
            </a:r>
            <a:r>
              <a:rPr lang="fr-FR" sz="3600" dirty="0" smtClean="0">
                <a:latin typeface="+mn-lt"/>
              </a:rPr>
              <a:t>rétrospective et prospective et descriptive allant </a:t>
            </a:r>
            <a:r>
              <a:rPr lang="fr-FR" sz="3600" dirty="0">
                <a:latin typeface="+mn-lt"/>
              </a:rPr>
              <a:t>du 01 Aout 2021 au 31 juillet 2022</a:t>
            </a:r>
            <a:r>
              <a:rPr lang="fr-FR" sz="3600" dirty="0" smtClean="0">
                <a:latin typeface="+mn-lt"/>
              </a:rPr>
              <a:t>.</a:t>
            </a:r>
          </a:p>
          <a:p>
            <a:pPr marL="457200" indent="-457200" algn="just">
              <a:lnSpc>
                <a:spcPct val="200000"/>
              </a:lnSpc>
              <a:buFont typeface="Wingdings" panose="05000000000000000000" pitchFamily="2" charset="2"/>
              <a:buChar char="Ø"/>
            </a:pPr>
            <a:r>
              <a:rPr lang="fr-FR" sz="3600" dirty="0" smtClean="0">
                <a:latin typeface="+mn-lt"/>
              </a:rPr>
              <a:t> Inclusion:  </a:t>
            </a:r>
            <a:r>
              <a:rPr lang="fr-FR" sz="3600" dirty="0">
                <a:latin typeface="+mn-lt"/>
              </a:rPr>
              <a:t>P</a:t>
            </a:r>
            <a:r>
              <a:rPr lang="fr-FR" sz="3600" dirty="0" smtClean="0">
                <a:latin typeface="+mn-lt"/>
              </a:rPr>
              <a:t>atients </a:t>
            </a:r>
            <a:r>
              <a:rPr lang="fr-FR" sz="3600" dirty="0">
                <a:latin typeface="+mn-lt"/>
              </a:rPr>
              <a:t>âgés </a:t>
            </a:r>
            <a:r>
              <a:rPr lang="fr-FR" sz="3600" dirty="0" smtClean="0">
                <a:latin typeface="+mn-lt"/>
              </a:rPr>
              <a:t>de 18 </a:t>
            </a:r>
            <a:r>
              <a:rPr lang="fr-FR" sz="3600" dirty="0">
                <a:latin typeface="+mn-lt"/>
              </a:rPr>
              <a:t>ans </a:t>
            </a:r>
            <a:r>
              <a:rPr lang="fr-FR" sz="3600" dirty="0" smtClean="0">
                <a:latin typeface="+mn-lt"/>
              </a:rPr>
              <a:t>et de deux sexes, </a:t>
            </a:r>
            <a:r>
              <a:rPr lang="fr-FR" sz="3600" dirty="0">
                <a:latin typeface="+mn-lt"/>
              </a:rPr>
              <a:t>ayant consultés et/ou hospitalisés </a:t>
            </a:r>
            <a:r>
              <a:rPr lang="fr-FR" sz="3600" dirty="0" smtClean="0">
                <a:latin typeface="+mn-lt"/>
              </a:rPr>
              <a:t>pour </a:t>
            </a:r>
            <a:r>
              <a:rPr lang="fr-FR" sz="3600" dirty="0">
                <a:latin typeface="+mn-lt"/>
              </a:rPr>
              <a:t>une fibrillation atriale de confirmation électrocardiographique ou au holter ECG ; compléter par </a:t>
            </a:r>
            <a:r>
              <a:rPr lang="fr-FR" sz="3600" dirty="0" smtClean="0">
                <a:latin typeface="+mn-lt"/>
              </a:rPr>
              <a:t>une </a:t>
            </a:r>
            <a:r>
              <a:rPr lang="fr-FR" sz="3600" dirty="0">
                <a:latin typeface="+mn-lt"/>
              </a:rPr>
              <a:t>échocardiographie Doppler et </a:t>
            </a:r>
            <a:r>
              <a:rPr lang="fr-FR" sz="3600" dirty="0" smtClean="0">
                <a:latin typeface="+mn-lt"/>
              </a:rPr>
              <a:t>le bilan rénal, hépatique, ionogramme sanguin et numération sanguine et thyroïdien.</a:t>
            </a:r>
          </a:p>
          <a:p>
            <a:pPr marL="457200" indent="-457200" algn="just">
              <a:lnSpc>
                <a:spcPct val="200000"/>
              </a:lnSpc>
              <a:buFont typeface="Wingdings" panose="05000000000000000000" pitchFamily="2" charset="2"/>
              <a:buChar char="Ø"/>
            </a:pPr>
            <a:r>
              <a:rPr lang="fr-FR" sz="3600" dirty="0" smtClean="0">
                <a:latin typeface="+mn-lt"/>
              </a:rPr>
              <a:t> Exclusion: dossiers incomplets et non consentant à l’étude.</a:t>
            </a:r>
          </a:p>
          <a:p>
            <a:pPr marL="457200" indent="-457200" algn="just">
              <a:lnSpc>
                <a:spcPct val="200000"/>
              </a:lnSpc>
              <a:buFont typeface="Wingdings" panose="05000000000000000000" pitchFamily="2" charset="2"/>
              <a:buChar char="Ø"/>
            </a:pPr>
            <a:r>
              <a:rPr lang="fr-FR" sz="3600" dirty="0" smtClean="0">
                <a:latin typeface="+mn-lt"/>
              </a:rPr>
              <a:t> </a:t>
            </a:r>
            <a:r>
              <a:rPr lang="fr-FR" sz="3600" dirty="0">
                <a:latin typeface="+mn-lt"/>
              </a:rPr>
              <a:t>V</a:t>
            </a:r>
            <a:r>
              <a:rPr lang="fr-FR" sz="3600" dirty="0" smtClean="0">
                <a:latin typeface="+mn-lt"/>
              </a:rPr>
              <a:t>ariables étudiées:  sociodémographiques</a:t>
            </a:r>
            <a:r>
              <a:rPr lang="fr-FR" sz="3600" dirty="0">
                <a:latin typeface="+mn-lt"/>
              </a:rPr>
              <a:t>, cliniques, paracliniques, thérapeutiques et évolutives. </a:t>
            </a:r>
            <a:endParaRPr lang="fr-FR" sz="3600" dirty="0" smtClean="0">
              <a:latin typeface="+mn-lt"/>
            </a:endParaRPr>
          </a:p>
          <a:p>
            <a:pPr marL="457200" indent="-457200" algn="just">
              <a:lnSpc>
                <a:spcPct val="200000"/>
              </a:lnSpc>
              <a:buFont typeface="Wingdings" panose="05000000000000000000" pitchFamily="2" charset="2"/>
              <a:buChar char="Ø"/>
            </a:pPr>
            <a:r>
              <a:rPr lang="fr-FR" sz="3600" dirty="0">
                <a:latin typeface="+mn-lt"/>
              </a:rPr>
              <a:t>L</a:t>
            </a:r>
            <a:r>
              <a:rPr lang="fr-FR" sz="3600" dirty="0" smtClean="0">
                <a:latin typeface="+mn-lt"/>
              </a:rPr>
              <a:t>ogiciels : Excel</a:t>
            </a:r>
            <a:r>
              <a:rPr lang="fr-FR" sz="3600" dirty="0">
                <a:latin typeface="+mn-lt"/>
              </a:rPr>
              <a:t>,</a:t>
            </a:r>
            <a:r>
              <a:rPr lang="fr-FR" sz="3600" dirty="0" smtClean="0">
                <a:latin typeface="+mn-lt"/>
              </a:rPr>
              <a:t> logiciel </a:t>
            </a:r>
            <a:r>
              <a:rPr lang="fr-FR" sz="3600" dirty="0">
                <a:latin typeface="+mn-lt"/>
              </a:rPr>
              <a:t>SPSS 18.8. </a:t>
            </a:r>
            <a:endParaRPr lang="fr-FR" sz="3600" dirty="0" smtClean="0">
              <a:latin typeface="+mn-lt"/>
            </a:endParaRPr>
          </a:p>
          <a:p>
            <a:pPr marL="457200" indent="-457200" algn="just">
              <a:lnSpc>
                <a:spcPct val="200000"/>
              </a:lnSpc>
              <a:buFont typeface="Wingdings" panose="05000000000000000000" pitchFamily="2" charset="2"/>
              <a:buChar char="Ø"/>
            </a:pPr>
            <a:endParaRPr lang="fr-FR" sz="3600" dirty="0">
              <a:latin typeface="+mn-lt"/>
            </a:endParaRPr>
          </a:p>
          <a:p>
            <a:pPr algn="just">
              <a:lnSpc>
                <a:spcPct val="200000"/>
              </a:lnSpc>
            </a:pPr>
            <a:endParaRPr lang="fr-FR" sz="3600" dirty="0">
              <a:latin typeface="+mn-lt"/>
            </a:endParaRPr>
          </a:p>
          <a:p>
            <a:pPr algn="just">
              <a:lnSpc>
                <a:spcPct val="200000"/>
              </a:lnSpc>
            </a:pPr>
            <a:r>
              <a:rPr lang="fr-FR" sz="3600" dirty="0" smtClean="0">
                <a:solidFill>
                  <a:srgbClr val="00B050"/>
                </a:solidFill>
                <a:effectLst/>
                <a:latin typeface="+mn-lt"/>
              </a:rPr>
              <a:t>6</a:t>
            </a:r>
            <a:r>
              <a:rPr lang="fr-FR" sz="3600" baseline="30000" dirty="0" smtClean="0">
                <a:solidFill>
                  <a:srgbClr val="00B050"/>
                </a:solidFill>
                <a:effectLst/>
                <a:latin typeface="+mn-lt"/>
              </a:rPr>
              <a:t>ème</a:t>
            </a:r>
            <a:r>
              <a:rPr lang="fr-FR" sz="3600" dirty="0" smtClean="0">
                <a:solidFill>
                  <a:srgbClr val="00B050"/>
                </a:solidFill>
                <a:effectLst/>
                <a:latin typeface="+mn-lt"/>
              </a:rPr>
              <a:t>  congres Internationale de la SOSECAR couplé à la 5eme édition du Congres </a:t>
            </a:r>
            <a:r>
              <a:rPr lang="fr-FR" sz="3600" dirty="0" err="1">
                <a:solidFill>
                  <a:srgbClr val="00B050"/>
                </a:solidFill>
                <a:latin typeface="+mn-lt"/>
              </a:rPr>
              <a:t>C</a:t>
            </a:r>
            <a:r>
              <a:rPr lang="fr-FR" sz="3600" dirty="0" err="1" smtClean="0">
                <a:solidFill>
                  <a:srgbClr val="00B050"/>
                </a:solidFill>
                <a:effectLst/>
                <a:latin typeface="+mn-lt"/>
              </a:rPr>
              <a:t>ardiotech</a:t>
            </a:r>
            <a:r>
              <a:rPr lang="fr-FR" sz="3600" dirty="0" smtClean="0">
                <a:solidFill>
                  <a:srgbClr val="00B050"/>
                </a:solidFill>
                <a:effectLst/>
                <a:latin typeface="+mn-lt"/>
              </a:rPr>
              <a:t> Sénégal</a:t>
            </a:r>
          </a:p>
          <a:p>
            <a:pPr algn="just">
              <a:lnSpc>
                <a:spcPct val="200000"/>
              </a:lnSpc>
            </a:pPr>
            <a:endParaRPr lang="fr-FR" sz="3600" dirty="0" smtClean="0">
              <a:solidFill>
                <a:srgbClr val="00B050"/>
              </a:solidFill>
              <a:effectLst/>
              <a:latin typeface="+mn-lt"/>
            </a:endParaRPr>
          </a:p>
          <a:p>
            <a:pPr algn="just">
              <a:lnSpc>
                <a:spcPct val="200000"/>
              </a:lnSpc>
            </a:pPr>
            <a:r>
              <a:rPr lang="fr-FR" sz="3600" dirty="0" smtClean="0">
                <a:latin typeface="+mn-lt"/>
              </a:rPr>
              <a:t>                    11 ,12 &amp;13 Décembre 2023  </a:t>
            </a:r>
          </a:p>
          <a:p>
            <a:pPr algn="just">
              <a:lnSpc>
                <a:spcPct val="200000"/>
              </a:lnSpc>
            </a:pPr>
            <a:endParaRPr lang="fr-FR" sz="3600" dirty="0">
              <a:solidFill>
                <a:srgbClr val="00B050"/>
              </a:solidFill>
              <a:effectLst/>
              <a:latin typeface="+mn-lt"/>
            </a:endParaRPr>
          </a:p>
        </p:txBody>
      </p:sp>
      <p:sp>
        <p:nvSpPr>
          <p:cNvPr id="6" name="Text Placeholder 5">
            <a:extLst>
              <a:ext uri="{FF2B5EF4-FFF2-40B4-BE49-F238E27FC236}">
                <a16:creationId xmlns:a16="http://schemas.microsoft.com/office/drawing/2014/main" xmlns="" id="{17D374F2-DF33-39C4-AE9E-EC19FF534CA6}"/>
              </a:ext>
            </a:extLst>
          </p:cNvPr>
          <p:cNvSpPr>
            <a:spLocks noGrp="1"/>
          </p:cNvSpPr>
          <p:nvPr>
            <p:ph type="body" sz="quarter" idx="22"/>
          </p:nvPr>
        </p:nvSpPr>
        <p:spPr>
          <a:xfrm>
            <a:off x="11428411" y="4674099"/>
            <a:ext cx="10048875" cy="1107988"/>
          </a:xfrm>
        </p:spPr>
        <p:txBody>
          <a:bodyPr/>
          <a:lstStyle/>
          <a:p>
            <a:r>
              <a:rPr lang="en-US" sz="6000" u="none" dirty="0" smtClean="0"/>
              <a:t>MATERIEL ET METHODE</a:t>
            </a:r>
            <a:endParaRPr lang="en-US" sz="6000" u="none" dirty="0"/>
          </a:p>
        </p:txBody>
      </p:sp>
      <p:sp>
        <p:nvSpPr>
          <p:cNvPr id="7" name="Text Placeholder 6">
            <a:extLst>
              <a:ext uri="{FF2B5EF4-FFF2-40B4-BE49-F238E27FC236}">
                <a16:creationId xmlns:a16="http://schemas.microsoft.com/office/drawing/2014/main" xmlns="" id="{7C0D28FF-ABED-62A2-A949-58CB891D2C86}"/>
              </a:ext>
            </a:extLst>
          </p:cNvPr>
          <p:cNvSpPr>
            <a:spLocks noGrp="1"/>
          </p:cNvSpPr>
          <p:nvPr>
            <p:ph type="body" sz="quarter" idx="23"/>
          </p:nvPr>
        </p:nvSpPr>
        <p:spPr>
          <a:xfrm>
            <a:off x="22448845" y="5503830"/>
            <a:ext cx="10048874" cy="17967974"/>
          </a:xfrm>
        </p:spPr>
        <p:txBody>
          <a:bodyPr/>
          <a:lstStyle/>
          <a:p>
            <a:pPr marL="571500" indent="-571500" algn="just">
              <a:lnSpc>
                <a:spcPct val="200000"/>
              </a:lnSpc>
              <a:buFont typeface="Wingdings" panose="05000000000000000000" pitchFamily="2" charset="2"/>
              <a:buChar char="Ø"/>
            </a:pPr>
            <a:r>
              <a:rPr lang="fr-FR" sz="3600" dirty="0" smtClean="0">
                <a:latin typeface="+mn-lt"/>
              </a:rPr>
              <a:t>Prévalence: </a:t>
            </a:r>
            <a:r>
              <a:rPr lang="fr-FR" sz="3600" dirty="0">
                <a:latin typeface="+mn-lt"/>
              </a:rPr>
              <a:t>15,97%, </a:t>
            </a:r>
            <a:r>
              <a:rPr lang="fr-FR" sz="3600" dirty="0" smtClean="0">
                <a:latin typeface="+mn-lt"/>
              </a:rPr>
              <a:t>( 115 / 728), </a:t>
            </a:r>
            <a:r>
              <a:rPr lang="fr-FR" sz="3600" dirty="0">
                <a:latin typeface="+mn-lt"/>
              </a:rPr>
              <a:t>sexe ratio :</a:t>
            </a:r>
            <a:r>
              <a:rPr lang="fr-FR" sz="3600" dirty="0" smtClean="0">
                <a:latin typeface="+mn-lt"/>
              </a:rPr>
              <a:t> </a:t>
            </a:r>
            <a:r>
              <a:rPr lang="fr-FR" sz="3600" dirty="0">
                <a:latin typeface="+mn-lt"/>
              </a:rPr>
              <a:t>1,67 en faveur du sexe féminin. </a:t>
            </a:r>
            <a:endParaRPr lang="fr-FR" sz="3600" dirty="0" smtClean="0">
              <a:latin typeface="+mn-lt"/>
            </a:endParaRPr>
          </a:p>
          <a:p>
            <a:pPr marL="571500" indent="-571500" algn="just">
              <a:lnSpc>
                <a:spcPct val="200000"/>
              </a:lnSpc>
              <a:buFont typeface="Wingdings" panose="05000000000000000000" pitchFamily="2" charset="2"/>
              <a:buChar char="Ø"/>
            </a:pPr>
            <a:r>
              <a:rPr lang="fr-FR" sz="3600" dirty="0">
                <a:latin typeface="+mn-lt"/>
              </a:rPr>
              <a:t>A</a:t>
            </a:r>
            <a:r>
              <a:rPr lang="fr-FR" sz="3600" dirty="0" smtClean="0">
                <a:latin typeface="+mn-lt"/>
              </a:rPr>
              <a:t>ge moyen: </a:t>
            </a:r>
            <a:r>
              <a:rPr lang="fr-FR" sz="3600" dirty="0">
                <a:latin typeface="+mn-lt"/>
              </a:rPr>
              <a:t>58,58 +/- 12,71 ans </a:t>
            </a:r>
            <a:r>
              <a:rPr lang="fr-FR" sz="3600" dirty="0" smtClean="0">
                <a:latin typeface="+mn-lt"/>
              </a:rPr>
              <a:t> extrêmes </a:t>
            </a:r>
            <a:r>
              <a:rPr lang="fr-FR" sz="3600" dirty="0">
                <a:latin typeface="+mn-lt"/>
              </a:rPr>
              <a:t>18 </a:t>
            </a:r>
            <a:r>
              <a:rPr lang="fr-FR" sz="3600" dirty="0" smtClean="0">
                <a:latin typeface="+mn-lt"/>
              </a:rPr>
              <a:t> </a:t>
            </a:r>
            <a:r>
              <a:rPr lang="fr-FR" sz="3600" dirty="0">
                <a:latin typeface="+mn-lt"/>
              </a:rPr>
              <a:t>à 80 ans. La tranche d’âge la plus représentée </a:t>
            </a:r>
            <a:r>
              <a:rPr lang="fr-FR" sz="3600" dirty="0" smtClean="0">
                <a:latin typeface="+mn-lt"/>
              </a:rPr>
              <a:t>: 60 </a:t>
            </a:r>
            <a:r>
              <a:rPr lang="fr-FR" sz="3600" dirty="0">
                <a:latin typeface="+mn-lt"/>
              </a:rPr>
              <a:t>à 74 ans (68,70%). </a:t>
            </a:r>
            <a:endParaRPr lang="fr-FR" sz="3600" dirty="0" smtClean="0">
              <a:latin typeface="+mn-lt"/>
            </a:endParaRPr>
          </a:p>
          <a:p>
            <a:pPr marL="571500" indent="-571500" algn="just">
              <a:lnSpc>
                <a:spcPct val="200000"/>
              </a:lnSpc>
              <a:buFont typeface="Wingdings" panose="05000000000000000000" pitchFamily="2" charset="2"/>
              <a:buChar char="Ø"/>
            </a:pPr>
            <a:r>
              <a:rPr lang="fr-FR" sz="3600" dirty="0" smtClean="0">
                <a:latin typeface="+mn-lt"/>
              </a:rPr>
              <a:t>Facteur de risque CV: HTA  </a:t>
            </a:r>
            <a:r>
              <a:rPr lang="fr-FR" sz="3600" dirty="0">
                <a:latin typeface="+mn-lt"/>
              </a:rPr>
              <a:t>80</a:t>
            </a:r>
            <a:r>
              <a:rPr lang="fr-FR" sz="3600" dirty="0" smtClean="0">
                <a:latin typeface="+mn-lt"/>
              </a:rPr>
              <a:t>%. (92/115), Score </a:t>
            </a:r>
            <a:r>
              <a:rPr lang="fr-FR" sz="3600" dirty="0">
                <a:latin typeface="+mn-lt"/>
              </a:rPr>
              <a:t>EHRA moyen </a:t>
            </a:r>
            <a:r>
              <a:rPr lang="fr-FR" sz="3600" dirty="0" smtClean="0">
                <a:latin typeface="+mn-lt"/>
              </a:rPr>
              <a:t> </a:t>
            </a:r>
            <a:r>
              <a:rPr lang="fr-FR" sz="3600" dirty="0">
                <a:latin typeface="+mn-lt"/>
              </a:rPr>
              <a:t>3,25+/-</a:t>
            </a:r>
            <a:r>
              <a:rPr lang="fr-FR" sz="3600" dirty="0" smtClean="0">
                <a:latin typeface="+mn-lt"/>
              </a:rPr>
              <a:t>0,70, Score </a:t>
            </a:r>
            <a:r>
              <a:rPr lang="fr-FR" sz="3600" dirty="0">
                <a:latin typeface="+mn-lt"/>
              </a:rPr>
              <a:t>CHA2DS2-VASc </a:t>
            </a:r>
            <a:r>
              <a:rPr lang="fr-FR" sz="3600" dirty="0" smtClean="0">
                <a:latin typeface="+mn-lt"/>
              </a:rPr>
              <a:t>moyen </a:t>
            </a:r>
            <a:r>
              <a:rPr lang="fr-FR" sz="3600" dirty="0">
                <a:latin typeface="+mn-lt"/>
              </a:rPr>
              <a:t>2,75+/-</a:t>
            </a:r>
            <a:r>
              <a:rPr lang="fr-FR" sz="3600" dirty="0" smtClean="0">
                <a:latin typeface="+mn-lt"/>
              </a:rPr>
              <a:t>0,61, Score </a:t>
            </a:r>
            <a:r>
              <a:rPr lang="fr-FR" sz="3600" dirty="0">
                <a:latin typeface="+mn-lt"/>
              </a:rPr>
              <a:t>HAS-BLED </a:t>
            </a:r>
            <a:r>
              <a:rPr lang="fr-FR" sz="3600" dirty="0" smtClean="0">
                <a:latin typeface="+mn-lt"/>
              </a:rPr>
              <a:t>moyen </a:t>
            </a:r>
            <a:r>
              <a:rPr lang="fr-FR" sz="3600" dirty="0">
                <a:latin typeface="+mn-lt"/>
              </a:rPr>
              <a:t>1,63+/-</a:t>
            </a:r>
            <a:r>
              <a:rPr lang="fr-FR" sz="3600" dirty="0" smtClean="0">
                <a:latin typeface="+mn-lt"/>
              </a:rPr>
              <a:t>0,70</a:t>
            </a:r>
          </a:p>
          <a:p>
            <a:pPr marL="571500" indent="-571500" algn="just">
              <a:lnSpc>
                <a:spcPct val="200000"/>
              </a:lnSpc>
              <a:buFont typeface="Wingdings" panose="05000000000000000000" pitchFamily="2" charset="2"/>
              <a:buChar char="Ø"/>
            </a:pPr>
            <a:r>
              <a:rPr lang="fr-FR" sz="3600" dirty="0" smtClean="0">
                <a:latin typeface="+mn-lt"/>
              </a:rPr>
              <a:t>Les anomalies Echocardiographies </a:t>
            </a:r>
          </a:p>
          <a:p>
            <a:pPr marL="571500" indent="-571500" algn="just">
              <a:lnSpc>
                <a:spcPct val="200000"/>
              </a:lnSpc>
              <a:buFont typeface="Wingdings" panose="05000000000000000000" pitchFamily="2" charset="2"/>
              <a:buChar char="Ø"/>
            </a:pPr>
            <a:endParaRPr lang="fr-FR" sz="3600" dirty="0" smtClean="0">
              <a:latin typeface="+mn-lt"/>
            </a:endParaRPr>
          </a:p>
          <a:p>
            <a:pPr algn="just">
              <a:lnSpc>
                <a:spcPct val="200000"/>
              </a:lnSpc>
            </a:pPr>
            <a:r>
              <a:rPr lang="fr-FR" sz="3600" dirty="0" smtClean="0">
                <a:latin typeface="+mn-lt"/>
              </a:rPr>
              <a:t> </a:t>
            </a:r>
          </a:p>
          <a:p>
            <a:pPr algn="just">
              <a:lnSpc>
                <a:spcPct val="200000"/>
              </a:lnSpc>
            </a:pPr>
            <a:endParaRPr lang="fr-FR" sz="3600" dirty="0">
              <a:latin typeface="+mn-lt"/>
            </a:endParaRPr>
          </a:p>
          <a:p>
            <a:pPr algn="just">
              <a:lnSpc>
                <a:spcPct val="200000"/>
              </a:lnSpc>
            </a:pPr>
            <a:endParaRPr lang="fr-FR" sz="3600" dirty="0" smtClean="0">
              <a:latin typeface="+mn-lt"/>
            </a:endParaRPr>
          </a:p>
          <a:p>
            <a:pPr algn="just">
              <a:lnSpc>
                <a:spcPct val="200000"/>
              </a:lnSpc>
            </a:pPr>
            <a:r>
              <a:rPr lang="fr-FR" sz="3600" dirty="0" smtClean="0">
                <a:latin typeface="+mn-lt"/>
              </a:rPr>
              <a:t>Les étiologies </a:t>
            </a:r>
            <a:endParaRPr lang="en-US" sz="3600" dirty="0">
              <a:latin typeface="+mn-lt"/>
            </a:endParaRPr>
          </a:p>
        </p:txBody>
      </p:sp>
      <p:sp>
        <p:nvSpPr>
          <p:cNvPr id="8" name="Text Placeholder 7">
            <a:extLst>
              <a:ext uri="{FF2B5EF4-FFF2-40B4-BE49-F238E27FC236}">
                <a16:creationId xmlns:a16="http://schemas.microsoft.com/office/drawing/2014/main" xmlns="" id="{F39F00D5-5C38-D6F2-6606-6A41E051B19F}"/>
              </a:ext>
            </a:extLst>
          </p:cNvPr>
          <p:cNvSpPr>
            <a:spLocks noGrp="1"/>
          </p:cNvSpPr>
          <p:nvPr>
            <p:ph type="body" sz="quarter" idx="24"/>
          </p:nvPr>
        </p:nvSpPr>
        <p:spPr>
          <a:xfrm>
            <a:off x="22440906" y="4674099"/>
            <a:ext cx="10058400" cy="1107988"/>
          </a:xfrm>
        </p:spPr>
        <p:txBody>
          <a:bodyPr/>
          <a:lstStyle/>
          <a:p>
            <a:r>
              <a:rPr lang="en-US" sz="6000" u="none" dirty="0" smtClean="0"/>
              <a:t>RESULTATS </a:t>
            </a:r>
            <a:endParaRPr lang="en-US" sz="6000" u="none" dirty="0"/>
          </a:p>
        </p:txBody>
      </p:sp>
      <p:sp>
        <p:nvSpPr>
          <p:cNvPr id="10" name="Text Placeholder 9">
            <a:extLst>
              <a:ext uri="{FF2B5EF4-FFF2-40B4-BE49-F238E27FC236}">
                <a16:creationId xmlns:a16="http://schemas.microsoft.com/office/drawing/2014/main" xmlns="" id="{5BB92EB9-4C7E-3A15-04B6-67A9C82BD3DD}"/>
              </a:ext>
            </a:extLst>
          </p:cNvPr>
          <p:cNvSpPr>
            <a:spLocks noGrp="1"/>
          </p:cNvSpPr>
          <p:nvPr>
            <p:ph type="body" sz="quarter" idx="26"/>
          </p:nvPr>
        </p:nvSpPr>
        <p:spPr>
          <a:xfrm>
            <a:off x="33469277" y="5838474"/>
            <a:ext cx="9999783" cy="1696660"/>
          </a:xfrm>
        </p:spPr>
        <p:txBody>
          <a:bodyPr/>
          <a:lstStyle/>
          <a:p>
            <a:pPr marL="571500" indent="-571500">
              <a:lnSpc>
                <a:spcPct val="200000"/>
              </a:lnSpc>
              <a:buFont typeface="Wingdings" panose="05000000000000000000" pitchFamily="2" charset="2"/>
              <a:buChar char="Ø"/>
            </a:pPr>
            <a:endParaRPr lang="fr-FR" sz="3600" dirty="0" smtClean="0">
              <a:latin typeface="+mn-lt"/>
            </a:endParaRPr>
          </a:p>
          <a:p>
            <a:endParaRPr lang="en-US" dirty="0"/>
          </a:p>
        </p:txBody>
      </p:sp>
      <p:sp>
        <p:nvSpPr>
          <p:cNvPr id="11" name="Text Placeholder 10">
            <a:extLst>
              <a:ext uri="{FF2B5EF4-FFF2-40B4-BE49-F238E27FC236}">
                <a16:creationId xmlns:a16="http://schemas.microsoft.com/office/drawing/2014/main" xmlns="" id="{E623E73B-A818-ECAD-449D-B4BA29C89431}"/>
              </a:ext>
            </a:extLst>
          </p:cNvPr>
          <p:cNvSpPr>
            <a:spLocks noGrp="1"/>
          </p:cNvSpPr>
          <p:nvPr>
            <p:ph type="body" sz="quarter" idx="27"/>
          </p:nvPr>
        </p:nvSpPr>
        <p:spPr>
          <a:xfrm>
            <a:off x="33422043" y="20500258"/>
            <a:ext cx="10047018" cy="914400"/>
          </a:xfrm>
        </p:spPr>
        <p:txBody>
          <a:bodyPr/>
          <a:lstStyle/>
          <a:p>
            <a:r>
              <a:rPr lang="en-US" sz="6000" u="none" dirty="0"/>
              <a:t>CONCLUSION</a:t>
            </a:r>
            <a:r>
              <a:rPr lang="en-US" sz="6000" dirty="0"/>
              <a:t> </a:t>
            </a:r>
          </a:p>
        </p:txBody>
      </p:sp>
      <p:sp>
        <p:nvSpPr>
          <p:cNvPr id="12" name="Text Placeholder 11">
            <a:extLst>
              <a:ext uri="{FF2B5EF4-FFF2-40B4-BE49-F238E27FC236}">
                <a16:creationId xmlns:a16="http://schemas.microsoft.com/office/drawing/2014/main" xmlns="" id="{0FD3AFCE-81A9-6CA3-7186-12D9C355F948}"/>
              </a:ext>
            </a:extLst>
          </p:cNvPr>
          <p:cNvSpPr>
            <a:spLocks noGrp="1"/>
          </p:cNvSpPr>
          <p:nvPr>
            <p:ph type="body" sz="quarter" idx="28"/>
          </p:nvPr>
        </p:nvSpPr>
        <p:spPr>
          <a:xfrm>
            <a:off x="33422043" y="14076902"/>
            <a:ext cx="10052050" cy="1015640"/>
          </a:xfrm>
        </p:spPr>
        <p:txBody>
          <a:bodyPr/>
          <a:lstStyle/>
          <a:p>
            <a:r>
              <a:rPr lang="en-US" sz="3600" dirty="0" smtClean="0">
                <a:latin typeface="+mj-lt"/>
              </a:rPr>
              <a:t>Les complications </a:t>
            </a:r>
            <a:endParaRPr lang="en-US" sz="3600" dirty="0">
              <a:latin typeface="+mj-lt"/>
            </a:endParaRPr>
          </a:p>
        </p:txBody>
      </p:sp>
      <p:sp>
        <p:nvSpPr>
          <p:cNvPr id="13" name="Text Placeholder 12">
            <a:extLst>
              <a:ext uri="{FF2B5EF4-FFF2-40B4-BE49-F238E27FC236}">
                <a16:creationId xmlns:a16="http://schemas.microsoft.com/office/drawing/2014/main" xmlns="" id="{46092EE5-A531-D9B7-8587-AC884F1CEED5}"/>
              </a:ext>
            </a:extLst>
          </p:cNvPr>
          <p:cNvSpPr>
            <a:spLocks noGrp="1"/>
          </p:cNvSpPr>
          <p:nvPr>
            <p:ph type="body" sz="quarter" idx="29"/>
          </p:nvPr>
        </p:nvSpPr>
        <p:spPr>
          <a:xfrm>
            <a:off x="33422043" y="24804751"/>
            <a:ext cx="10047018" cy="1437308"/>
          </a:xfrm>
        </p:spPr>
        <p:txBody>
          <a:bodyPr/>
          <a:lstStyle/>
          <a:p>
            <a:pPr algn="l"/>
            <a:endParaRPr lang="en-US" dirty="0" smtClean="0"/>
          </a:p>
          <a:p>
            <a:pPr algn="l"/>
            <a:endParaRPr lang="en-US" dirty="0"/>
          </a:p>
        </p:txBody>
      </p:sp>
      <p:sp>
        <p:nvSpPr>
          <p:cNvPr id="14" name="Text Placeholder 13">
            <a:extLst>
              <a:ext uri="{FF2B5EF4-FFF2-40B4-BE49-F238E27FC236}">
                <a16:creationId xmlns:a16="http://schemas.microsoft.com/office/drawing/2014/main" xmlns="" id="{8395DBAE-1E0F-ECA9-8171-467D8728A3ED}"/>
              </a:ext>
            </a:extLst>
          </p:cNvPr>
          <p:cNvSpPr>
            <a:spLocks noGrp="1"/>
          </p:cNvSpPr>
          <p:nvPr>
            <p:ph type="body" sz="quarter" idx="30"/>
          </p:nvPr>
        </p:nvSpPr>
        <p:spPr>
          <a:xfrm>
            <a:off x="33422043" y="21414658"/>
            <a:ext cx="10052050" cy="11430799"/>
          </a:xfrm>
        </p:spPr>
        <p:txBody>
          <a:bodyPr/>
          <a:lstStyle/>
          <a:p>
            <a:pPr marL="571500" indent="-571500" algn="just">
              <a:lnSpc>
                <a:spcPct val="200000"/>
              </a:lnSpc>
              <a:buFont typeface="Arial" panose="020B0604020202020204" pitchFamily="34" charset="0"/>
              <a:buChar char="•"/>
            </a:pPr>
            <a:r>
              <a:rPr lang="fr-FR" sz="3600" dirty="0" smtClean="0">
                <a:latin typeface="+mn-lt"/>
              </a:rPr>
              <a:t>Fibrillation </a:t>
            </a:r>
            <a:r>
              <a:rPr lang="fr-FR" sz="3600" dirty="0">
                <a:latin typeface="+mn-lt"/>
              </a:rPr>
              <a:t>atriale est </a:t>
            </a:r>
            <a:r>
              <a:rPr lang="fr-FR" sz="3600" dirty="0" smtClean="0">
                <a:latin typeface="+mn-lt"/>
              </a:rPr>
              <a:t>fréquente </a:t>
            </a:r>
            <a:r>
              <a:rPr lang="fr-FR" sz="3600" dirty="0">
                <a:latin typeface="+mn-lt"/>
              </a:rPr>
              <a:t>dans le service </a:t>
            </a:r>
          </a:p>
          <a:p>
            <a:pPr marL="571500" indent="-571500" algn="just">
              <a:lnSpc>
                <a:spcPct val="200000"/>
              </a:lnSpc>
              <a:buFont typeface="Arial" panose="020B0604020202020204" pitchFamily="34" charset="0"/>
              <a:buChar char="•"/>
            </a:pPr>
            <a:r>
              <a:rPr lang="fr-FR" sz="3600">
                <a:latin typeface="+mn-lt"/>
              </a:rPr>
              <a:t> </a:t>
            </a:r>
            <a:r>
              <a:rPr lang="fr-FR" sz="3600" smtClean="0">
                <a:latin typeface="+mn-lt"/>
              </a:rPr>
              <a:t>Diagnostic plus </a:t>
            </a:r>
            <a:r>
              <a:rPr lang="fr-FR" sz="3600" dirty="0">
                <a:latin typeface="+mn-lt"/>
              </a:rPr>
              <a:t>souvent au stade de complications avec des étiologies variables. </a:t>
            </a:r>
          </a:p>
          <a:p>
            <a:pPr marL="571500" indent="-571500" algn="just">
              <a:lnSpc>
                <a:spcPct val="200000"/>
              </a:lnSpc>
              <a:buFont typeface="Arial" panose="020B0604020202020204" pitchFamily="34" charset="0"/>
              <a:buChar char="•"/>
            </a:pPr>
            <a:r>
              <a:rPr lang="fr-FR" sz="3600" dirty="0">
                <a:latin typeface="+mn-lt"/>
              </a:rPr>
              <a:t>La prise en charge </a:t>
            </a:r>
            <a:r>
              <a:rPr lang="fr-FR" sz="3600" dirty="0" smtClean="0">
                <a:latin typeface="+mn-lt"/>
              </a:rPr>
              <a:t>difficile: contexte </a:t>
            </a:r>
            <a:r>
              <a:rPr lang="fr-FR" sz="3600" dirty="0">
                <a:latin typeface="+mn-lt"/>
              </a:rPr>
              <a:t>du bas niveau socio-économique et absence de </a:t>
            </a:r>
            <a:r>
              <a:rPr lang="fr-FR" sz="3600" dirty="0" smtClean="0">
                <a:latin typeface="+mn-lt"/>
              </a:rPr>
              <a:t>plateau de </a:t>
            </a:r>
            <a:r>
              <a:rPr lang="fr-FR" sz="3600" dirty="0" err="1" smtClean="0">
                <a:latin typeface="+mn-lt"/>
              </a:rPr>
              <a:t>rythmologie</a:t>
            </a:r>
            <a:endParaRPr lang="fr-FR" sz="3600" dirty="0" smtClean="0">
              <a:latin typeface="+mn-lt"/>
            </a:endParaRPr>
          </a:p>
          <a:p>
            <a:pPr algn="just">
              <a:lnSpc>
                <a:spcPct val="200000"/>
              </a:lnSpc>
            </a:pPr>
            <a:r>
              <a:rPr lang="fr-FR" sz="3200" b="1" dirty="0"/>
              <a:t>Mots clés</a:t>
            </a:r>
            <a:r>
              <a:rPr lang="fr-FR" sz="3200" dirty="0"/>
              <a:t> : Fibrillation atriale-Prise en charge-Service de cardiologie-CHU-RN-N’Djamena.</a:t>
            </a:r>
          </a:p>
          <a:p>
            <a:pPr marL="571500" indent="-571500">
              <a:lnSpc>
                <a:spcPct val="200000"/>
              </a:lnSpc>
              <a:buFont typeface="Wingdings" panose="05000000000000000000" pitchFamily="2" charset="2"/>
              <a:buChar char="Ø"/>
            </a:pPr>
            <a:endParaRPr lang="fr-FR" sz="6000" dirty="0"/>
          </a:p>
        </p:txBody>
      </p:sp>
      <p:sp>
        <p:nvSpPr>
          <p:cNvPr id="15" name="Text Placeholder 14">
            <a:extLst>
              <a:ext uri="{FF2B5EF4-FFF2-40B4-BE49-F238E27FC236}">
                <a16:creationId xmlns:a16="http://schemas.microsoft.com/office/drawing/2014/main" xmlns="" id="{A70C907E-7905-7BDC-E66E-90047768310D}"/>
              </a:ext>
            </a:extLst>
          </p:cNvPr>
          <p:cNvSpPr>
            <a:spLocks noGrp="1"/>
          </p:cNvSpPr>
          <p:nvPr>
            <p:ph type="body" sz="quarter" idx="96"/>
          </p:nvPr>
        </p:nvSpPr>
        <p:spPr>
          <a:xfrm>
            <a:off x="459674" y="14076902"/>
            <a:ext cx="10056813" cy="4849319"/>
          </a:xfrm>
        </p:spPr>
        <p:txBody>
          <a:bodyPr/>
          <a:lstStyle/>
          <a:p>
            <a:pPr algn="just">
              <a:lnSpc>
                <a:spcPct val="200000"/>
              </a:lnSpc>
            </a:pPr>
            <a:endParaRPr lang="fr-FR" sz="3600" dirty="0" smtClean="0">
              <a:latin typeface="+mn-lt"/>
            </a:endParaRPr>
          </a:p>
          <a:p>
            <a:pPr algn="just">
              <a:lnSpc>
                <a:spcPct val="200000"/>
              </a:lnSpc>
            </a:pPr>
            <a:r>
              <a:rPr lang="fr-FR" sz="3600" dirty="0" smtClean="0">
                <a:latin typeface="+mn-lt"/>
              </a:rPr>
              <a:t>Décrire </a:t>
            </a:r>
            <a:r>
              <a:rPr lang="fr-FR" sz="3600" dirty="0">
                <a:latin typeface="+mn-lt"/>
              </a:rPr>
              <a:t>les caractéristiques cliniques, paracliniques, étiologiques et évolutives de la FA au service de cardiologie du CHU-RN.</a:t>
            </a:r>
            <a:endParaRPr lang="en-US" sz="3600" dirty="0">
              <a:latin typeface="+mn-lt"/>
            </a:endParaRPr>
          </a:p>
        </p:txBody>
      </p:sp>
      <p:sp>
        <p:nvSpPr>
          <p:cNvPr id="16" name="Text Placeholder 15">
            <a:extLst>
              <a:ext uri="{FF2B5EF4-FFF2-40B4-BE49-F238E27FC236}">
                <a16:creationId xmlns:a16="http://schemas.microsoft.com/office/drawing/2014/main" xmlns="" id="{C7232E11-A480-4CE9-B9AD-96B7E3A30128}"/>
              </a:ext>
            </a:extLst>
          </p:cNvPr>
          <p:cNvSpPr>
            <a:spLocks noGrp="1"/>
          </p:cNvSpPr>
          <p:nvPr>
            <p:ph type="body" sz="quarter" idx="150"/>
          </p:nvPr>
        </p:nvSpPr>
        <p:spPr/>
        <p:txBody>
          <a:bodyPr/>
          <a:lstStyle/>
          <a:p>
            <a:endParaRPr lang="en-US" dirty="0"/>
          </a:p>
        </p:txBody>
      </p:sp>
      <p:sp>
        <p:nvSpPr>
          <p:cNvPr id="17" name="Text Placeholder 16">
            <a:extLst>
              <a:ext uri="{FF2B5EF4-FFF2-40B4-BE49-F238E27FC236}">
                <a16:creationId xmlns:a16="http://schemas.microsoft.com/office/drawing/2014/main" xmlns="" id="{48D3574B-9CFC-4B83-1C3B-42BD2A74FB76}"/>
              </a:ext>
            </a:extLst>
          </p:cNvPr>
          <p:cNvSpPr>
            <a:spLocks noGrp="1"/>
          </p:cNvSpPr>
          <p:nvPr>
            <p:ph type="body" sz="quarter" idx="151"/>
          </p:nvPr>
        </p:nvSpPr>
        <p:spPr>
          <a:xfrm>
            <a:off x="5932593" y="1864506"/>
            <a:ext cx="31998968" cy="1938992"/>
          </a:xfrm>
        </p:spPr>
        <p:txBody>
          <a:bodyPr/>
          <a:lstStyle/>
          <a:p>
            <a:r>
              <a:rPr lang="en-US" dirty="0" smtClean="0"/>
              <a:t>KA </a:t>
            </a:r>
            <a:r>
              <a:rPr lang="en-US" dirty="0" err="1" smtClean="0"/>
              <a:t>Adjougoulta</a:t>
            </a:r>
            <a:r>
              <a:rPr lang="en-US" dirty="0" smtClean="0"/>
              <a:t>, L </a:t>
            </a:r>
            <a:r>
              <a:rPr lang="en-US" dirty="0" err="1" smtClean="0"/>
              <a:t>Allawaye</a:t>
            </a:r>
            <a:r>
              <a:rPr lang="en-US" dirty="0" smtClean="0"/>
              <a:t> , DT </a:t>
            </a:r>
            <a:r>
              <a:rPr lang="en-US" dirty="0" err="1" smtClean="0"/>
              <a:t>Naibe</a:t>
            </a:r>
            <a:r>
              <a:rPr lang="en-US" dirty="0" smtClean="0"/>
              <a:t>, S </a:t>
            </a:r>
            <a:r>
              <a:rPr lang="en-US" dirty="0" err="1" smtClean="0"/>
              <a:t>Madjitobaye</a:t>
            </a:r>
            <a:r>
              <a:rPr lang="en-US" dirty="0" smtClean="0"/>
              <a:t>, MH </a:t>
            </a:r>
            <a:r>
              <a:rPr lang="en-US" dirty="0" err="1" smtClean="0"/>
              <a:t>Langtar</a:t>
            </a:r>
            <a:r>
              <a:rPr lang="en-US" dirty="0" smtClean="0"/>
              <a:t>, KBD </a:t>
            </a:r>
            <a:r>
              <a:rPr lang="en-US" dirty="0" err="1" smtClean="0"/>
              <a:t>Adjougoulta</a:t>
            </a:r>
            <a:r>
              <a:rPr lang="en-US" dirty="0" smtClean="0"/>
              <a:t>, M </a:t>
            </a:r>
            <a:r>
              <a:rPr lang="en-US" dirty="0" err="1" smtClean="0"/>
              <a:t>Natirngar</a:t>
            </a:r>
            <a:r>
              <a:rPr lang="en-US" dirty="0" smtClean="0"/>
              <a:t>, UHD </a:t>
            </a:r>
            <a:r>
              <a:rPr lang="en-US" dirty="0" err="1" smtClean="0"/>
              <a:t>Tchimby</a:t>
            </a:r>
            <a:r>
              <a:rPr lang="en-US" dirty="0" smtClean="0"/>
              <a:t>, AO </a:t>
            </a:r>
            <a:r>
              <a:rPr lang="en-US" dirty="0" err="1" smtClean="0"/>
              <a:t>Mahamat</a:t>
            </a:r>
            <a:r>
              <a:rPr lang="en-US" dirty="0" smtClean="0"/>
              <a:t>, Z </a:t>
            </a:r>
            <a:r>
              <a:rPr lang="en-US" dirty="0" err="1" smtClean="0"/>
              <a:t>abdelmadjid</a:t>
            </a:r>
            <a:r>
              <a:rPr lang="en-US" dirty="0" smtClean="0"/>
              <a:t>, OA </a:t>
            </a:r>
            <a:r>
              <a:rPr lang="en-US" dirty="0" err="1" smtClean="0"/>
              <a:t>Sabourmi</a:t>
            </a:r>
            <a:r>
              <a:rPr lang="en-US" dirty="0" smtClean="0"/>
              <a:t>, M </a:t>
            </a:r>
            <a:r>
              <a:rPr lang="en-US" dirty="0" err="1" smtClean="0"/>
              <a:t>Mbaisouroum</a:t>
            </a:r>
            <a:r>
              <a:rPr lang="en-US" dirty="0" smtClean="0"/>
              <a:t> </a:t>
            </a:r>
            <a:endParaRPr lang="en-US" dirty="0"/>
          </a:p>
        </p:txBody>
      </p:sp>
      <p:sp>
        <p:nvSpPr>
          <p:cNvPr id="18" name="Text Placeholder 17">
            <a:extLst>
              <a:ext uri="{FF2B5EF4-FFF2-40B4-BE49-F238E27FC236}">
                <a16:creationId xmlns:a16="http://schemas.microsoft.com/office/drawing/2014/main" xmlns="" id="{9D21321E-1878-CD40-4AA6-3764E797EE11}"/>
              </a:ext>
            </a:extLst>
          </p:cNvPr>
          <p:cNvSpPr>
            <a:spLocks noGrp="1"/>
          </p:cNvSpPr>
          <p:nvPr>
            <p:ph type="body" sz="quarter" idx="153"/>
          </p:nvPr>
        </p:nvSpPr>
        <p:spPr>
          <a:xfrm>
            <a:off x="5932593" y="389601"/>
            <a:ext cx="31998968" cy="1200329"/>
          </a:xfrm>
        </p:spPr>
        <p:txBody>
          <a:bodyPr/>
          <a:lstStyle/>
          <a:p>
            <a:r>
              <a:rPr lang="en-US" sz="7200" dirty="0" smtClean="0"/>
              <a:t>LES PARTICULARITES DE LA FIBRILLATION ATRIALE AU CHU RN  N’DJAMENA </a:t>
            </a:r>
            <a:endParaRPr lang="en-US" sz="7200" dirty="0"/>
          </a:p>
        </p:txBody>
      </p:sp>
      <p:pic>
        <p:nvPicPr>
          <p:cNvPr id="22" name="Image 2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5932593" cy="4003818"/>
          </a:xfrm>
          <a:prstGeom prst="rect">
            <a:avLst/>
          </a:prstGeom>
          <a:noFill/>
          <a:ln>
            <a:noFill/>
          </a:ln>
        </p:spPr>
      </p:pic>
      <p:pic>
        <p:nvPicPr>
          <p:cNvPr id="23" name="Image 22" descr="C:\Users\MOUBACHAR A\Pictures\Capture.JPG"/>
          <p:cNvPicPr/>
          <p:nvPr/>
        </p:nvPicPr>
        <p:blipFill>
          <a:blip r:embed="rId4">
            <a:extLst>
              <a:ext uri="{28A0092B-C50C-407E-A947-70E740481C1C}">
                <a14:useLocalDpi xmlns:a14="http://schemas.microsoft.com/office/drawing/2010/main" val="0"/>
              </a:ext>
            </a:extLst>
          </a:blip>
          <a:srcRect/>
          <a:stretch>
            <a:fillRect/>
          </a:stretch>
        </p:blipFill>
        <p:spPr bwMode="auto">
          <a:xfrm>
            <a:off x="38658800" y="1"/>
            <a:ext cx="5205354" cy="4003818"/>
          </a:xfrm>
          <a:prstGeom prst="rect">
            <a:avLst/>
          </a:prstGeom>
          <a:ln>
            <a:noFill/>
          </a:ln>
          <a:effectLst>
            <a:outerShdw blurRad="292100" dist="139700" dir="2700000" algn="tl" rotWithShape="0">
              <a:srgbClr val="333333">
                <a:alpha val="65000"/>
              </a:srgbClr>
            </a:outerShdw>
          </a:effectLst>
        </p:spPr>
      </p:pic>
      <p:pic>
        <p:nvPicPr>
          <p:cNvPr id="25" name="Image 24" descr="C:\Users\DR\Desktop\téléchargement.jpg"/>
          <p:cNvPicPr/>
          <p:nvPr/>
        </p:nvPicPr>
        <p:blipFill rotWithShape="1">
          <a:blip r:embed="rId5">
            <a:extLst>
              <a:ext uri="{28A0092B-C50C-407E-A947-70E740481C1C}">
                <a14:useLocalDpi xmlns:a14="http://schemas.microsoft.com/office/drawing/2010/main" val="0"/>
              </a:ext>
            </a:extLst>
          </a:blip>
          <a:srcRect l="24485" t="26667" r="16182" b="13331"/>
          <a:stretch/>
        </p:blipFill>
        <p:spPr bwMode="auto">
          <a:xfrm>
            <a:off x="477827" y="22860000"/>
            <a:ext cx="9979022" cy="8250283"/>
          </a:xfrm>
          <a:prstGeom prst="rect">
            <a:avLst/>
          </a:prstGeom>
          <a:noFill/>
          <a:ln>
            <a:noFill/>
          </a:ln>
          <a:extLst>
            <a:ext uri="{53640926-AAD7-44D8-BBD7-CCE9431645EC}">
              <a14:shadowObscured xmlns:a14="http://schemas.microsoft.com/office/drawing/2010/main"/>
            </a:ext>
          </a:extLst>
        </p:spPr>
      </p:pic>
      <p:graphicFrame>
        <p:nvGraphicFramePr>
          <p:cNvPr id="28" name="Graphique 27"/>
          <p:cNvGraphicFramePr>
            <a:graphicFrameLocks/>
          </p:cNvGraphicFramePr>
          <p:nvPr>
            <p:extLst>
              <p:ext uri="{D42A27DB-BD31-4B8C-83A1-F6EECF244321}">
                <p14:modId xmlns:p14="http://schemas.microsoft.com/office/powerpoint/2010/main" val="195218573"/>
              </p:ext>
            </p:extLst>
          </p:nvPr>
        </p:nvGraphicFramePr>
        <p:xfrm>
          <a:off x="22461245" y="24136601"/>
          <a:ext cx="10036474" cy="645155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Graphique 28"/>
          <p:cNvGraphicFramePr>
            <a:graphicFrameLocks/>
          </p:cNvGraphicFramePr>
          <p:nvPr>
            <p:extLst>
              <p:ext uri="{D42A27DB-BD31-4B8C-83A1-F6EECF244321}">
                <p14:modId xmlns:p14="http://schemas.microsoft.com/office/powerpoint/2010/main" val="2099173980"/>
              </p:ext>
            </p:extLst>
          </p:nvPr>
        </p:nvGraphicFramePr>
        <p:xfrm>
          <a:off x="22461245" y="17275629"/>
          <a:ext cx="9521490" cy="488238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4" name="Tableau 33"/>
          <p:cNvGraphicFramePr>
            <a:graphicFrameLocks noGrp="1"/>
          </p:cNvGraphicFramePr>
          <p:nvPr>
            <p:extLst>
              <p:ext uri="{D42A27DB-BD31-4B8C-83A1-F6EECF244321}">
                <p14:modId xmlns:p14="http://schemas.microsoft.com/office/powerpoint/2010/main" val="3484973012"/>
              </p:ext>
            </p:extLst>
          </p:nvPr>
        </p:nvGraphicFramePr>
        <p:xfrm>
          <a:off x="33435627" y="15422262"/>
          <a:ext cx="9979011" cy="5100397"/>
        </p:xfrm>
        <a:graphic>
          <a:graphicData uri="http://schemas.openxmlformats.org/drawingml/2006/table">
            <a:tbl>
              <a:tblPr firstRow="1" firstCol="1" bandRow="1">
                <a:tableStyleId>{5C22544A-7EE6-4342-B048-85BDC9FD1C3A}</a:tableStyleId>
              </a:tblPr>
              <a:tblGrid>
                <a:gridCol w="3868087"/>
                <a:gridCol w="3055462"/>
                <a:gridCol w="3055462"/>
              </a:tblGrid>
              <a:tr h="1218241">
                <a:tc>
                  <a:txBody>
                    <a:bodyPr/>
                    <a:lstStyle/>
                    <a:p>
                      <a:pPr>
                        <a:lnSpc>
                          <a:spcPct val="107000"/>
                        </a:lnSpc>
                        <a:spcAft>
                          <a:spcPts val="0"/>
                        </a:spcAft>
                      </a:pPr>
                      <a:r>
                        <a:rPr lang="fr-FR" sz="3600" dirty="0" smtClean="0">
                          <a:solidFill>
                            <a:schemeClr val="tx1"/>
                          </a:solidFill>
                          <a:effectLst/>
                        </a:rPr>
                        <a:t>Complications </a:t>
                      </a:r>
                      <a:endParaRPr lang="fr-FR"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fr-FR" sz="3600" dirty="0" smtClean="0">
                          <a:solidFill>
                            <a:schemeClr val="tx1"/>
                          </a:solidFill>
                          <a:effectLst/>
                        </a:rPr>
                        <a:t>Effectifs </a:t>
                      </a:r>
                      <a:endParaRPr lang="fr-FR"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fr-FR" sz="3600" dirty="0" smtClean="0">
                          <a:solidFill>
                            <a:schemeClr val="tx1"/>
                          </a:solidFill>
                          <a:effectLst/>
                        </a:rPr>
                        <a:t>Pourcentage</a:t>
                      </a:r>
                      <a:endParaRPr lang="fr-FR" sz="3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r h="1218241">
                <a:tc>
                  <a:txBody>
                    <a:bodyPr/>
                    <a:lstStyle/>
                    <a:p>
                      <a:pPr>
                        <a:lnSpc>
                          <a:spcPct val="107000"/>
                        </a:lnSpc>
                        <a:spcAft>
                          <a:spcPts val="0"/>
                        </a:spcAft>
                      </a:pPr>
                      <a:r>
                        <a:rPr lang="fr-FR" sz="3600" dirty="0" smtClean="0">
                          <a:effectLst/>
                        </a:rPr>
                        <a:t>Hémodynamique </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rPr>
                        <a:t>46</a:t>
                      </a:r>
                      <a:endParaRPr lang="fr-FR" sz="3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rPr>
                        <a:t>40</a:t>
                      </a:r>
                      <a:endParaRPr lang="fr-FR" sz="3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r h="1331957">
                <a:tc>
                  <a:txBody>
                    <a:bodyPr/>
                    <a:lstStyle/>
                    <a:p>
                      <a:pPr>
                        <a:lnSpc>
                          <a:spcPct val="107000"/>
                        </a:lnSpc>
                        <a:spcAft>
                          <a:spcPts val="0"/>
                        </a:spcAft>
                      </a:pPr>
                      <a:r>
                        <a:rPr lang="fr-FR" sz="3600" dirty="0" err="1" smtClean="0">
                          <a:effectLst/>
                        </a:rPr>
                        <a:t>Thrombo</a:t>
                      </a:r>
                      <a:r>
                        <a:rPr lang="fr-FR" sz="3600" dirty="0" smtClean="0">
                          <a:effectLst/>
                        </a:rPr>
                        <a:t>-</a:t>
                      </a:r>
                    </a:p>
                    <a:p>
                      <a:pPr>
                        <a:lnSpc>
                          <a:spcPct val="107000"/>
                        </a:lnSpc>
                        <a:spcAft>
                          <a:spcPts val="0"/>
                        </a:spcAft>
                      </a:pPr>
                      <a:r>
                        <a:rPr lang="fr-FR" sz="3600" dirty="0" smtClean="0">
                          <a:effectLst/>
                        </a:rPr>
                        <a:t>embolique </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rPr>
                        <a:t>41</a:t>
                      </a:r>
                      <a:endParaRPr lang="fr-FR" sz="3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rPr>
                        <a:t>35,65</a:t>
                      </a:r>
                      <a:endParaRPr lang="fr-FR" sz="3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r h="665979">
                <a:tc>
                  <a:txBody>
                    <a:bodyPr/>
                    <a:lstStyle/>
                    <a:p>
                      <a:pPr>
                        <a:lnSpc>
                          <a:spcPct val="107000"/>
                        </a:lnSpc>
                        <a:spcAft>
                          <a:spcPts val="0"/>
                        </a:spcAft>
                      </a:pPr>
                      <a:r>
                        <a:rPr lang="fr-FR" sz="3600">
                          <a:effectLst/>
                        </a:rPr>
                        <a:t>H</a:t>
                      </a:r>
                      <a:r>
                        <a:rPr lang="fr-FR" sz="3600" smtClean="0">
                          <a:effectLst/>
                        </a:rPr>
                        <a:t>emorragie</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rPr>
                        <a:t>17</a:t>
                      </a:r>
                      <a:endParaRPr lang="fr-FR" sz="3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rPr>
                        <a:t>14,78</a:t>
                      </a:r>
                      <a:endParaRPr lang="fr-FR" sz="3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r h="665979">
                <a:tc>
                  <a:txBody>
                    <a:bodyPr/>
                    <a:lstStyle/>
                    <a:p>
                      <a:pPr>
                        <a:lnSpc>
                          <a:spcPct val="107000"/>
                        </a:lnSpc>
                        <a:spcAft>
                          <a:spcPts val="0"/>
                        </a:spcAft>
                      </a:pPr>
                      <a:r>
                        <a:rPr lang="fr-FR" sz="3600" dirty="0" smtClean="0">
                          <a:effectLst/>
                        </a:rPr>
                        <a:t>Décès</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rPr>
                        <a:t>8</a:t>
                      </a:r>
                      <a:endParaRPr lang="fr-FR" sz="36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dirty="0">
                          <a:effectLst/>
                        </a:rPr>
                        <a:t>6,96</a:t>
                      </a:r>
                      <a:endParaRPr lang="fr-FR" sz="36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tc>
              </a:tr>
            </a:tbl>
          </a:graphicData>
        </a:graphic>
      </p:graphicFrame>
      <p:graphicFrame>
        <p:nvGraphicFramePr>
          <p:cNvPr id="35" name="Tableau 34"/>
          <p:cNvGraphicFramePr>
            <a:graphicFrameLocks noGrp="1"/>
          </p:cNvGraphicFramePr>
          <p:nvPr>
            <p:extLst>
              <p:ext uri="{D42A27DB-BD31-4B8C-83A1-F6EECF244321}">
                <p14:modId xmlns:p14="http://schemas.microsoft.com/office/powerpoint/2010/main" val="1843229983"/>
              </p:ext>
            </p:extLst>
          </p:nvPr>
        </p:nvGraphicFramePr>
        <p:xfrm>
          <a:off x="33469278" y="4980025"/>
          <a:ext cx="9945360" cy="8664245"/>
        </p:xfrm>
        <a:graphic>
          <a:graphicData uri="http://schemas.openxmlformats.org/drawingml/2006/table">
            <a:tbl>
              <a:tblPr firstRow="1" firstCol="1" bandRow="1">
                <a:tableStyleId>{5C22544A-7EE6-4342-B048-85BDC9FD1C3A}</a:tableStyleId>
              </a:tblPr>
              <a:tblGrid>
                <a:gridCol w="3315120"/>
                <a:gridCol w="3315120"/>
                <a:gridCol w="3315120"/>
              </a:tblGrid>
              <a:tr h="657098">
                <a:tc>
                  <a:txBody>
                    <a:bodyPr/>
                    <a:lstStyle/>
                    <a:p>
                      <a:pPr>
                        <a:lnSpc>
                          <a:spcPct val="107000"/>
                        </a:lnSpc>
                        <a:spcAft>
                          <a:spcPts val="0"/>
                        </a:spcAft>
                      </a:pPr>
                      <a:r>
                        <a:rPr lang="fr-FR" sz="3600" dirty="0">
                          <a:solidFill>
                            <a:schemeClr val="tx1"/>
                          </a:solidFill>
                          <a:effectLst/>
                          <a:latin typeface="+mn-lt"/>
                        </a:rPr>
                        <a:t>Traitement</a:t>
                      </a:r>
                      <a:endParaRPr lang="fr-FR" sz="3600" dirty="0">
                        <a:solidFill>
                          <a:schemeClr val="tx1"/>
                        </a:solidFill>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fr-FR" sz="3600" dirty="0">
                          <a:solidFill>
                            <a:schemeClr val="tx1"/>
                          </a:solidFill>
                          <a:effectLst/>
                          <a:latin typeface="+mn-lt"/>
                        </a:rPr>
                        <a:t>Effectifs</a:t>
                      </a:r>
                      <a:endParaRPr lang="fr-FR" sz="3600" dirty="0">
                        <a:solidFill>
                          <a:schemeClr val="tx1"/>
                        </a:solidFill>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spcAft>
                          <a:spcPts val="0"/>
                        </a:spcAft>
                      </a:pPr>
                      <a:r>
                        <a:rPr lang="fr-FR" sz="3600" dirty="0">
                          <a:solidFill>
                            <a:schemeClr val="tx1"/>
                          </a:solidFill>
                          <a:effectLst/>
                          <a:latin typeface="+mn-lt"/>
                        </a:rPr>
                        <a:t>Pourcentages</a:t>
                      </a:r>
                      <a:endParaRPr lang="fr-FR" sz="3600" dirty="0">
                        <a:solidFill>
                          <a:schemeClr val="tx1"/>
                        </a:solidFill>
                        <a:effectLst/>
                        <a:latin typeface="+mn-lt"/>
                        <a:ea typeface="Calibri" panose="020F0502020204030204" pitchFamily="34" charset="0"/>
                        <a:cs typeface="Times New Roman" panose="02020603050405020304" pitchFamily="18" charset="0"/>
                      </a:endParaRPr>
                    </a:p>
                  </a:txBody>
                  <a:tcPr marL="44450" marR="44450" marT="0" marB="0" anchor="b"/>
                </a:tc>
              </a:tr>
              <a:tr h="687591">
                <a:tc gridSpan="2">
                  <a:txBody>
                    <a:bodyPr/>
                    <a:lstStyle/>
                    <a:p>
                      <a:pPr>
                        <a:lnSpc>
                          <a:spcPct val="107000"/>
                        </a:lnSpc>
                        <a:spcAft>
                          <a:spcPts val="0"/>
                        </a:spcAft>
                      </a:pPr>
                      <a:r>
                        <a:rPr lang="fr-FR" sz="3600" dirty="0">
                          <a:solidFill>
                            <a:schemeClr val="tx1"/>
                          </a:solidFill>
                          <a:effectLst/>
                          <a:latin typeface="+mn-lt"/>
                        </a:rPr>
                        <a:t>Anti thrombotique </a:t>
                      </a:r>
                      <a:endParaRPr lang="fr-FR" sz="3600" dirty="0">
                        <a:solidFill>
                          <a:schemeClr val="tx1"/>
                        </a:solidFill>
                        <a:effectLst/>
                        <a:latin typeface="+mn-lt"/>
                        <a:ea typeface="Calibri" panose="020F0502020204030204" pitchFamily="34" charset="0"/>
                        <a:cs typeface="Times New Roman" panose="02020603050405020304" pitchFamily="18" charset="0"/>
                      </a:endParaRPr>
                    </a:p>
                  </a:txBody>
                  <a:tcPr marL="44450" marR="44450" marT="0" marB="0" anchor="b"/>
                </a:tc>
                <a:tc hMerge="1">
                  <a:txBody>
                    <a:bodyPr/>
                    <a:lstStyle/>
                    <a:p>
                      <a:endParaRPr lang="fr-FR"/>
                    </a:p>
                  </a:txBody>
                  <a:tcPr/>
                </a:tc>
                <a:tc>
                  <a:txBody>
                    <a:bodyPr/>
                    <a:lstStyle/>
                    <a:p>
                      <a:pPr>
                        <a:lnSpc>
                          <a:spcPct val="107000"/>
                        </a:lnSpc>
                      </a:pPr>
                      <a:endParaRPr lang="fr-FR" sz="3600" dirty="0">
                        <a:effectLst/>
                        <a:latin typeface="+mn-lt"/>
                        <a:cs typeface="Times New Roman" panose="02020603050405020304" pitchFamily="18" charset="0"/>
                      </a:endParaRPr>
                    </a:p>
                  </a:txBody>
                  <a:tcPr marL="44450" marR="44450" marT="0" marB="0" anchor="b"/>
                </a:tc>
              </a:tr>
              <a:tr h="657098">
                <a:tc>
                  <a:txBody>
                    <a:bodyPr/>
                    <a:lstStyle/>
                    <a:p>
                      <a:pPr>
                        <a:lnSpc>
                          <a:spcPct val="107000"/>
                        </a:lnSpc>
                        <a:spcAft>
                          <a:spcPts val="0"/>
                        </a:spcAft>
                      </a:pPr>
                      <a:r>
                        <a:rPr lang="fr-FR" sz="3600">
                          <a:effectLst/>
                          <a:latin typeface="+mn-lt"/>
                        </a:rPr>
                        <a:t>AVK</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dirty="0">
                          <a:effectLst/>
                          <a:latin typeface="+mn-lt"/>
                        </a:rPr>
                        <a:t>102</a:t>
                      </a:r>
                      <a:endParaRPr lang="fr-FR" sz="3600" dirty="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93,9</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r>
              <a:tr h="657098">
                <a:tc>
                  <a:txBody>
                    <a:bodyPr/>
                    <a:lstStyle/>
                    <a:p>
                      <a:pPr>
                        <a:lnSpc>
                          <a:spcPct val="107000"/>
                        </a:lnSpc>
                        <a:spcAft>
                          <a:spcPts val="0"/>
                        </a:spcAft>
                      </a:pPr>
                      <a:r>
                        <a:rPr lang="fr-FR" sz="3600">
                          <a:effectLst/>
                          <a:latin typeface="+mn-lt"/>
                        </a:rPr>
                        <a:t>AOD</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5</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4,3</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r>
              <a:tr h="657098">
                <a:tc>
                  <a:txBody>
                    <a:bodyPr/>
                    <a:lstStyle/>
                    <a:p>
                      <a:pPr>
                        <a:lnSpc>
                          <a:spcPct val="107000"/>
                        </a:lnSpc>
                        <a:spcAft>
                          <a:spcPts val="0"/>
                        </a:spcAft>
                      </a:pPr>
                      <a:r>
                        <a:rPr lang="fr-FR" sz="3600" dirty="0" smtClean="0">
                          <a:effectLst/>
                          <a:latin typeface="+mn-lt"/>
                        </a:rPr>
                        <a:t>ASPIRINE</a:t>
                      </a:r>
                      <a:endParaRPr lang="fr-FR" sz="3600" dirty="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2</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1,7</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r>
              <a:tr h="687591">
                <a:tc>
                  <a:txBody>
                    <a:bodyPr/>
                    <a:lstStyle/>
                    <a:p>
                      <a:pPr>
                        <a:lnSpc>
                          <a:spcPct val="107000"/>
                        </a:lnSpc>
                        <a:spcAft>
                          <a:spcPts val="0"/>
                        </a:spcAft>
                      </a:pPr>
                      <a:r>
                        <a:rPr lang="fr-FR" sz="3600" dirty="0">
                          <a:solidFill>
                            <a:schemeClr val="tx1"/>
                          </a:solidFill>
                          <a:effectLst/>
                          <a:latin typeface="+mn-lt"/>
                        </a:rPr>
                        <a:t>Contrôle FC </a:t>
                      </a:r>
                      <a:endParaRPr lang="fr-FR" sz="3600" dirty="0">
                        <a:solidFill>
                          <a:schemeClr val="tx1"/>
                        </a:solidFill>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nSpc>
                          <a:spcPct val="107000"/>
                        </a:lnSpc>
                      </a:pPr>
                      <a:endParaRPr lang="fr-FR" sz="3600">
                        <a:effectLst/>
                        <a:latin typeface="+mn-lt"/>
                        <a:cs typeface="Times New Roman" panose="02020603050405020304" pitchFamily="18" charset="0"/>
                      </a:endParaRPr>
                    </a:p>
                  </a:txBody>
                  <a:tcPr marL="44450" marR="44450" marT="0" marB="0" anchor="b"/>
                </a:tc>
                <a:tc>
                  <a:txBody>
                    <a:bodyPr/>
                    <a:lstStyle/>
                    <a:p>
                      <a:pPr>
                        <a:lnSpc>
                          <a:spcPct val="107000"/>
                        </a:lnSpc>
                      </a:pPr>
                      <a:endParaRPr lang="fr-FR" sz="3600">
                        <a:effectLst/>
                        <a:latin typeface="+mn-lt"/>
                        <a:cs typeface="Times New Roman" panose="02020603050405020304" pitchFamily="18" charset="0"/>
                      </a:endParaRPr>
                    </a:p>
                  </a:txBody>
                  <a:tcPr marL="44450" marR="44450" marT="0" marB="0" anchor="b"/>
                </a:tc>
              </a:tr>
              <a:tr h="657098">
                <a:tc>
                  <a:txBody>
                    <a:bodyPr/>
                    <a:lstStyle/>
                    <a:p>
                      <a:pPr>
                        <a:lnSpc>
                          <a:spcPct val="107000"/>
                        </a:lnSpc>
                        <a:spcAft>
                          <a:spcPts val="0"/>
                        </a:spcAft>
                      </a:pPr>
                      <a:r>
                        <a:rPr lang="fr-FR" sz="3600">
                          <a:effectLst/>
                          <a:latin typeface="+mn-lt"/>
                        </a:rPr>
                        <a:t>Digoxine</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45</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48</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r>
              <a:tr h="657098">
                <a:tc>
                  <a:txBody>
                    <a:bodyPr/>
                    <a:lstStyle/>
                    <a:p>
                      <a:pPr>
                        <a:lnSpc>
                          <a:spcPct val="107000"/>
                        </a:lnSpc>
                        <a:spcAft>
                          <a:spcPts val="0"/>
                        </a:spcAft>
                      </a:pPr>
                      <a:r>
                        <a:rPr lang="fr-FR" sz="3600" dirty="0">
                          <a:effectLst/>
                          <a:latin typeface="+mn-lt"/>
                        </a:rPr>
                        <a:t>Bétabloquant</a:t>
                      </a:r>
                      <a:endParaRPr lang="fr-FR" sz="3600" dirty="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51</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52</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r>
              <a:tr h="687591">
                <a:tc gridSpan="2">
                  <a:txBody>
                    <a:bodyPr/>
                    <a:lstStyle/>
                    <a:p>
                      <a:pPr>
                        <a:lnSpc>
                          <a:spcPct val="107000"/>
                        </a:lnSpc>
                        <a:spcAft>
                          <a:spcPts val="0"/>
                        </a:spcAft>
                      </a:pPr>
                      <a:r>
                        <a:rPr lang="fr-FR" sz="3600" dirty="0">
                          <a:solidFill>
                            <a:schemeClr val="tx1"/>
                          </a:solidFill>
                          <a:effectLst/>
                          <a:latin typeface="+mn-lt"/>
                        </a:rPr>
                        <a:t>C</a:t>
                      </a:r>
                      <a:r>
                        <a:rPr lang="fr-FR" sz="3600" dirty="0" smtClean="0">
                          <a:solidFill>
                            <a:schemeClr val="tx1"/>
                          </a:solidFill>
                          <a:effectLst/>
                          <a:latin typeface="+mn-lt"/>
                        </a:rPr>
                        <a:t>ontrôle </a:t>
                      </a:r>
                      <a:r>
                        <a:rPr lang="fr-FR" sz="3600" dirty="0">
                          <a:solidFill>
                            <a:schemeClr val="tx1"/>
                          </a:solidFill>
                          <a:effectLst/>
                          <a:latin typeface="+mn-lt"/>
                        </a:rPr>
                        <a:t>rythme </a:t>
                      </a:r>
                      <a:endParaRPr lang="fr-FR" sz="3600" dirty="0">
                        <a:solidFill>
                          <a:schemeClr val="tx1"/>
                        </a:solidFill>
                        <a:effectLst/>
                        <a:latin typeface="+mn-lt"/>
                        <a:ea typeface="Calibri" panose="020F0502020204030204" pitchFamily="34" charset="0"/>
                        <a:cs typeface="Times New Roman" panose="02020603050405020304" pitchFamily="18" charset="0"/>
                      </a:endParaRPr>
                    </a:p>
                  </a:txBody>
                  <a:tcPr marL="44450" marR="44450" marT="0" marB="0" anchor="b"/>
                </a:tc>
                <a:tc hMerge="1">
                  <a:txBody>
                    <a:bodyPr/>
                    <a:lstStyle/>
                    <a:p>
                      <a:endParaRPr lang="fr-FR"/>
                    </a:p>
                  </a:txBody>
                  <a:tcPr/>
                </a:tc>
                <a:tc>
                  <a:txBody>
                    <a:bodyPr/>
                    <a:lstStyle/>
                    <a:p>
                      <a:pPr>
                        <a:lnSpc>
                          <a:spcPct val="107000"/>
                        </a:lnSpc>
                      </a:pPr>
                      <a:endParaRPr lang="fr-FR" sz="3600">
                        <a:effectLst/>
                        <a:latin typeface="+mn-lt"/>
                        <a:cs typeface="Times New Roman" panose="02020603050405020304" pitchFamily="18" charset="0"/>
                      </a:endParaRPr>
                    </a:p>
                  </a:txBody>
                  <a:tcPr marL="44450" marR="44450" marT="0" marB="0" anchor="b"/>
                </a:tc>
              </a:tr>
              <a:tr h="657098">
                <a:tc>
                  <a:txBody>
                    <a:bodyPr/>
                    <a:lstStyle/>
                    <a:p>
                      <a:pPr>
                        <a:lnSpc>
                          <a:spcPct val="107000"/>
                        </a:lnSpc>
                        <a:spcAft>
                          <a:spcPts val="0"/>
                        </a:spcAft>
                      </a:pPr>
                      <a:r>
                        <a:rPr lang="fr-FR" sz="3600">
                          <a:effectLst/>
                          <a:latin typeface="+mn-lt"/>
                        </a:rPr>
                        <a:t>Amiodarone</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5</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29,4</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r>
              <a:tr h="1344688">
                <a:tc>
                  <a:txBody>
                    <a:bodyPr/>
                    <a:lstStyle/>
                    <a:p>
                      <a:pPr>
                        <a:lnSpc>
                          <a:spcPct val="107000"/>
                        </a:lnSpc>
                        <a:spcAft>
                          <a:spcPts val="0"/>
                        </a:spcAft>
                      </a:pPr>
                      <a:r>
                        <a:rPr lang="fr-FR" sz="3600">
                          <a:effectLst/>
                          <a:latin typeface="+mn-lt"/>
                        </a:rPr>
                        <a:t>spontanée sous Bétabloquant</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dirty="0">
                          <a:effectLst/>
                          <a:latin typeface="+mn-lt"/>
                        </a:rPr>
                        <a:t>11</a:t>
                      </a:r>
                      <a:endParaRPr lang="fr-FR" sz="3600" dirty="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a:effectLst/>
                          <a:latin typeface="+mn-lt"/>
                        </a:rPr>
                        <a:t>64,7</a:t>
                      </a:r>
                      <a:endParaRPr lang="fr-FR" sz="3600">
                        <a:effectLst/>
                        <a:latin typeface="+mn-lt"/>
                        <a:ea typeface="Calibri" panose="020F0502020204030204" pitchFamily="34" charset="0"/>
                        <a:cs typeface="Times New Roman" panose="02020603050405020304" pitchFamily="18" charset="0"/>
                      </a:endParaRPr>
                    </a:p>
                  </a:txBody>
                  <a:tcPr marL="44450" marR="44450" marT="0" marB="0" anchor="b"/>
                </a:tc>
              </a:tr>
              <a:tr h="657098">
                <a:tc>
                  <a:txBody>
                    <a:bodyPr/>
                    <a:lstStyle/>
                    <a:p>
                      <a:pPr>
                        <a:lnSpc>
                          <a:spcPct val="107000"/>
                        </a:lnSpc>
                        <a:spcAft>
                          <a:spcPts val="0"/>
                        </a:spcAft>
                      </a:pPr>
                      <a:r>
                        <a:rPr lang="fr-FR" sz="3600" dirty="0">
                          <a:effectLst/>
                          <a:latin typeface="+mn-lt"/>
                        </a:rPr>
                        <a:t>CEE</a:t>
                      </a:r>
                      <a:endParaRPr lang="fr-FR" sz="3600" dirty="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dirty="0">
                          <a:effectLst/>
                          <a:latin typeface="+mn-lt"/>
                        </a:rPr>
                        <a:t>1</a:t>
                      </a:r>
                      <a:endParaRPr lang="fr-FR" sz="3600" dirty="0">
                        <a:effectLst/>
                        <a:latin typeface="+mn-lt"/>
                        <a:ea typeface="Calibri" panose="020F0502020204030204" pitchFamily="34" charset="0"/>
                        <a:cs typeface="Times New Roman" panose="02020603050405020304" pitchFamily="18" charset="0"/>
                      </a:endParaRPr>
                    </a:p>
                  </a:txBody>
                  <a:tcPr marL="44450" marR="44450" marT="0" marB="0" anchor="b"/>
                </a:tc>
                <a:tc>
                  <a:txBody>
                    <a:bodyPr/>
                    <a:lstStyle/>
                    <a:p>
                      <a:pPr algn="r">
                        <a:lnSpc>
                          <a:spcPct val="107000"/>
                        </a:lnSpc>
                        <a:spcAft>
                          <a:spcPts val="0"/>
                        </a:spcAft>
                      </a:pPr>
                      <a:r>
                        <a:rPr lang="fr-FR" sz="3600" dirty="0">
                          <a:effectLst/>
                          <a:latin typeface="+mn-lt"/>
                        </a:rPr>
                        <a:t>5,88</a:t>
                      </a:r>
                      <a:endParaRPr lang="fr-FR" sz="3600" dirty="0">
                        <a:effectLst/>
                        <a:latin typeface="+mn-lt"/>
                        <a:ea typeface="Calibri" panose="020F0502020204030204" pitchFamily="34" charset="0"/>
                        <a:cs typeface="Times New Roman" panose="02020603050405020304" pitchFamily="18" charset="0"/>
                      </a:endParaRPr>
                    </a:p>
                  </a:txBody>
                  <a:tcPr marL="44450" marR="44450" marT="0" marB="0" anchor="b"/>
                </a:tc>
              </a:tr>
            </a:tbl>
          </a:graphicData>
        </a:graphic>
      </p:graphicFrame>
    </p:spTree>
    <p:extLst>
      <p:ext uri="{BB962C8B-B14F-4D97-AF65-F5344CB8AC3E}">
        <p14:creationId xmlns:p14="http://schemas.microsoft.com/office/powerpoint/2010/main" val="531086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ithout Quick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ifold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1831</TotalTime>
  <Words>328</Words>
  <Application>Microsoft Office PowerPoint</Application>
  <PresentationFormat>Personnalisé</PresentationFormat>
  <Paragraphs>86</Paragraphs>
  <Slides>1</Slides>
  <Notes>1</Notes>
  <HiddenSlides>0</HiddenSlides>
  <MMClips>0</MMClips>
  <ScaleCrop>false</ScaleCrop>
  <HeadingPairs>
    <vt:vector size="6" baseType="variant">
      <vt:variant>
        <vt:lpstr>Polices utilisées</vt:lpstr>
      </vt:variant>
      <vt:variant>
        <vt:i4>6</vt:i4>
      </vt:variant>
      <vt:variant>
        <vt:lpstr>Thème</vt:lpstr>
      </vt:variant>
      <vt:variant>
        <vt:i4>4</vt:i4>
      </vt:variant>
      <vt:variant>
        <vt:lpstr>Titres des diapositives</vt:lpstr>
      </vt:variant>
      <vt:variant>
        <vt:i4>1</vt:i4>
      </vt:variant>
    </vt:vector>
  </HeadingPairs>
  <TitlesOfParts>
    <vt:vector size="11" baseType="lpstr">
      <vt:lpstr>Arial</vt:lpstr>
      <vt:lpstr>Arial Black</vt:lpstr>
      <vt:lpstr>Calibri</vt:lpstr>
      <vt:lpstr>Times New Roman</vt:lpstr>
      <vt:lpstr>Trebuchet MS</vt:lpstr>
      <vt:lpstr>Wingdings</vt:lpstr>
      <vt:lpstr>36x48-Template-V2b</vt:lpstr>
      <vt:lpstr>Without Quick Guides</vt:lpstr>
      <vt:lpstr>Classic 3 Columns</vt:lpstr>
      <vt:lpstr>Trifold - Wide Center</vt:lpstr>
      <vt:lpstr>Présentation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USER</cp:lastModifiedBy>
  <cp:revision>119</cp:revision>
  <cp:lastPrinted>2023-12-09T12:36:16Z</cp:lastPrinted>
  <dcterms:created xsi:type="dcterms:W3CDTF">2012-02-03T19:11:35Z</dcterms:created>
  <dcterms:modified xsi:type="dcterms:W3CDTF">2023-12-09T12:52:41Z</dcterms:modified>
</cp:coreProperties>
</file>