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1614" y="4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HTA</c:v>
                </c:pt>
                <c:pt idx="1">
                  <c:v>Sédentarité</c:v>
                </c:pt>
                <c:pt idx="2">
                  <c:v>DT</c:v>
                </c:pt>
                <c:pt idx="3">
                  <c:v>Obésité</c:v>
                </c:pt>
                <c:pt idx="4">
                  <c:v>Tabagisme</c:v>
                </c:pt>
                <c:pt idx="5">
                  <c:v>Dyslipidémie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36.799999999999997</c:v>
                </c:pt>
                <c:pt idx="1">
                  <c:v>12.5</c:v>
                </c:pt>
                <c:pt idx="2">
                  <c:v>9.1999999999999993</c:v>
                </c:pt>
                <c:pt idx="3">
                  <c:v>5.3</c:v>
                </c:pt>
                <c:pt idx="4">
                  <c:v>4.5999999999999996</c:v>
                </c:pt>
                <c:pt idx="5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5B-416C-AE31-5BA59CA37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688960"/>
        <c:axId val="448694720"/>
      </c:barChart>
      <c:catAx>
        <c:axId val="44868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 dirty="0">
                    <a:solidFill>
                      <a:schemeClr val="tx1"/>
                    </a:solidFill>
                  </a:rPr>
                  <a:t>Facteurs</a:t>
                </a:r>
                <a:r>
                  <a:rPr lang="fr-FR" b="1" baseline="0" dirty="0">
                    <a:solidFill>
                      <a:schemeClr val="tx1"/>
                    </a:solidFill>
                  </a:rPr>
                  <a:t> de risque cardiovasculaires</a:t>
                </a:r>
                <a:endParaRPr lang="fr-FR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8694720"/>
        <c:crosses val="autoZero"/>
        <c:auto val="1"/>
        <c:lblAlgn val="ctr"/>
        <c:lblOffset val="100"/>
        <c:noMultiLvlLbl val="0"/>
      </c:catAx>
      <c:valAx>
        <c:axId val="44869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="1" dirty="0">
                    <a:solidFill>
                      <a:schemeClr val="tx1"/>
                    </a:solidFill>
                  </a:rPr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4868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129364445084967E-2"/>
          <c:y val="6.6497764267824472E-2"/>
          <c:w val="0.82619274088243133"/>
          <c:h val="0.78704446406018025"/>
        </c:manualLayout>
      </c:layout>
      <c:ofPieChart>
        <c:ofPieType val="bar"/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24-43EA-91F2-92B08F1A26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24-43EA-91F2-92B08F1A26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24-43EA-91F2-92B08F1A26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24-43EA-91F2-92B08F1A26B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124-43EA-91F2-92B08F1A26B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124-43EA-91F2-92B08F1A26B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124-43EA-91F2-92B08F1A26B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124-43EA-91F2-92B08F1A26B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124-43EA-91F2-92B08F1A26B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124-43EA-91F2-92B08F1A26B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124-43EA-91F2-92B08F1A26B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5124-43EA-91F2-92B08F1A26B5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5124-43EA-91F2-92B08F1A26B5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5124-43EA-91F2-92B08F1A26B5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5124-43EA-91F2-92B08F1A26B5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5124-43EA-91F2-92B08F1A26B5}"/>
              </c:ext>
            </c:extLst>
          </c:dPt>
          <c:dLbls>
            <c:dLbl>
              <c:idx val="8"/>
              <c:layout>
                <c:manualLayout>
                  <c:x val="5.1598717570980966E-2"/>
                  <c:y val="-5.582063336090486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124-43EA-91F2-92B08F1A26B5}"/>
                </c:ext>
              </c:extLst>
            </c:dLbl>
            <c:dLbl>
              <c:idx val="9"/>
              <c:layout>
                <c:manualLayout>
                  <c:x val="2.1021699751140394E-2"/>
                  <c:y val="-8.72197396264138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124-43EA-91F2-92B08F1A26B5}"/>
                </c:ext>
              </c:extLst>
            </c:dLbl>
            <c:dLbl>
              <c:idx val="10"/>
              <c:layout>
                <c:manualLayout>
                  <c:x val="5.5420844798461037E-2"/>
                  <c:y val="-5.930942294596146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124-43EA-91F2-92B08F1A26B5}"/>
                </c:ext>
              </c:extLst>
            </c:dLbl>
            <c:dLbl>
              <c:idx val="12"/>
              <c:layout>
                <c:manualLayout>
                  <c:x val="8.9819989845781684E-2"/>
                  <c:y val="-2.093273751033925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124-43EA-91F2-92B08F1A26B5}"/>
                </c:ext>
              </c:extLst>
            </c:dLbl>
            <c:dLbl>
              <c:idx val="13"/>
              <c:layout>
                <c:manualLayout>
                  <c:x val="2.1021699751140394E-2"/>
                  <c:y val="6.977579170113092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124-43EA-91F2-92B08F1A26B5}"/>
                </c:ext>
              </c:extLst>
            </c:dLbl>
            <c:dLbl>
              <c:idx val="14"/>
              <c:layout>
                <c:manualLayout>
                  <c:x val="3.8221272274800717E-2"/>
                  <c:y val="0.1221076354769793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5124-43EA-91F2-92B08F1A26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Sheet1!$B$2:$B$16</c:f>
              <c:strCache>
                <c:ptCount val="15"/>
                <c:pt idx="0">
                  <c:v>CMD</c:v>
                </c:pt>
                <c:pt idx="1">
                  <c:v>CMPP</c:v>
                </c:pt>
                <c:pt idx="2">
                  <c:v>IM</c:v>
                </c:pt>
                <c:pt idx="3">
                  <c:v>CI</c:v>
                </c:pt>
                <c:pt idx="4">
                  <c:v>CPC</c:v>
                </c:pt>
                <c:pt idx="5">
                  <c:v>Cardiothyréose</c:v>
                </c:pt>
                <c:pt idx="6">
                  <c:v>CMH</c:v>
                </c:pt>
                <c:pt idx="7">
                  <c:v>EP</c:v>
                </c:pt>
                <c:pt idx="8">
                  <c:v>RM</c:v>
                </c:pt>
                <c:pt idx="9">
                  <c:v>Sd cardiorénal</c:v>
                </c:pt>
                <c:pt idx="10">
                  <c:v>EI</c:v>
                </c:pt>
                <c:pt idx="11">
                  <c:v>HTAP</c:v>
                </c:pt>
                <c:pt idx="12">
                  <c:v>MM</c:v>
                </c:pt>
                <c:pt idx="13">
                  <c:v>Maladie d'Ebstein</c:v>
                </c:pt>
                <c:pt idx="14">
                  <c:v>Péricardite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36</c:v>
                </c:pt>
                <c:pt idx="1">
                  <c:v>36</c:v>
                </c:pt>
                <c:pt idx="2">
                  <c:v>22</c:v>
                </c:pt>
                <c:pt idx="3">
                  <c:v>17</c:v>
                </c:pt>
                <c:pt idx="4">
                  <c:v>11</c:v>
                </c:pt>
                <c:pt idx="5">
                  <c:v>8</c:v>
                </c:pt>
                <c:pt idx="6">
                  <c:v>6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5124-43EA-91F2-92B08F1A26B5}"/>
            </c:ext>
          </c:extLst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gapWidth val="100"/>
        <c:splitType val="pos"/>
        <c:splitPos val="7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6B8DD-2284-4991-AD3A-AD05D2546940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1C7E-53E0-4CB3-8DF6-AE800D4400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68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B7D180-4D6A-90F8-90E6-52A3D80C9544}"/>
              </a:ext>
            </a:extLst>
          </p:cNvPr>
          <p:cNvSpPr/>
          <p:nvPr userDrawn="1"/>
        </p:nvSpPr>
        <p:spPr>
          <a:xfrm>
            <a:off x="0" y="-18318"/>
            <a:ext cx="6858000" cy="1237517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55D1C-88BC-67C3-FD1A-448FF2606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6937" cy="1184806"/>
          </a:xfrm>
          <a:prstGeom prst="rect">
            <a:avLst/>
          </a:prstGeom>
        </p:spPr>
      </p:pic>
      <p:pic>
        <p:nvPicPr>
          <p:cNvPr id="8" name="Image 2">
            <a:extLst>
              <a:ext uri="{FF2B5EF4-FFF2-40B4-BE49-F238E27FC236}">
                <a16:creationId xmlns:a16="http://schemas.microsoft.com/office/drawing/2014/main" id="{FEF21C7A-8F40-2832-E86C-352D306C23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96572" y="15344"/>
            <a:ext cx="1263181" cy="1184806"/>
          </a:xfrm>
          <a:prstGeom prst="rect">
            <a:avLst/>
          </a:prstGeom>
        </p:spPr>
      </p:pic>
      <p:pic>
        <p:nvPicPr>
          <p:cNvPr id="9" name="Image 14">
            <a:extLst>
              <a:ext uri="{FF2B5EF4-FFF2-40B4-BE49-F238E27FC236}">
                <a16:creationId xmlns:a16="http://schemas.microsoft.com/office/drawing/2014/main" id="{938744E6-2564-D471-41F7-89A9A9526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2414" b="5874"/>
          <a:stretch/>
        </p:blipFill>
        <p:spPr>
          <a:xfrm>
            <a:off x="4443776" y="0"/>
            <a:ext cx="1116686" cy="11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38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6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8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90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223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86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3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2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41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6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5660-9924-4658-A899-EA86E5315E93}" type="datetimeFigureOut">
              <a:rPr lang="fr-FR" smtClean="0"/>
              <a:t>07/12/2023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A78C-A515-4DAD-9D6C-B0DDAC134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7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chemeClr val="accent2">
                <a:lumMod val="50000"/>
              </a:schemeClr>
            </a:gs>
            <a:gs pos="0">
              <a:schemeClr val="accent2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9AD236F-C288-6E20-0A1F-590C748CB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34" y="2868968"/>
            <a:ext cx="2418743" cy="1914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168A7C-B0DD-1F77-D073-8D4668872F33}"/>
              </a:ext>
            </a:extLst>
          </p:cNvPr>
          <p:cNvSpPr txBox="1"/>
          <p:nvPr/>
        </p:nvSpPr>
        <p:spPr>
          <a:xfrm>
            <a:off x="9130" y="2560303"/>
            <a:ext cx="63103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accent1"/>
                </a:solidFill>
                <a:ea typeface="Calibri" panose="020F0502020204030204" pitchFamily="34" charset="0"/>
              </a:rPr>
              <a:t>Méthodologie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Étude transversale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a typeface="Calibri" panose="020F0502020204030204" pitchFamily="34" charset="0"/>
              </a:rPr>
              <a:t>01.04 au 28.02.2022</a:t>
            </a:r>
            <a:r>
              <a:rPr lang="fr-FR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fr-FR" dirty="0">
                <a:solidFill>
                  <a:schemeClr val="bg1"/>
                </a:solidFill>
                <a:ea typeface="Calibri" panose="020F0502020204030204" pitchFamily="34" charset="0"/>
              </a:rPr>
              <a:t>CHU GT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Inclusion: signes </a:t>
            </a:r>
            <a:r>
              <a:rPr lang="fr-FR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IC+dysfonction</a:t>
            </a:r>
            <a:r>
              <a:rPr lang="fr-FR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systolique et/ou diastolique et réponse au traitement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Données  (socio-démographiques, cliniques et paracliniques notamment </a:t>
            </a:r>
            <a:r>
              <a:rPr lang="fr-FR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échocardiographiques</a:t>
            </a:r>
            <a:r>
              <a:rPr lang="fr-FR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a typeface="Calibri" panose="020F0502020204030204" pitchFamily="34" charset="0"/>
              </a:rPr>
              <a:t>Enregistrement : </a:t>
            </a:r>
            <a:r>
              <a:rPr lang="fr-FR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Access et </a:t>
            </a:r>
            <a:r>
              <a:rPr lang="fr-FR" dirty="0" err="1">
                <a:solidFill>
                  <a:schemeClr val="bg1"/>
                </a:solidFill>
                <a:ea typeface="Calibri" panose="020F0502020204030204" pitchFamily="34" charset="0"/>
              </a:rPr>
              <a:t>Analysis</a:t>
            </a:r>
            <a:r>
              <a:rPr lang="fr-FR" dirty="0">
                <a:solidFill>
                  <a:schemeClr val="bg1"/>
                </a:solidFill>
                <a:ea typeface="Calibri" panose="020F0502020204030204" pitchFamily="34" charset="0"/>
              </a:rPr>
              <a:t> : </a:t>
            </a:r>
            <a:r>
              <a:rPr lang="fr-FR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SPSS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C458DE-94E7-B350-796E-F956077872C1}"/>
              </a:ext>
            </a:extLst>
          </p:cNvPr>
          <p:cNvSpPr/>
          <p:nvPr/>
        </p:nvSpPr>
        <p:spPr>
          <a:xfrm>
            <a:off x="-19050" y="-17409"/>
            <a:ext cx="6877050" cy="161628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effectLst/>
                <a:ea typeface="Calibri" panose="020F0502020204030204" pitchFamily="34" charset="0"/>
              </a:rPr>
              <a:t>Insuffisance Cardiaque chez la femme dans le service de </a:t>
            </a:r>
          </a:p>
          <a:p>
            <a:pPr algn="ctr"/>
            <a:r>
              <a:rPr lang="fr-FR" b="1" dirty="0">
                <a:effectLst/>
                <a:ea typeface="Calibri" panose="020F0502020204030204" pitchFamily="34" charset="0"/>
              </a:rPr>
              <a:t>Cardiologie du CHU Gabriel Touré (CHU GT)</a:t>
            </a:r>
            <a:endParaRPr lang="fr-FR" b="1" u="sng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900" b="1" u="sng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 </a:t>
            </a:r>
            <a:r>
              <a:rPr lang="fr-FR" sz="1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Hamidou Oumar</a:t>
            </a:r>
            <a:r>
              <a:rPr lang="fr-FR" sz="1200" b="1" u="sng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 Nimaga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 Sangaré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Y Camara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 Tchedre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GRC Millogo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 Traoré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N Sidibé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 Samassékou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 Konaté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CT Doumbia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AK Maiga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RM Dakouo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H Camara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 Sogodogo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 Diarra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 Touré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 Sonfo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 Traoré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 Diakité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 Sako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 Coulibaly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IB Diall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 Menta</a:t>
            </a:r>
            <a:r>
              <a:rPr lang="fr-FR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fr-FR" sz="12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85DA-86EF-20EC-CBBE-D05DECA18948}"/>
              </a:ext>
            </a:extLst>
          </p:cNvPr>
          <p:cNvSpPr txBox="1"/>
          <p:nvPr/>
        </p:nvSpPr>
        <p:spPr>
          <a:xfrm>
            <a:off x="0" y="4926098"/>
            <a:ext cx="6735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accent1"/>
                </a:solidFill>
                <a:ea typeface="Calibri" panose="020F0502020204030204" pitchFamily="34" charset="0"/>
              </a:rPr>
              <a:t>Résultats (1)</a:t>
            </a:r>
          </a:p>
          <a:p>
            <a:r>
              <a:rPr lang="de-DE" dirty="0">
                <a:solidFill>
                  <a:schemeClr val="bg1"/>
                </a:solidFill>
                <a:ea typeface="Calibri" panose="020F0502020204030204" pitchFamily="34" charset="0"/>
              </a:rPr>
              <a:t>Fréquence hospitalière : </a:t>
            </a:r>
            <a:r>
              <a:rPr lang="fr-FR" dirty="0">
                <a:solidFill>
                  <a:schemeClr val="bg1"/>
                </a:solidFill>
                <a:ea typeface="Calibri" panose="020F0502020204030204" pitchFamily="34" charset="0"/>
              </a:rPr>
              <a:t> 61,5%</a:t>
            </a:r>
          </a:p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Age </a:t>
            </a:r>
            <a:r>
              <a:rPr lang="fr-F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moyen : 46 ±21,34. </a:t>
            </a:r>
          </a:p>
          <a:p>
            <a:r>
              <a:rPr lang="fr-F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Classe modale : 15-29 ans </a:t>
            </a: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fr-F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30,9%)</a:t>
            </a:r>
            <a:endParaRPr lang="fr-FR" b="1" dirty="0">
              <a:solidFill>
                <a:schemeClr val="accent1"/>
              </a:solidFill>
              <a:ea typeface="Calibri" panose="020F0502020204030204" pitchFamily="34" charset="0"/>
            </a:endParaRPr>
          </a:p>
        </p:txBody>
      </p:sp>
      <p:pic>
        <p:nvPicPr>
          <p:cNvPr id="18" name="Image 2">
            <a:extLst>
              <a:ext uri="{FF2B5EF4-FFF2-40B4-BE49-F238E27FC236}">
                <a16:creationId xmlns:a16="http://schemas.microsoft.com/office/drawing/2014/main" id="{A2B7286F-DB10-940D-15FB-9EF37E0D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10" y="21569"/>
            <a:ext cx="862573" cy="809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9A9646-8017-A15A-9BBB-1BA7BA1CBFC7}"/>
              </a:ext>
            </a:extLst>
          </p:cNvPr>
          <p:cNvSpPr txBox="1"/>
          <p:nvPr/>
        </p:nvSpPr>
        <p:spPr>
          <a:xfrm>
            <a:off x="9130" y="1636973"/>
            <a:ext cx="6547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accent1"/>
                </a:solidFill>
                <a:ea typeface="Calibri" panose="020F0502020204030204" pitchFamily="34" charset="0"/>
              </a:rPr>
              <a:t>Objectif</a:t>
            </a:r>
          </a:p>
          <a:p>
            <a:pPr>
              <a:lnSpc>
                <a:spcPct val="100000"/>
              </a:lnSpc>
            </a:pPr>
            <a:r>
              <a:rPr lang="fr-FR" sz="1800" dirty="0">
                <a:solidFill>
                  <a:schemeClr val="bg1"/>
                </a:solidFill>
              </a:rPr>
              <a:t>Étudier l’insuffisance cardiaque </a:t>
            </a:r>
            <a:r>
              <a:rPr lang="fr-FR" dirty="0">
                <a:solidFill>
                  <a:schemeClr val="bg1"/>
                </a:solidFill>
                <a:ea typeface="Calibri" panose="020F0502020204030204" pitchFamily="34" charset="0"/>
              </a:rPr>
              <a:t>(IC) </a:t>
            </a:r>
            <a:r>
              <a:rPr lang="fr-FR" sz="1800" dirty="0">
                <a:solidFill>
                  <a:schemeClr val="bg1"/>
                </a:solidFill>
              </a:rPr>
              <a:t> chez la femme en hospitalisation dans le service de </a:t>
            </a:r>
            <a:r>
              <a:rPr lang="fr-FR" dirty="0">
                <a:solidFill>
                  <a:schemeClr val="bg1"/>
                </a:solidFill>
              </a:rPr>
              <a:t>cardiologie du CHU GT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Image 14">
            <a:extLst>
              <a:ext uri="{FF2B5EF4-FFF2-40B4-BE49-F238E27FC236}">
                <a16:creationId xmlns:a16="http://schemas.microsoft.com/office/drawing/2014/main" id="{A92E7F0A-E2FB-47E9-46EF-2836F3EA73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14" b="5874"/>
          <a:stretch/>
        </p:blipFill>
        <p:spPr>
          <a:xfrm>
            <a:off x="0" y="0"/>
            <a:ext cx="781050" cy="83062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443A55-9B97-F8BE-9576-4BE140F2A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151216"/>
              </p:ext>
            </p:extLst>
          </p:nvPr>
        </p:nvGraphicFramePr>
        <p:xfrm>
          <a:off x="115442" y="6550768"/>
          <a:ext cx="657829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CF28969-4285-AE12-5A7F-1A47BFD90180}"/>
              </a:ext>
            </a:extLst>
          </p:cNvPr>
          <p:cNvSpPr/>
          <p:nvPr/>
        </p:nvSpPr>
        <p:spPr>
          <a:xfrm>
            <a:off x="-19051" y="9698704"/>
            <a:ext cx="6858000" cy="185727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200" b="1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ème</a:t>
            </a:r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Congrès</a:t>
            </a:r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SOSECAR, 4</a:t>
            </a:r>
            <a:r>
              <a:rPr lang="en-US" sz="1200" b="1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ème</a:t>
            </a:r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Edition CARDIOTECH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0EF70-5E9A-8E40-8A67-8F70E466AB10}"/>
              </a:ext>
            </a:extLst>
          </p:cNvPr>
          <p:cNvSpPr txBox="1"/>
          <p:nvPr/>
        </p:nvSpPr>
        <p:spPr>
          <a:xfrm>
            <a:off x="-21545" y="6243968"/>
            <a:ext cx="657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  <a:ea typeface="Calibri" panose="020F0502020204030204" pitchFamily="34" charset="0"/>
              </a:rPr>
              <a:t>Tableau I: caractéristiques socio-démographiques</a:t>
            </a:r>
          </a:p>
        </p:txBody>
      </p:sp>
    </p:spTree>
    <p:extLst>
      <p:ext uri="{BB962C8B-B14F-4D97-AF65-F5344CB8AC3E}">
        <p14:creationId xmlns:p14="http://schemas.microsoft.com/office/powerpoint/2010/main" val="416519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chemeClr val="accent2">
                <a:lumMod val="50000"/>
              </a:schemeClr>
            </a:gs>
            <a:gs pos="0">
              <a:schemeClr val="accent2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C458DE-94E7-B350-796E-F956077872C1}"/>
              </a:ext>
            </a:extLst>
          </p:cNvPr>
          <p:cNvSpPr/>
          <p:nvPr/>
        </p:nvSpPr>
        <p:spPr>
          <a:xfrm>
            <a:off x="-19050" y="-17409"/>
            <a:ext cx="6877050" cy="1616281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Facteurs prédicteurs de connaissance</a:t>
            </a:r>
          </a:p>
          <a:p>
            <a:pPr algn="ctr"/>
            <a:r>
              <a:rPr lang="fr-FR" sz="2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sur l’HTA: évolution sur 13 ans</a:t>
            </a:r>
            <a:endParaRPr lang="fr-FR" sz="2700" b="1" u="sng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500" b="1" u="sng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Bâ </a:t>
            </a:r>
            <a:r>
              <a:rPr lang="fr-FR" sz="14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Hamidou Oumar</a:t>
            </a:r>
            <a:r>
              <a:rPr lang="fr-FR" sz="1400" b="1" u="sng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fr-FR" sz="1400" b="1" u="sng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M Poudiougou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I Sangaré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Y Camara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2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Sidibé N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D Traoré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3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M Konaté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4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CT Doumbia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2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AK </a:t>
            </a:r>
            <a:r>
              <a:rPr lang="fr-FR" sz="14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Maiga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5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RM </a:t>
            </a:r>
            <a:r>
              <a:rPr lang="fr-FR" sz="14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Dakouo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H Camara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B Diarra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M Touré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5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B </a:t>
            </a:r>
            <a:r>
              <a:rPr lang="fr-FR" sz="14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Sonfo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2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A Traoré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M Diakité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3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, I </a:t>
            </a:r>
            <a:r>
              <a:rPr lang="fr-FR" sz="14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Menta</a:t>
            </a:r>
            <a:r>
              <a:rPr lang="fr-FR" sz="1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fr-FR" sz="1400" baseline="30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1</a:t>
            </a:r>
            <a:endParaRPr lang="fr-FR" sz="14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85DA-86EF-20EC-CBBE-D05DECA18948}"/>
              </a:ext>
            </a:extLst>
          </p:cNvPr>
          <p:cNvSpPr txBox="1"/>
          <p:nvPr/>
        </p:nvSpPr>
        <p:spPr>
          <a:xfrm>
            <a:off x="-19050" y="1608397"/>
            <a:ext cx="631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accent1"/>
                </a:solidFill>
                <a:ea typeface="Calibri" panose="020F0502020204030204" pitchFamily="34" charset="0"/>
              </a:rPr>
              <a:t>Résultats (2)</a:t>
            </a:r>
          </a:p>
        </p:txBody>
      </p:sp>
      <p:pic>
        <p:nvPicPr>
          <p:cNvPr id="18" name="Image 2">
            <a:extLst>
              <a:ext uri="{FF2B5EF4-FFF2-40B4-BE49-F238E27FC236}">
                <a16:creationId xmlns:a16="http://schemas.microsoft.com/office/drawing/2014/main" id="{A2B7286F-DB10-940D-15FB-9EF37E0D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10" y="21569"/>
            <a:ext cx="862573" cy="809054"/>
          </a:xfrm>
          <a:prstGeom prst="rect">
            <a:avLst/>
          </a:prstGeom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A92E7F0A-E2FB-47E9-46EF-2836F3EA73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14" b="5874"/>
          <a:stretch/>
        </p:blipFill>
        <p:spPr>
          <a:xfrm>
            <a:off x="0" y="0"/>
            <a:ext cx="781050" cy="8306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D0AF1B-457B-F093-754B-010BC52DFCBB}"/>
              </a:ext>
            </a:extLst>
          </p:cNvPr>
          <p:cNvSpPr txBox="1"/>
          <p:nvPr/>
        </p:nvSpPr>
        <p:spPr>
          <a:xfrm>
            <a:off x="-19051" y="8545253"/>
            <a:ext cx="6772275" cy="1200329"/>
          </a:xfrm>
          <a:prstGeom prst="rect">
            <a:avLst/>
          </a:prstGeom>
          <a:gradFill>
            <a:gsLst>
              <a:gs pos="39000">
                <a:schemeClr val="accent2">
                  <a:lumMod val="50000"/>
                </a:schemeClr>
              </a:gs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b="1" dirty="0">
                <a:solidFill>
                  <a:srgbClr val="0070C0"/>
                </a:solidFill>
                <a:ea typeface="Calibri" panose="020F0502020204030204" pitchFamily="34" charset="0"/>
              </a:rPr>
              <a:t>C</a:t>
            </a:r>
            <a:r>
              <a:rPr lang="fr-FR" b="1" dirty="0" err="1">
                <a:solidFill>
                  <a:srgbClr val="0070C0"/>
                </a:solidFill>
                <a:ea typeface="Calibri" panose="020F0502020204030204" pitchFamily="34" charset="0"/>
              </a:rPr>
              <a:t>onclusion</a:t>
            </a:r>
            <a:r>
              <a:rPr lang="fr-FR" b="1" dirty="0">
                <a:solidFill>
                  <a:srgbClr val="0070C0"/>
                </a:solidFill>
                <a:ea typeface="Calibri" panose="020F0502020204030204" pitchFamily="34" charset="0"/>
              </a:rPr>
              <a:t>:</a:t>
            </a:r>
          </a:p>
          <a:p>
            <a:r>
              <a:rPr lang="fr-FR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L’insuffisance cardiaque chez la femme est un réel problème de santé publique. Les étiologies sont multiples, dominées par la CMPP dans notre contexte.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3487AD-6B98-2CBD-6148-4D7E8A1D2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81934"/>
              </p:ext>
            </p:extLst>
          </p:nvPr>
        </p:nvGraphicFramePr>
        <p:xfrm>
          <a:off x="107710" y="2320629"/>
          <a:ext cx="3321289" cy="2295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3221">
                  <a:extLst>
                    <a:ext uri="{9D8B030D-6E8A-4147-A177-3AD203B41FA5}">
                      <a16:colId xmlns:a16="http://schemas.microsoft.com/office/drawing/2014/main" val="194145704"/>
                    </a:ext>
                  </a:extLst>
                </a:gridCol>
                <a:gridCol w="908068">
                  <a:extLst>
                    <a:ext uri="{9D8B030D-6E8A-4147-A177-3AD203B41FA5}">
                      <a16:colId xmlns:a16="http://schemas.microsoft.com/office/drawing/2014/main" val="3125969583"/>
                    </a:ext>
                  </a:extLst>
                </a:gridCol>
              </a:tblGrid>
              <a:tr h="305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Signes fonctionnels 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%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4538142"/>
                  </a:ext>
                </a:extLst>
              </a:tr>
              <a:tr h="305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Dyspnée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96,7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850172"/>
                  </a:ext>
                </a:extLst>
              </a:tr>
              <a:tr h="316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Douleur thoracique 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 dirty="0">
                          <a:effectLst/>
                        </a:rPr>
                        <a:t>34,2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87458"/>
                  </a:ext>
                </a:extLst>
              </a:tr>
              <a:tr h="305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Toux 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62,5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164381"/>
                  </a:ext>
                </a:extLst>
              </a:tr>
              <a:tr h="305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Palpitation 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33,6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084007"/>
                  </a:ext>
                </a:extLst>
              </a:tr>
              <a:tr h="305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Hépatalgie d’effort 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12,5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768757"/>
                  </a:ext>
                </a:extLst>
              </a:tr>
              <a:tr h="316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Autres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 dirty="0">
                          <a:effectLst/>
                        </a:rPr>
                        <a:t>6,6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8076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FCC76C-8972-F645-D440-E203F941D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54515"/>
              </p:ext>
            </p:extLst>
          </p:nvPr>
        </p:nvGraphicFramePr>
        <p:xfrm>
          <a:off x="3429000" y="2301578"/>
          <a:ext cx="3321289" cy="2340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9523">
                  <a:extLst>
                    <a:ext uri="{9D8B030D-6E8A-4147-A177-3AD203B41FA5}">
                      <a16:colId xmlns:a16="http://schemas.microsoft.com/office/drawing/2014/main" val="4038160894"/>
                    </a:ext>
                  </a:extLst>
                </a:gridCol>
                <a:gridCol w="1211766">
                  <a:extLst>
                    <a:ext uri="{9D8B030D-6E8A-4147-A177-3AD203B41FA5}">
                      <a16:colId xmlns:a16="http://schemas.microsoft.com/office/drawing/2014/main" val="2290862658"/>
                    </a:ext>
                  </a:extLst>
                </a:gridCol>
              </a:tblGrid>
              <a:tr h="334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Signes physiques 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%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923536"/>
                  </a:ext>
                </a:extLst>
              </a:tr>
              <a:tr h="334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TJ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 dirty="0">
                          <a:effectLst/>
                        </a:rPr>
                        <a:t>65,8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783003"/>
                  </a:ext>
                </a:extLst>
              </a:tr>
              <a:tr h="334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 dirty="0">
                          <a:effectLst/>
                        </a:rPr>
                        <a:t>OMI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 dirty="0">
                          <a:effectLst/>
                        </a:rPr>
                        <a:t>80,3</a:t>
                      </a:r>
                      <a:endParaRPr lang="fr-F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19406"/>
                  </a:ext>
                </a:extLst>
              </a:tr>
              <a:tr h="334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RHJ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42,8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861723"/>
                  </a:ext>
                </a:extLst>
              </a:tr>
              <a:tr h="334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Hépatomégalie 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>
                          <a:effectLst/>
                        </a:rPr>
                        <a:t>56,6</a:t>
                      </a:r>
                      <a:endParaRPr lang="fr-F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65664"/>
                  </a:ext>
                </a:extLst>
              </a:tr>
              <a:tr h="334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 dirty="0">
                          <a:effectLst/>
                        </a:rPr>
                        <a:t>Râle crépitant </a:t>
                      </a:r>
                      <a:endParaRPr lang="fr-FR" sz="1400" kern="1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kern="100" dirty="0">
                          <a:effectLst/>
                        </a:rPr>
                        <a:t>58,6</a:t>
                      </a:r>
                      <a:endParaRPr lang="fr-FR" sz="1400" kern="1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82088"/>
                  </a:ext>
                </a:extLst>
              </a:tr>
              <a:tr h="334412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kern="100" dirty="0">
                          <a:effectLst/>
                        </a:rPr>
                        <a:t>B 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00" dirty="0">
                          <a:effectLst/>
                        </a:rPr>
                        <a:t>11,2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195081"/>
                  </a:ext>
                </a:extLst>
              </a:tr>
            </a:tbl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A00D9E5-D50A-CF49-26C2-0C26300EF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49234"/>
              </p:ext>
            </p:extLst>
          </p:nvPr>
        </p:nvGraphicFramePr>
        <p:xfrm>
          <a:off x="107710" y="4966308"/>
          <a:ext cx="6645514" cy="3640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CF28969-4285-AE12-5A7F-1A47BFD90180}"/>
              </a:ext>
            </a:extLst>
          </p:cNvPr>
          <p:cNvSpPr/>
          <p:nvPr/>
        </p:nvSpPr>
        <p:spPr>
          <a:xfrm>
            <a:off x="0" y="9698704"/>
            <a:ext cx="6858000" cy="185727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200" b="1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ème</a:t>
            </a:r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Congrès</a:t>
            </a:r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SOSECAR, 4</a:t>
            </a:r>
            <a:r>
              <a:rPr lang="en-US" sz="1200" b="1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ème</a:t>
            </a:r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Edition CARDIOTECH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293DE-9940-429E-B856-AC9EFFE8869B}"/>
              </a:ext>
            </a:extLst>
          </p:cNvPr>
          <p:cNvSpPr txBox="1"/>
          <p:nvPr/>
        </p:nvSpPr>
        <p:spPr>
          <a:xfrm>
            <a:off x="-19052" y="4642459"/>
            <a:ext cx="6769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  <a:ea typeface="Calibri" panose="020F0502020204030204" pitchFamily="34" charset="0"/>
              </a:rPr>
              <a:t>Tableau III: distribution des étiologies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FD2A3-46B8-6BB7-949C-D2404C941D10}"/>
              </a:ext>
            </a:extLst>
          </p:cNvPr>
          <p:cNvSpPr txBox="1"/>
          <p:nvPr/>
        </p:nvSpPr>
        <p:spPr>
          <a:xfrm>
            <a:off x="-19052" y="1977729"/>
            <a:ext cx="657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chemeClr val="bg1"/>
                </a:solidFill>
                <a:ea typeface="Calibri" panose="020F0502020204030204" pitchFamily="34" charset="0"/>
              </a:rPr>
              <a:t>Tableau II: distribution des signes fonctionnels et physiques</a:t>
            </a:r>
          </a:p>
        </p:txBody>
      </p:sp>
    </p:spTree>
    <p:extLst>
      <p:ext uri="{BB962C8B-B14F-4D97-AF65-F5344CB8AC3E}">
        <p14:creationId xmlns:p14="http://schemas.microsoft.com/office/powerpoint/2010/main" val="167763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</TotalTime>
  <Words>377</Words>
  <Application>Microsoft Office PowerPoint</Application>
  <PresentationFormat>A4 Paper (210x297 mm)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Facteurs prédicteurs de connaissance sur l’HTA: évolution sur 13 ans</dc:title>
  <dc:creator>Hamidou BA</dc:creator>
  <cp:lastModifiedBy>Hamidou BA</cp:lastModifiedBy>
  <cp:revision>8</cp:revision>
  <dcterms:created xsi:type="dcterms:W3CDTF">2023-12-06T20:19:15Z</dcterms:created>
  <dcterms:modified xsi:type="dcterms:W3CDTF">2023-12-07T11:15:37Z</dcterms:modified>
</cp:coreProperties>
</file>