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797675" cy="9928225"/>
  <p:defaultTextStyle>
    <a:defPPr>
      <a:defRPr lang="fr-FR"/>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0F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8" d="100"/>
          <a:sy n="18" d="100"/>
        </p:scale>
        <p:origin x="-702" y="-198"/>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_rels/chart2.xml.rels><?xml version="1.0" encoding="UTF-8" standalone="yes"?>
<Relationships xmlns="http://schemas.openxmlformats.org/package/2006/relationships"><Relationship Id="rId1" Type="http://schemas.openxmlformats.org/officeDocument/2006/relationships/package" Target="../embeddings/Feuille_de_calcul_Microsoft_Excel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Feuil1!$B$1</c:f>
              <c:strCache>
                <c:ptCount val="1"/>
                <c:pt idx="0">
                  <c:v>Ventes</c:v>
                </c:pt>
              </c:strCache>
            </c:strRef>
          </c:tx>
          <c:dLbls>
            <c:dLbl>
              <c:idx val="0"/>
              <c:layout>
                <c:manualLayout>
                  <c:x val="1.3159930409965116E-2"/>
                  <c:y val="2.0345975831954594E-2"/>
                </c:manualLayout>
              </c:layout>
              <c:showLegendKey val="0"/>
              <c:showVal val="1"/>
              <c:showCatName val="0"/>
              <c:showSerName val="0"/>
              <c:showPercent val="0"/>
              <c:showBubbleSize val="0"/>
            </c:dLbl>
            <c:dLbl>
              <c:idx val="1"/>
              <c:layout>
                <c:manualLayout>
                  <c:x val="-2.4221332423706478E-3"/>
                  <c:y val="-2.9480256712764198E-2"/>
                </c:manualLayout>
              </c:layout>
              <c:showLegendKey val="0"/>
              <c:showVal val="1"/>
              <c:showCatName val="0"/>
              <c:showSerName val="0"/>
              <c:showPercent val="0"/>
              <c:showBubbleSize val="0"/>
            </c:dLbl>
            <c:txPr>
              <a:bodyPr/>
              <a:lstStyle/>
              <a:p>
                <a:pPr>
                  <a:defRPr sz="2800">
                    <a:latin typeface="Arial" pitchFamily="34" charset="0"/>
                    <a:cs typeface="Arial" pitchFamily="34" charset="0"/>
                  </a:defRPr>
                </a:pPr>
                <a:endParaRPr lang="fr-FR"/>
              </a:p>
            </c:txPr>
            <c:showLegendKey val="0"/>
            <c:showVal val="1"/>
            <c:showCatName val="0"/>
            <c:showSerName val="0"/>
            <c:showPercent val="0"/>
            <c:showBubbleSize val="0"/>
            <c:showLeaderLines val="1"/>
          </c:dLbls>
          <c:cat>
            <c:strRef>
              <c:f>Feuil1!$A$2:$A$4</c:f>
              <c:strCache>
                <c:ptCount val="3"/>
                <c:pt idx="0">
                  <c:v>Avant activités</c:v>
                </c:pt>
                <c:pt idx="1">
                  <c:v>Après activités</c:v>
                </c:pt>
                <c:pt idx="2">
                  <c:v>Avant et pendant activités</c:v>
                </c:pt>
              </c:strCache>
            </c:strRef>
          </c:cat>
          <c:val>
            <c:numRef>
              <c:f>Feuil1!$B$2:$B$4</c:f>
              <c:numCache>
                <c:formatCode>0.0%</c:formatCode>
                <c:ptCount val="3"/>
                <c:pt idx="0">
                  <c:v>0.22</c:v>
                </c:pt>
                <c:pt idx="1">
                  <c:v>0.75600000000000001</c:v>
                </c:pt>
                <c:pt idx="2">
                  <c:v>2.4E-2</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2143168521782299"/>
          <c:y val="0.46053218682881086"/>
          <c:w val="0.37445132851013802"/>
          <c:h val="0.36769283708093947"/>
        </c:manualLayout>
      </c:layout>
      <c:overlay val="0"/>
      <c:txPr>
        <a:bodyPr/>
        <a:lstStyle/>
        <a:p>
          <a:pPr>
            <a:defRPr sz="2800">
              <a:latin typeface="Arial" pitchFamily="34" charset="0"/>
              <a:cs typeface="Arial" pitchFamily="34" charset="0"/>
            </a:defRPr>
          </a:pPr>
          <a:endParaRPr lang="fr-FR"/>
        </a:p>
      </c:txPr>
    </c:legend>
    <c:plotVisOnly val="1"/>
    <c:dispBlanksAs val="gap"/>
    <c:showDLblsOverMax val="0"/>
  </c:chart>
  <c:txPr>
    <a:bodyPr/>
    <a:lstStyle/>
    <a:p>
      <a:pPr>
        <a:defRPr sz="18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Série 1</c:v>
                </c:pt>
              </c:strCache>
            </c:strRef>
          </c:tx>
          <c:invertIfNegative val="0"/>
          <c:dLbls>
            <c:txPr>
              <a:bodyPr/>
              <a:lstStyle/>
              <a:p>
                <a:pPr>
                  <a:defRPr sz="2800">
                    <a:latin typeface="Arial" pitchFamily="34" charset="0"/>
                    <a:cs typeface="Arial" pitchFamily="34" charset="0"/>
                  </a:defRPr>
                </a:pPr>
                <a:endParaRPr lang="fr-FR"/>
              </a:p>
            </c:txPr>
            <c:showLegendKey val="0"/>
            <c:showVal val="1"/>
            <c:showCatName val="0"/>
            <c:showSerName val="0"/>
            <c:showPercent val="0"/>
            <c:showBubbleSize val="0"/>
            <c:showLeaderLines val="0"/>
          </c:dLbls>
          <c:cat>
            <c:strRef>
              <c:f>Feuil1!$A$2:$A$5</c:f>
              <c:strCache>
                <c:ptCount val="4"/>
                <c:pt idx="0">
                  <c:v>Défatiguant</c:v>
                </c:pt>
                <c:pt idx="1">
                  <c:v>Performance</c:v>
                </c:pt>
                <c:pt idx="2">
                  <c:v>Mise en forme</c:v>
                </c:pt>
                <c:pt idx="3">
                  <c:v>Autres</c:v>
                </c:pt>
              </c:strCache>
            </c:strRef>
          </c:cat>
          <c:val>
            <c:numRef>
              <c:f>Feuil1!$B$2:$B$5</c:f>
              <c:numCache>
                <c:formatCode>General</c:formatCode>
                <c:ptCount val="4"/>
                <c:pt idx="0">
                  <c:v>51.2</c:v>
                </c:pt>
                <c:pt idx="1">
                  <c:v>32.6</c:v>
                </c:pt>
                <c:pt idx="2">
                  <c:v>11.6</c:v>
                </c:pt>
                <c:pt idx="3">
                  <c:v>4.5999999999999996</c:v>
                </c:pt>
              </c:numCache>
            </c:numRef>
          </c:val>
        </c:ser>
        <c:dLbls>
          <c:showLegendKey val="0"/>
          <c:showVal val="0"/>
          <c:showCatName val="0"/>
          <c:showSerName val="0"/>
          <c:showPercent val="0"/>
          <c:showBubbleSize val="0"/>
        </c:dLbls>
        <c:gapWidth val="150"/>
        <c:axId val="148859904"/>
        <c:axId val="148882176"/>
      </c:barChart>
      <c:catAx>
        <c:axId val="148859904"/>
        <c:scaling>
          <c:orientation val="minMax"/>
        </c:scaling>
        <c:delete val="0"/>
        <c:axPos val="b"/>
        <c:majorTickMark val="out"/>
        <c:minorTickMark val="none"/>
        <c:tickLblPos val="nextTo"/>
        <c:txPr>
          <a:bodyPr/>
          <a:lstStyle/>
          <a:p>
            <a:pPr>
              <a:defRPr sz="2800">
                <a:latin typeface="Arial" pitchFamily="34" charset="0"/>
                <a:cs typeface="Arial" pitchFamily="34" charset="0"/>
              </a:defRPr>
            </a:pPr>
            <a:endParaRPr lang="fr-FR"/>
          </a:p>
        </c:txPr>
        <c:crossAx val="148882176"/>
        <c:crosses val="autoZero"/>
        <c:auto val="1"/>
        <c:lblAlgn val="ctr"/>
        <c:lblOffset val="100"/>
        <c:noMultiLvlLbl val="0"/>
      </c:catAx>
      <c:valAx>
        <c:axId val="148882176"/>
        <c:scaling>
          <c:orientation val="minMax"/>
        </c:scaling>
        <c:delete val="0"/>
        <c:axPos val="l"/>
        <c:numFmt formatCode="General" sourceLinked="1"/>
        <c:majorTickMark val="out"/>
        <c:minorTickMark val="none"/>
        <c:tickLblPos val="nextTo"/>
        <c:crossAx val="148859904"/>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fr-FR"/>
              <a:t>Modifiez le style du titre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2067E78-A3B1-4F3F-9A78-3F4C2EF52339}"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3B1715-CACC-4AEA-A998-36A4A6B182C7}" type="slidenum">
              <a:rPr lang="fr-FR" smtClean="0"/>
              <a:t>‹N°›</a:t>
            </a:fld>
            <a:endParaRPr lang="fr-FR"/>
          </a:p>
        </p:txBody>
      </p:sp>
    </p:spTree>
    <p:extLst>
      <p:ext uri="{BB962C8B-B14F-4D97-AF65-F5344CB8AC3E}">
        <p14:creationId xmlns:p14="http://schemas.microsoft.com/office/powerpoint/2010/main" val="302763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2067E78-A3B1-4F3F-9A78-3F4C2EF52339}"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3B1715-CACC-4AEA-A998-36A4A6B182C7}" type="slidenum">
              <a:rPr lang="fr-FR" smtClean="0"/>
              <a:t>‹N°›</a:t>
            </a:fld>
            <a:endParaRPr lang="fr-FR"/>
          </a:p>
        </p:txBody>
      </p:sp>
    </p:spTree>
    <p:extLst>
      <p:ext uri="{BB962C8B-B14F-4D97-AF65-F5344CB8AC3E}">
        <p14:creationId xmlns:p14="http://schemas.microsoft.com/office/powerpoint/2010/main" val="269934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2067E78-A3B1-4F3F-9A78-3F4C2EF52339}"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3B1715-CACC-4AEA-A998-36A4A6B182C7}" type="slidenum">
              <a:rPr lang="fr-FR" smtClean="0"/>
              <a:t>‹N°›</a:t>
            </a:fld>
            <a:endParaRPr lang="fr-FR"/>
          </a:p>
        </p:txBody>
      </p:sp>
    </p:spTree>
    <p:extLst>
      <p:ext uri="{BB962C8B-B14F-4D97-AF65-F5344CB8AC3E}">
        <p14:creationId xmlns:p14="http://schemas.microsoft.com/office/powerpoint/2010/main" val="220338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2067E78-A3B1-4F3F-9A78-3F4C2EF52339}"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3B1715-CACC-4AEA-A998-36A4A6B182C7}" type="slidenum">
              <a:rPr lang="fr-FR" smtClean="0"/>
              <a:t>‹N°›</a:t>
            </a:fld>
            <a:endParaRPr lang="fr-FR"/>
          </a:p>
        </p:txBody>
      </p:sp>
    </p:spTree>
    <p:extLst>
      <p:ext uri="{BB962C8B-B14F-4D97-AF65-F5344CB8AC3E}">
        <p14:creationId xmlns:p14="http://schemas.microsoft.com/office/powerpoint/2010/main" val="1237874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fr-FR"/>
              <a:t>Modifiez le style du titre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42067E78-A3B1-4F3F-9A78-3F4C2EF52339}"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3B1715-CACC-4AEA-A998-36A4A6B182C7}" type="slidenum">
              <a:rPr lang="fr-FR" smtClean="0"/>
              <a:t>‹N°›</a:t>
            </a:fld>
            <a:endParaRPr lang="fr-FR"/>
          </a:p>
        </p:txBody>
      </p:sp>
    </p:spTree>
    <p:extLst>
      <p:ext uri="{BB962C8B-B14F-4D97-AF65-F5344CB8AC3E}">
        <p14:creationId xmlns:p14="http://schemas.microsoft.com/office/powerpoint/2010/main" val="362474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2067E78-A3B1-4F3F-9A78-3F4C2EF52339}" type="datetimeFigureOut">
              <a:rPr lang="fr-FR" smtClean="0"/>
              <a:t>09/12/2023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3B1715-CACC-4AEA-A998-36A4A6B182C7}" type="slidenum">
              <a:rPr lang="fr-FR" smtClean="0"/>
              <a:t>‹N°›</a:t>
            </a:fld>
            <a:endParaRPr lang="fr-FR"/>
          </a:p>
        </p:txBody>
      </p:sp>
    </p:spTree>
    <p:extLst>
      <p:ext uri="{BB962C8B-B14F-4D97-AF65-F5344CB8AC3E}">
        <p14:creationId xmlns:p14="http://schemas.microsoft.com/office/powerpoint/2010/main" val="132356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Modifiez les styles du texte du masque</a:t>
            </a:r>
          </a:p>
        </p:txBody>
      </p:sp>
      <p:sp>
        <p:nvSpPr>
          <p:cNvPr id="4" name="Content Placeholder 3"/>
          <p:cNvSpPr>
            <a:spLocks noGrp="1"/>
          </p:cNvSpPr>
          <p:nvPr>
            <p:ph sz="half" idx="2"/>
          </p:nvPr>
        </p:nvSpPr>
        <p:spPr>
          <a:xfrm>
            <a:off x="2085368" y="15635264"/>
            <a:ext cx="12807832" cy="2299711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Modifiez les styles du texte du masque</a:t>
            </a:r>
          </a:p>
        </p:txBody>
      </p:sp>
      <p:sp>
        <p:nvSpPr>
          <p:cNvPr id="6" name="Content Placeholder 5"/>
          <p:cNvSpPr>
            <a:spLocks noGrp="1"/>
          </p:cNvSpPr>
          <p:nvPr>
            <p:ph sz="quarter" idx="4"/>
          </p:nvPr>
        </p:nvSpPr>
        <p:spPr>
          <a:xfrm>
            <a:off x="15326828" y="15635264"/>
            <a:ext cx="12870909" cy="2299711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2067E78-A3B1-4F3F-9A78-3F4C2EF52339}" type="datetimeFigureOut">
              <a:rPr lang="fr-FR" smtClean="0"/>
              <a:t>09/12/2023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13B1715-CACC-4AEA-A998-36A4A6B182C7}" type="slidenum">
              <a:rPr lang="fr-FR" smtClean="0"/>
              <a:t>‹N°›</a:t>
            </a:fld>
            <a:endParaRPr lang="fr-FR"/>
          </a:p>
        </p:txBody>
      </p:sp>
    </p:spTree>
    <p:extLst>
      <p:ext uri="{BB962C8B-B14F-4D97-AF65-F5344CB8AC3E}">
        <p14:creationId xmlns:p14="http://schemas.microsoft.com/office/powerpoint/2010/main" val="199693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2067E78-A3B1-4F3F-9A78-3F4C2EF52339}" type="datetimeFigureOut">
              <a:rPr lang="fr-FR" smtClean="0"/>
              <a:t>09/12/2023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13B1715-CACC-4AEA-A998-36A4A6B182C7}" type="slidenum">
              <a:rPr lang="fr-FR" smtClean="0"/>
              <a:t>‹N°›</a:t>
            </a:fld>
            <a:endParaRPr lang="fr-FR"/>
          </a:p>
        </p:txBody>
      </p:sp>
    </p:spTree>
    <p:extLst>
      <p:ext uri="{BB962C8B-B14F-4D97-AF65-F5344CB8AC3E}">
        <p14:creationId xmlns:p14="http://schemas.microsoft.com/office/powerpoint/2010/main" val="2073651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67E78-A3B1-4F3F-9A78-3F4C2EF52339}" type="datetimeFigureOut">
              <a:rPr lang="fr-FR" smtClean="0"/>
              <a:t>09/12/2023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13B1715-CACC-4AEA-A998-36A4A6B182C7}" type="slidenum">
              <a:rPr lang="fr-FR" smtClean="0"/>
              <a:t>‹N°›</a:t>
            </a:fld>
            <a:endParaRPr lang="fr-FR"/>
          </a:p>
        </p:txBody>
      </p:sp>
    </p:spTree>
    <p:extLst>
      <p:ext uri="{BB962C8B-B14F-4D97-AF65-F5344CB8AC3E}">
        <p14:creationId xmlns:p14="http://schemas.microsoft.com/office/powerpoint/2010/main" val="335347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Modifiez les styles du texte du masque</a:t>
            </a:r>
          </a:p>
        </p:txBody>
      </p:sp>
      <p:sp>
        <p:nvSpPr>
          <p:cNvPr id="5" name="Date Placeholder 4"/>
          <p:cNvSpPr>
            <a:spLocks noGrp="1"/>
          </p:cNvSpPr>
          <p:nvPr>
            <p:ph type="dt" sz="half" idx="10"/>
          </p:nvPr>
        </p:nvSpPr>
        <p:spPr/>
        <p:txBody>
          <a:bodyPr/>
          <a:lstStyle/>
          <a:p>
            <a:fld id="{42067E78-A3B1-4F3F-9A78-3F4C2EF52339}" type="datetimeFigureOut">
              <a:rPr lang="fr-FR" smtClean="0"/>
              <a:t>09/12/2023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3B1715-CACC-4AEA-A998-36A4A6B182C7}" type="slidenum">
              <a:rPr lang="fr-FR" smtClean="0"/>
              <a:t>‹N°›</a:t>
            </a:fld>
            <a:endParaRPr lang="fr-FR"/>
          </a:p>
        </p:txBody>
      </p:sp>
    </p:spTree>
    <p:extLst>
      <p:ext uri="{BB962C8B-B14F-4D97-AF65-F5344CB8AC3E}">
        <p14:creationId xmlns:p14="http://schemas.microsoft.com/office/powerpoint/2010/main" val="311766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Modifiez les styles du texte du masque</a:t>
            </a:r>
          </a:p>
        </p:txBody>
      </p:sp>
      <p:sp>
        <p:nvSpPr>
          <p:cNvPr id="5" name="Date Placeholder 4"/>
          <p:cNvSpPr>
            <a:spLocks noGrp="1"/>
          </p:cNvSpPr>
          <p:nvPr>
            <p:ph type="dt" sz="half" idx="10"/>
          </p:nvPr>
        </p:nvSpPr>
        <p:spPr/>
        <p:txBody>
          <a:bodyPr/>
          <a:lstStyle/>
          <a:p>
            <a:fld id="{42067E78-A3B1-4F3F-9A78-3F4C2EF52339}" type="datetimeFigureOut">
              <a:rPr lang="fr-FR" smtClean="0"/>
              <a:t>09/12/2023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3B1715-CACC-4AEA-A998-36A4A6B182C7}" type="slidenum">
              <a:rPr lang="fr-FR" smtClean="0"/>
              <a:t>‹N°›</a:t>
            </a:fld>
            <a:endParaRPr lang="fr-FR"/>
          </a:p>
        </p:txBody>
      </p:sp>
    </p:spTree>
    <p:extLst>
      <p:ext uri="{BB962C8B-B14F-4D97-AF65-F5344CB8AC3E}">
        <p14:creationId xmlns:p14="http://schemas.microsoft.com/office/powerpoint/2010/main" val="221810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42067E78-A3B1-4F3F-9A78-3F4C2EF52339}" type="datetimeFigureOut">
              <a:rPr lang="fr-FR" smtClean="0"/>
              <a:t>09/12/2023</a:t>
            </a:fld>
            <a:endParaRPr lang="fr-FR"/>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513B1715-CACC-4AEA-A998-36A4A6B182C7}" type="slidenum">
              <a:rPr lang="fr-FR" smtClean="0"/>
              <a:t>‹N°›</a:t>
            </a:fld>
            <a:endParaRPr lang="fr-FR"/>
          </a:p>
        </p:txBody>
      </p:sp>
    </p:spTree>
    <p:extLst>
      <p:ext uri="{BB962C8B-B14F-4D97-AF65-F5344CB8AC3E}">
        <p14:creationId xmlns:p14="http://schemas.microsoft.com/office/powerpoint/2010/main" val="2590304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966427" y="3107407"/>
            <a:ext cx="22846804" cy="1938992"/>
          </a:xfrm>
          <a:prstGeom prst="rect">
            <a:avLst/>
          </a:prstGeom>
          <a:noFill/>
        </p:spPr>
        <p:txBody>
          <a:bodyPr wrap="square" rtlCol="0">
            <a:spAutoFit/>
          </a:bodyPr>
          <a:lstStyle/>
          <a:p>
            <a:pPr algn="ctr"/>
            <a:r>
              <a:rPr lang="fr-FR" sz="6000" b="1" dirty="0" smtClean="0">
                <a:latin typeface="Arial" pitchFamily="34" charset="0"/>
                <a:cs typeface="Arial" pitchFamily="34" charset="0"/>
              </a:rPr>
              <a:t>Importance de la consommation des boissons énergisantes chez les footballeurs maliens</a:t>
            </a:r>
            <a:endParaRPr lang="fr-FR" sz="6000" b="1" dirty="0">
              <a:solidFill>
                <a:srgbClr val="C00000"/>
              </a:solidFill>
              <a:latin typeface="Arial" pitchFamily="34" charset="0"/>
              <a:cs typeface="Arial" pitchFamily="34" charset="0"/>
            </a:endParaRPr>
          </a:p>
        </p:txBody>
      </p:sp>
      <p:sp>
        <p:nvSpPr>
          <p:cNvPr id="3" name="ZoneTexte 2"/>
          <p:cNvSpPr txBox="1"/>
          <p:nvPr/>
        </p:nvSpPr>
        <p:spPr>
          <a:xfrm>
            <a:off x="335281" y="5366690"/>
            <a:ext cx="29733312" cy="1446550"/>
          </a:xfrm>
          <a:prstGeom prst="rect">
            <a:avLst/>
          </a:prstGeom>
          <a:noFill/>
        </p:spPr>
        <p:txBody>
          <a:bodyPr wrap="square" rtlCol="0">
            <a:spAutoFit/>
          </a:bodyPr>
          <a:lstStyle/>
          <a:p>
            <a:pPr algn="ctr"/>
            <a:r>
              <a:rPr lang="fr-FR" sz="4400" b="1" u="sng" dirty="0">
                <a:latin typeface="Arial" pitchFamily="34" charset="0"/>
                <a:cs typeface="Arial" pitchFamily="34" charset="0"/>
              </a:rPr>
              <a:t>CAMARA. </a:t>
            </a:r>
            <a:r>
              <a:rPr lang="fr-FR" sz="4400" b="1" u="sng" dirty="0" smtClean="0">
                <a:latin typeface="Arial" pitchFamily="34" charset="0"/>
                <a:cs typeface="Arial" pitchFamily="34" charset="0"/>
              </a:rPr>
              <a:t>Y</a:t>
            </a:r>
            <a:r>
              <a:rPr lang="fr-FR" sz="4400" dirty="0" smtClean="0">
                <a:latin typeface="Arial" pitchFamily="34" charset="0"/>
                <a:cs typeface="Arial" pitchFamily="34" charset="0"/>
              </a:rPr>
              <a:t>, </a:t>
            </a:r>
            <a:r>
              <a:rPr lang="fr-FR" sz="4400" dirty="0">
                <a:latin typeface="Arial" pitchFamily="34" charset="0"/>
                <a:cs typeface="Arial" pitchFamily="34" charset="0"/>
              </a:rPr>
              <a:t>SONFO. </a:t>
            </a:r>
            <a:r>
              <a:rPr lang="fr-FR" sz="4400" dirty="0" smtClean="0">
                <a:latin typeface="Arial" pitchFamily="34" charset="0"/>
                <a:cs typeface="Arial" pitchFamily="34" charset="0"/>
              </a:rPr>
              <a:t>B, </a:t>
            </a:r>
            <a:r>
              <a:rPr lang="fr-FR" sz="4400" dirty="0">
                <a:latin typeface="Arial" pitchFamily="34" charset="0"/>
                <a:cs typeface="Arial" pitchFamily="34" charset="0"/>
              </a:rPr>
              <a:t>THIAM. </a:t>
            </a:r>
            <a:r>
              <a:rPr lang="en-US" sz="4400" dirty="0" smtClean="0">
                <a:latin typeface="Arial" pitchFamily="34" charset="0"/>
                <a:cs typeface="Arial" pitchFamily="34" charset="0"/>
              </a:rPr>
              <a:t>C.A, </a:t>
            </a:r>
            <a:r>
              <a:rPr lang="en-US" sz="4400" dirty="0">
                <a:latin typeface="Arial" pitchFamily="34" charset="0"/>
                <a:cs typeface="Arial" pitchFamily="34" charset="0"/>
              </a:rPr>
              <a:t>CISSE. </a:t>
            </a:r>
            <a:r>
              <a:rPr lang="en-US" sz="4400" dirty="0" smtClean="0">
                <a:latin typeface="Arial" pitchFamily="34" charset="0"/>
                <a:cs typeface="Arial" pitchFamily="34" charset="0"/>
              </a:rPr>
              <a:t>M, </a:t>
            </a:r>
            <a:r>
              <a:rPr lang="en-US" sz="4400" dirty="0">
                <a:latin typeface="Arial" pitchFamily="34" charset="0"/>
                <a:cs typeface="Arial" pitchFamily="34" charset="0"/>
              </a:rPr>
              <a:t>BA. </a:t>
            </a:r>
            <a:r>
              <a:rPr lang="en-US" sz="4400" dirty="0" smtClean="0">
                <a:latin typeface="Arial" pitchFamily="34" charset="0"/>
                <a:cs typeface="Arial" pitchFamily="34" charset="0"/>
              </a:rPr>
              <a:t>H.O, </a:t>
            </a:r>
            <a:r>
              <a:rPr lang="en-US" sz="4400" dirty="0">
                <a:latin typeface="Arial" pitchFamily="34" charset="0"/>
                <a:cs typeface="Arial" pitchFamily="34" charset="0"/>
              </a:rPr>
              <a:t>SANGARE. </a:t>
            </a:r>
            <a:r>
              <a:rPr lang="en-US" sz="4400" dirty="0" smtClean="0">
                <a:latin typeface="Arial" pitchFamily="34" charset="0"/>
                <a:cs typeface="Arial" pitchFamily="34" charset="0"/>
              </a:rPr>
              <a:t>I, </a:t>
            </a:r>
            <a:r>
              <a:rPr lang="en-US" sz="4400" dirty="0">
                <a:latin typeface="Arial" pitchFamily="34" charset="0"/>
                <a:cs typeface="Arial" pitchFamily="34" charset="0"/>
              </a:rPr>
              <a:t>DIARRA. </a:t>
            </a:r>
            <a:r>
              <a:rPr lang="en-US" sz="4400" dirty="0" smtClean="0">
                <a:latin typeface="Arial" pitchFamily="34" charset="0"/>
                <a:cs typeface="Arial" pitchFamily="34" charset="0"/>
              </a:rPr>
              <a:t>K, </a:t>
            </a:r>
            <a:r>
              <a:rPr lang="en-US" sz="4400" dirty="0">
                <a:latin typeface="Arial" pitchFamily="34" charset="0"/>
                <a:cs typeface="Arial" pitchFamily="34" charset="0"/>
              </a:rPr>
              <a:t>TOURE. </a:t>
            </a:r>
            <a:r>
              <a:rPr lang="en-US" sz="4400" dirty="0" smtClean="0">
                <a:latin typeface="Arial" pitchFamily="34" charset="0"/>
                <a:cs typeface="Arial" pitchFamily="34" charset="0"/>
              </a:rPr>
              <a:t>K, </a:t>
            </a:r>
            <a:r>
              <a:rPr lang="en-US" sz="4400" dirty="0">
                <a:latin typeface="Arial" pitchFamily="34" charset="0"/>
                <a:cs typeface="Arial" pitchFamily="34" charset="0"/>
              </a:rPr>
              <a:t>KONATE. </a:t>
            </a:r>
            <a:r>
              <a:rPr lang="fr-FR" sz="4400" dirty="0" smtClean="0">
                <a:latin typeface="Arial" pitchFamily="34" charset="0"/>
                <a:cs typeface="Arial" pitchFamily="34" charset="0"/>
              </a:rPr>
              <a:t>M, </a:t>
            </a:r>
            <a:r>
              <a:rPr lang="fr-FR" sz="4400" dirty="0">
                <a:latin typeface="Arial" pitchFamily="34" charset="0"/>
                <a:cs typeface="Arial" pitchFamily="34" charset="0"/>
              </a:rPr>
              <a:t>MENTA. </a:t>
            </a:r>
            <a:r>
              <a:rPr lang="fr-FR" sz="4400" dirty="0" smtClean="0">
                <a:latin typeface="Arial" pitchFamily="34" charset="0"/>
                <a:cs typeface="Arial" pitchFamily="34" charset="0"/>
              </a:rPr>
              <a:t>I</a:t>
            </a:r>
            <a:endParaRPr lang="fr-FR" sz="4400" dirty="0">
              <a:latin typeface="Arial" pitchFamily="34" charset="0"/>
              <a:cs typeface="Arial" pitchFamily="34" charset="0"/>
            </a:endParaRPr>
          </a:p>
        </p:txBody>
      </p:sp>
      <p:sp>
        <p:nvSpPr>
          <p:cNvPr id="4" name="Rectangle 3"/>
          <p:cNvSpPr/>
          <p:nvPr/>
        </p:nvSpPr>
        <p:spPr>
          <a:xfrm>
            <a:off x="1653437" y="7084911"/>
            <a:ext cx="27492960" cy="707886"/>
          </a:xfrm>
          <a:prstGeom prst="rect">
            <a:avLst/>
          </a:prstGeom>
        </p:spPr>
        <p:txBody>
          <a:bodyPr wrap="square">
            <a:spAutoFit/>
          </a:bodyPr>
          <a:lstStyle/>
          <a:p>
            <a:pPr algn="ctr"/>
            <a:r>
              <a:rPr lang="fr-FR" sz="4000" dirty="0" smtClean="0">
                <a:latin typeface="Arial" panose="020B0604020202020204" pitchFamily="34" charset="0"/>
                <a:ea typeface="Times New Roman" panose="02020603050405020304" pitchFamily="18" charset="0"/>
              </a:rPr>
              <a:t>CHU </a:t>
            </a:r>
            <a:r>
              <a:rPr lang="fr-FR" sz="4000" dirty="0" smtClean="0">
                <a:latin typeface="Arial" panose="020B0604020202020204" pitchFamily="34" charset="0"/>
                <a:ea typeface="Times New Roman" panose="02020603050405020304" pitchFamily="18" charset="0"/>
              </a:rPr>
              <a:t>« Professeur </a:t>
            </a:r>
            <a:r>
              <a:rPr lang="fr-FR" sz="4000" dirty="0" err="1" smtClean="0">
                <a:latin typeface="Arial" panose="020B0604020202020204" pitchFamily="34" charset="0"/>
                <a:ea typeface="Times New Roman" panose="02020603050405020304" pitchFamily="18" charset="0"/>
              </a:rPr>
              <a:t>Bocar</a:t>
            </a:r>
            <a:r>
              <a:rPr lang="fr-FR" sz="4000" dirty="0" smtClean="0">
                <a:latin typeface="Arial" panose="020B0604020202020204" pitchFamily="34" charset="0"/>
                <a:ea typeface="Times New Roman" panose="02020603050405020304" pitchFamily="18" charset="0"/>
              </a:rPr>
              <a:t> Sidi SALL </a:t>
            </a:r>
            <a:r>
              <a:rPr lang="fr-FR" sz="4000" dirty="0" smtClean="0">
                <a:latin typeface="Arial" panose="020B0604020202020204" pitchFamily="34" charset="0"/>
                <a:ea typeface="Times New Roman" panose="02020603050405020304" pitchFamily="18" charset="0"/>
              </a:rPr>
              <a:t>», </a:t>
            </a:r>
            <a:r>
              <a:rPr lang="fr-FR" sz="4000" dirty="0" smtClean="0">
                <a:latin typeface="Arial" panose="020B0604020202020204" pitchFamily="34" charset="0"/>
                <a:ea typeface="Times New Roman" panose="02020603050405020304" pitchFamily="18" charset="0"/>
              </a:rPr>
              <a:t>Kati </a:t>
            </a:r>
            <a:r>
              <a:rPr lang="fr-FR" sz="4000" dirty="0">
                <a:latin typeface="Arial" panose="020B0604020202020204" pitchFamily="34" charset="0"/>
                <a:ea typeface="Times New Roman" panose="02020603050405020304" pitchFamily="18" charset="0"/>
              </a:rPr>
              <a:t>(Mali</a:t>
            </a:r>
            <a:r>
              <a:rPr lang="fr-FR" sz="4000" dirty="0" smtClean="0">
                <a:latin typeface="Arial" panose="020B0604020202020204" pitchFamily="34" charset="0"/>
                <a:ea typeface="Times New Roman" panose="02020603050405020304" pitchFamily="18" charset="0"/>
              </a:rPr>
              <a:t>). Service de cardiologie. Tél: +22379701464, cestoto29@yahoo,fr</a:t>
            </a:r>
            <a:endParaRPr lang="fr-FR" sz="4000" dirty="0"/>
          </a:p>
        </p:txBody>
      </p:sp>
      <p:sp>
        <p:nvSpPr>
          <p:cNvPr id="6" name="Rectangle 5"/>
          <p:cNvSpPr/>
          <p:nvPr/>
        </p:nvSpPr>
        <p:spPr>
          <a:xfrm>
            <a:off x="976377" y="9144285"/>
            <a:ext cx="15135225" cy="8894743"/>
          </a:xfrm>
          <a:prstGeom prst="rect">
            <a:avLst/>
          </a:prstGeom>
        </p:spPr>
        <p:txBody>
          <a:bodyPr>
            <a:spAutoFit/>
          </a:bodyPr>
          <a:lstStyle/>
          <a:p>
            <a:pPr algn="just"/>
            <a:r>
              <a:rPr lang="fr-FR" sz="4400" dirty="0">
                <a:latin typeface="Arial" pitchFamily="34" charset="0"/>
                <a:cs typeface="Arial" pitchFamily="34" charset="0"/>
              </a:rPr>
              <a:t>Les boissons énergisantes (BE), contrairement aux boissons isotoniques ou boissons pour sportifs, sont très riches en caféine et en taurine. Leurs effets néfastes sur la santé ont été déjà signalés par plusieurs études. Malheureusement leurs mérites sont vantés à grand coup de publicité. Ce qui donne l’impression qu’elles devraient être consommées lors des pratiques sportives avec comme conséquence leur consommation effrénée tant par les non sportifs </a:t>
            </a:r>
            <a:r>
              <a:rPr lang="fr-FR" sz="4400" dirty="0" smtClean="0">
                <a:latin typeface="Arial" pitchFamily="34" charset="0"/>
                <a:cs typeface="Arial" pitchFamily="34" charset="0"/>
              </a:rPr>
              <a:t>que par les </a:t>
            </a:r>
            <a:r>
              <a:rPr lang="fr-FR" sz="4400" dirty="0">
                <a:latin typeface="Arial" pitchFamily="34" charset="0"/>
                <a:cs typeface="Arial" pitchFamily="34" charset="0"/>
              </a:rPr>
              <a:t>sportifs. </a:t>
            </a:r>
          </a:p>
          <a:p>
            <a:pPr algn="just"/>
            <a:r>
              <a:rPr lang="fr-FR" sz="4400" dirty="0">
                <a:latin typeface="Arial" pitchFamily="34" charset="0"/>
                <a:cs typeface="Arial" pitchFamily="34" charset="0"/>
              </a:rPr>
              <a:t>Nous avons initié cette étude, pilote, afin d’étudier la consommation de ces boissons chez les footballeurs </a:t>
            </a:r>
            <a:r>
              <a:rPr lang="fr-FR" sz="4400" dirty="0" smtClean="0">
                <a:latin typeface="Arial" pitchFamily="34" charset="0"/>
                <a:cs typeface="Arial" pitchFamily="34" charset="0"/>
              </a:rPr>
              <a:t>maliens.</a:t>
            </a:r>
            <a:endParaRPr lang="fr-FR" sz="4400" dirty="0">
              <a:latin typeface="Arial" pitchFamily="34" charset="0"/>
              <a:cs typeface="Arial" pitchFamily="34" charset="0"/>
            </a:endParaRPr>
          </a:p>
          <a:p>
            <a:pPr algn="just">
              <a:spcAft>
                <a:spcPts val="0"/>
              </a:spcAft>
            </a:pPr>
            <a:r>
              <a:rPr lang="fr-FR" sz="4400" dirty="0" smtClean="0">
                <a:latin typeface="Arial" panose="020B0604020202020204" pitchFamily="34" charset="0"/>
                <a:ea typeface="Times New Roman" panose="02020603050405020304" pitchFamily="18" charset="0"/>
                <a:cs typeface="Arial" pitchFamily="34" charset="0"/>
              </a:rPr>
              <a:t>.</a:t>
            </a:r>
            <a:endParaRPr lang="fr-FR" sz="4400" dirty="0">
              <a:effectLst/>
              <a:latin typeface="Arial" panose="020B0604020202020204" pitchFamily="34" charset="0"/>
              <a:ea typeface="Times New Roman" panose="02020603050405020304" pitchFamily="18" charset="0"/>
              <a:cs typeface="Arial" pitchFamily="34" charset="0"/>
            </a:endParaRPr>
          </a:p>
        </p:txBody>
      </p:sp>
      <p:sp>
        <p:nvSpPr>
          <p:cNvPr id="7" name="Rectangle 6"/>
          <p:cNvSpPr/>
          <p:nvPr/>
        </p:nvSpPr>
        <p:spPr>
          <a:xfrm>
            <a:off x="827364" y="18822624"/>
            <a:ext cx="15135225" cy="5509200"/>
          </a:xfrm>
          <a:prstGeom prst="rect">
            <a:avLst/>
          </a:prstGeom>
        </p:spPr>
        <p:txBody>
          <a:bodyPr>
            <a:spAutoFit/>
          </a:bodyPr>
          <a:lstStyle/>
          <a:p>
            <a:pPr algn="just">
              <a:spcAft>
                <a:spcPts val="0"/>
              </a:spcAft>
            </a:pPr>
            <a:r>
              <a:rPr lang="fr-FR" sz="4400">
                <a:latin typeface="Arial" panose="020B0604020202020204" pitchFamily="34" charset="0"/>
                <a:ea typeface="Times New Roman" panose="02020603050405020304" pitchFamily="18" charset="0"/>
              </a:rPr>
              <a:t>Il </a:t>
            </a:r>
            <a:r>
              <a:rPr lang="fr-FR" sz="4400" smtClean="0">
                <a:latin typeface="Arial" panose="020B0604020202020204" pitchFamily="34" charset="0"/>
                <a:ea typeface="Times New Roman" panose="02020603050405020304" pitchFamily="18" charset="0"/>
              </a:rPr>
              <a:t>s´agissait </a:t>
            </a:r>
            <a:r>
              <a:rPr lang="fr-FR" sz="4400" dirty="0">
                <a:latin typeface="Arial" panose="020B0604020202020204" pitchFamily="34" charset="0"/>
                <a:ea typeface="Times New Roman" panose="02020603050405020304" pitchFamily="18" charset="0"/>
              </a:rPr>
              <a:t>d´une enquête transversale auprès </a:t>
            </a:r>
            <a:r>
              <a:rPr lang="fr-FR" sz="4400" dirty="0" smtClean="0">
                <a:latin typeface="Arial" panose="020B0604020202020204" pitchFamily="34" charset="0"/>
                <a:ea typeface="Times New Roman" panose="02020603050405020304" pitchFamily="18" charset="0"/>
              </a:rPr>
              <a:t>des footballeurs  de deux (2</a:t>
            </a:r>
            <a:r>
              <a:rPr lang="fr-FR" sz="4400" dirty="0">
                <a:latin typeface="Arial" panose="020B0604020202020204" pitchFamily="34" charset="0"/>
                <a:ea typeface="Times New Roman" panose="02020603050405020304" pitchFamily="18" charset="0"/>
              </a:rPr>
              <a:t>) </a:t>
            </a:r>
            <a:r>
              <a:rPr lang="fr-FR" sz="4400" dirty="0" smtClean="0">
                <a:latin typeface="Arial" panose="020B0604020202020204" pitchFamily="34" charset="0"/>
                <a:ea typeface="Times New Roman" panose="02020603050405020304" pitchFamily="18" charset="0"/>
              </a:rPr>
              <a:t>équipes </a:t>
            </a:r>
            <a:r>
              <a:rPr lang="fr-FR" sz="4400" dirty="0" smtClean="0">
                <a:latin typeface="Arial" panose="020B0604020202020204" pitchFamily="34" charset="0"/>
                <a:ea typeface="Times New Roman" panose="02020603050405020304" pitchFamily="18" charset="0"/>
              </a:rPr>
              <a:t>(une de chacune des deux premières divisions), </a:t>
            </a:r>
            <a:r>
              <a:rPr lang="fr-FR" sz="4400" dirty="0" smtClean="0">
                <a:latin typeface="Arial" panose="020B0604020202020204" pitchFamily="34" charset="0"/>
                <a:ea typeface="Times New Roman" panose="02020603050405020304" pitchFamily="18" charset="0"/>
              </a:rPr>
              <a:t>du 20 </a:t>
            </a:r>
            <a:r>
              <a:rPr lang="fr-FR" sz="4400" dirty="0">
                <a:latin typeface="Arial" panose="020B0604020202020204" pitchFamily="34" charset="0"/>
                <a:ea typeface="Times New Roman" panose="02020603050405020304" pitchFamily="18" charset="0"/>
              </a:rPr>
              <a:t>Septembre </a:t>
            </a:r>
            <a:r>
              <a:rPr lang="fr-FR" sz="4400" dirty="0" smtClean="0">
                <a:latin typeface="Arial" panose="020B0604020202020204" pitchFamily="34" charset="0"/>
                <a:ea typeface="Times New Roman" panose="02020603050405020304" pitchFamily="18" charset="0"/>
              </a:rPr>
              <a:t>au 05 octobre 2021. </a:t>
            </a:r>
            <a:r>
              <a:rPr lang="fr-FR" sz="4400" dirty="0">
                <a:latin typeface="Arial" panose="020B0604020202020204" pitchFamily="34" charset="0"/>
                <a:ea typeface="Times New Roman" panose="02020603050405020304" pitchFamily="18" charset="0"/>
              </a:rPr>
              <a:t>Un questionnaire anonyme </a:t>
            </a:r>
            <a:r>
              <a:rPr lang="fr-FR" sz="4400" dirty="0" smtClean="0">
                <a:latin typeface="Arial" panose="020B0604020202020204" pitchFamily="34" charset="0"/>
                <a:ea typeface="Times New Roman" panose="02020603050405020304" pitchFamily="18" charset="0"/>
              </a:rPr>
              <a:t>a été utilisé </a:t>
            </a:r>
            <a:r>
              <a:rPr lang="fr-FR" sz="4400" dirty="0">
                <a:latin typeface="Arial" panose="020B0604020202020204" pitchFamily="34" charset="0"/>
                <a:ea typeface="Times New Roman" panose="02020603050405020304" pitchFamily="18" charset="0"/>
              </a:rPr>
              <a:t>après un consentement. </a:t>
            </a:r>
            <a:r>
              <a:rPr lang="fr-FR" sz="4400" dirty="0" smtClean="0">
                <a:latin typeface="Arial" panose="020B0604020202020204" pitchFamily="34" charset="0"/>
                <a:ea typeface="Times New Roman" panose="02020603050405020304" pitchFamily="18" charset="0"/>
              </a:rPr>
              <a:t>La </a:t>
            </a:r>
            <a:r>
              <a:rPr lang="fr-FR" sz="4400" dirty="0">
                <a:latin typeface="Arial" panose="020B0604020202020204" pitchFamily="34" charset="0"/>
                <a:ea typeface="Times New Roman" panose="02020603050405020304" pitchFamily="18" charset="0"/>
              </a:rPr>
              <a:t>consommation de </a:t>
            </a:r>
            <a:r>
              <a:rPr lang="fr-FR" sz="4400" dirty="0" smtClean="0">
                <a:latin typeface="Arial" panose="020B0604020202020204" pitchFamily="34" charset="0"/>
                <a:ea typeface="Times New Roman" panose="02020603050405020304" pitchFamily="18" charset="0"/>
              </a:rPr>
              <a:t>BE a </a:t>
            </a:r>
            <a:r>
              <a:rPr lang="fr-FR" sz="4400" dirty="0">
                <a:latin typeface="Arial" panose="020B0604020202020204" pitchFamily="34" charset="0"/>
                <a:ea typeface="Times New Roman" panose="02020603050405020304" pitchFamily="18" charset="0"/>
              </a:rPr>
              <a:t>été </a:t>
            </a:r>
            <a:r>
              <a:rPr lang="fr-FR" sz="4400" dirty="0" smtClean="0">
                <a:latin typeface="Arial" panose="020B0604020202020204" pitchFamily="34" charset="0"/>
                <a:ea typeface="Times New Roman" panose="02020603050405020304" pitchFamily="18" charset="0"/>
              </a:rPr>
              <a:t>évaluée. </a:t>
            </a:r>
            <a:r>
              <a:rPr lang="fr-FR" sz="4400" dirty="0">
                <a:latin typeface="Arial" panose="020B0604020202020204" pitchFamily="34" charset="0"/>
                <a:ea typeface="Times New Roman" panose="02020603050405020304" pitchFamily="18" charset="0"/>
              </a:rPr>
              <a:t>Les données ont été saisies et analysés sur le logiciel SPSS 20.0. </a:t>
            </a:r>
            <a:r>
              <a:rPr lang="fr-FR" sz="4400" dirty="0" smtClean="0">
                <a:latin typeface="Arial" panose="020B0604020202020204" pitchFamily="34" charset="0"/>
                <a:ea typeface="Times New Roman" panose="02020603050405020304" pitchFamily="18" charset="0"/>
              </a:rPr>
              <a:t>les variables qualitatives ont été exprimées en proportion.</a:t>
            </a:r>
            <a:endParaRPr lang="fr-FR" sz="4400" dirty="0">
              <a:effectLst/>
              <a:latin typeface="Arial" panose="020B0604020202020204" pitchFamily="34" charset="0"/>
              <a:ea typeface="Times New Roman" panose="02020603050405020304" pitchFamily="18" charset="0"/>
            </a:endParaRPr>
          </a:p>
        </p:txBody>
      </p:sp>
      <p:sp>
        <p:nvSpPr>
          <p:cNvPr id="8" name="Rectangle 7"/>
          <p:cNvSpPr/>
          <p:nvPr/>
        </p:nvSpPr>
        <p:spPr>
          <a:xfrm>
            <a:off x="335281" y="38306077"/>
            <a:ext cx="29138880" cy="1446550"/>
          </a:xfrm>
          <a:prstGeom prst="rect">
            <a:avLst/>
          </a:prstGeom>
        </p:spPr>
        <p:txBody>
          <a:bodyPr wrap="square">
            <a:spAutoFit/>
          </a:bodyPr>
          <a:lstStyle/>
          <a:p>
            <a:pPr algn="just">
              <a:spcAft>
                <a:spcPts val="0"/>
              </a:spcAft>
            </a:pPr>
            <a:r>
              <a:rPr lang="fr-FR" sz="4400" dirty="0">
                <a:latin typeface="Arial" pitchFamily="34" charset="0"/>
                <a:cs typeface="Arial" pitchFamily="34" charset="0"/>
              </a:rPr>
              <a:t>Les BE sont très consommées et de façon fréquente par les footballeurs maliens et cela quel que soit le niveau de </a:t>
            </a:r>
            <a:r>
              <a:rPr lang="fr-FR" sz="4400" dirty="0" smtClean="0">
                <a:latin typeface="Arial" pitchFamily="34" charset="0"/>
                <a:cs typeface="Arial" pitchFamily="34" charset="0"/>
              </a:rPr>
              <a:t>division. Les principales raisons sont la lutte contre la fatigue et l’amélioration de la performance.</a:t>
            </a:r>
            <a:endParaRPr lang="fr-FR" sz="4400" dirty="0">
              <a:effectLst/>
              <a:latin typeface="Arial" panose="020B0604020202020204" pitchFamily="34" charset="0"/>
              <a:ea typeface="Times New Roman" panose="02020603050405020304" pitchFamily="18" charset="0"/>
              <a:cs typeface="Arial" pitchFamily="34" charset="0"/>
            </a:endParaRPr>
          </a:p>
        </p:txBody>
      </p:sp>
      <p:sp>
        <p:nvSpPr>
          <p:cNvPr id="9" name="Rectangle 8"/>
          <p:cNvSpPr/>
          <p:nvPr/>
        </p:nvSpPr>
        <p:spPr>
          <a:xfrm>
            <a:off x="567373" y="37112452"/>
            <a:ext cx="4027064" cy="938719"/>
          </a:xfrm>
          <a:prstGeom prst="rect">
            <a:avLst/>
          </a:prstGeom>
        </p:spPr>
        <p:txBody>
          <a:bodyPr wrap="none">
            <a:spAutoFit/>
          </a:bodyPr>
          <a:lstStyle/>
          <a:p>
            <a:r>
              <a:rPr lang="fr-FR" sz="5500" b="1" dirty="0">
                <a:solidFill>
                  <a:srgbClr val="C71D1E"/>
                </a:solidFill>
                <a:latin typeface="Arial" panose="020B0604020202020204" pitchFamily="34" charset="0"/>
                <a:ea typeface="Times New Roman" panose="02020603050405020304" pitchFamily="18" charset="0"/>
              </a:rPr>
              <a:t>Conclusion</a:t>
            </a:r>
            <a:endParaRPr lang="fr-FR" sz="5500" b="1" dirty="0">
              <a:solidFill>
                <a:srgbClr val="C71D1E"/>
              </a:solidFill>
              <a:effectLst/>
              <a:latin typeface="Times New Roman" panose="02020603050405020304" pitchFamily="18" charset="0"/>
              <a:ea typeface="Times New Roman" panose="02020603050405020304" pitchFamily="18" charset="0"/>
            </a:endParaRPr>
          </a:p>
        </p:txBody>
      </p:sp>
      <p:sp>
        <p:nvSpPr>
          <p:cNvPr id="10" name="Rectangle 9"/>
          <p:cNvSpPr/>
          <p:nvPr/>
        </p:nvSpPr>
        <p:spPr>
          <a:xfrm>
            <a:off x="827364" y="24331824"/>
            <a:ext cx="3363421" cy="938719"/>
          </a:xfrm>
          <a:prstGeom prst="rect">
            <a:avLst/>
          </a:prstGeom>
        </p:spPr>
        <p:txBody>
          <a:bodyPr wrap="none">
            <a:spAutoFit/>
          </a:bodyPr>
          <a:lstStyle/>
          <a:p>
            <a:r>
              <a:rPr lang="fr-FR" sz="5500" b="1" dirty="0">
                <a:solidFill>
                  <a:srgbClr val="C71D1E"/>
                </a:solidFill>
                <a:latin typeface="Arial" panose="020B0604020202020204" pitchFamily="34" charset="0"/>
                <a:ea typeface="Times New Roman" panose="02020603050405020304" pitchFamily="18" charset="0"/>
              </a:rPr>
              <a:t>Résultats</a:t>
            </a:r>
            <a:endParaRPr lang="fr-FR" sz="5500" b="1" dirty="0">
              <a:solidFill>
                <a:srgbClr val="C71D1E"/>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1223553" y="17485030"/>
            <a:ext cx="7560083" cy="938719"/>
          </a:xfrm>
          <a:prstGeom prst="rect">
            <a:avLst/>
          </a:prstGeom>
        </p:spPr>
        <p:txBody>
          <a:bodyPr wrap="none">
            <a:spAutoFit/>
          </a:bodyPr>
          <a:lstStyle/>
          <a:p>
            <a:r>
              <a:rPr lang="fr-FR" sz="5500" b="1" dirty="0">
                <a:solidFill>
                  <a:srgbClr val="C00000"/>
                </a:solidFill>
                <a:latin typeface="Arial" panose="020B0604020202020204" pitchFamily="34" charset="0"/>
                <a:ea typeface="Times New Roman" panose="02020603050405020304" pitchFamily="18" charset="0"/>
              </a:rPr>
              <a:t>Matériels et Méthodes</a:t>
            </a:r>
            <a:endParaRPr lang="fr-FR" sz="5500" b="1" dirty="0">
              <a:solidFill>
                <a:srgbClr val="C00000"/>
              </a:solidFill>
            </a:endParaRPr>
          </a:p>
        </p:txBody>
      </p:sp>
      <p:sp>
        <p:nvSpPr>
          <p:cNvPr id="13" name="Rectangle 12"/>
          <p:cNvSpPr/>
          <p:nvPr/>
        </p:nvSpPr>
        <p:spPr>
          <a:xfrm>
            <a:off x="1223553" y="8029792"/>
            <a:ext cx="4301177" cy="938719"/>
          </a:xfrm>
          <a:prstGeom prst="rect">
            <a:avLst/>
          </a:prstGeom>
        </p:spPr>
        <p:txBody>
          <a:bodyPr wrap="none">
            <a:spAutoFit/>
          </a:bodyPr>
          <a:lstStyle/>
          <a:p>
            <a:r>
              <a:rPr lang="fr-FR" sz="5500" b="1" dirty="0" smtClean="0">
                <a:solidFill>
                  <a:srgbClr val="C71D1E"/>
                </a:solidFill>
                <a:latin typeface="Arial" panose="020B0604020202020204" pitchFamily="34" charset="0"/>
                <a:ea typeface="Times New Roman" panose="02020603050405020304" pitchFamily="18" charset="0"/>
              </a:rPr>
              <a:t>Introduction</a:t>
            </a:r>
            <a:endParaRPr lang="fr-FR" sz="5500" b="1" dirty="0">
              <a:solidFill>
                <a:srgbClr val="C71D1E"/>
              </a:solidFill>
              <a:effectLst/>
              <a:latin typeface="Times New Roman" panose="02020603050405020304" pitchFamily="18" charset="0"/>
              <a:ea typeface="Times New Roman" panose="02020603050405020304" pitchFamily="18" charset="0"/>
            </a:endParaRPr>
          </a:p>
        </p:txBody>
      </p:sp>
      <p:sp>
        <p:nvSpPr>
          <p:cNvPr id="14" name="Rectangle 216"/>
          <p:cNvSpPr>
            <a:spLocks noChangeArrowheads="1"/>
          </p:cNvSpPr>
          <p:nvPr/>
        </p:nvSpPr>
        <p:spPr bwMode="auto">
          <a:xfrm>
            <a:off x="567373" y="27128643"/>
            <a:ext cx="12610510" cy="1885424"/>
          </a:xfrm>
          <a:prstGeom prst="rect">
            <a:avLst/>
          </a:prstGeom>
          <a:solidFill>
            <a:schemeClr val="accent1">
              <a:lumMod val="50000"/>
            </a:schemeClr>
          </a:solidFill>
          <a:ln w="9525">
            <a:solidFill>
              <a:schemeClr val="bg1"/>
            </a:solidFill>
            <a:miter lim="800000"/>
            <a:headEnd/>
            <a:tailEnd/>
          </a:ln>
        </p:spPr>
        <p:txBody>
          <a:bodyPr wrap="none" tIns="0" bIns="0" anchor="ctr"/>
          <a:lstStyle/>
          <a:p>
            <a:r>
              <a:rPr lang="fr-FR" sz="4000" b="1" u="sng" dirty="0" smtClean="0">
                <a:solidFill>
                  <a:schemeClr val="bg1"/>
                </a:solidFill>
                <a:latin typeface="Arial" pitchFamily="34" charset="0"/>
                <a:cs typeface="Arial" pitchFamily="34" charset="0"/>
              </a:rPr>
              <a:t>Tableau I</a:t>
            </a:r>
            <a:r>
              <a:rPr lang="fr-FR" sz="4000" b="1" dirty="0" smtClean="0">
                <a:solidFill>
                  <a:schemeClr val="bg1"/>
                </a:solidFill>
                <a:latin typeface="Arial" pitchFamily="34" charset="0"/>
                <a:cs typeface="Arial" pitchFamily="34" charset="0"/>
              </a:rPr>
              <a:t>:  </a:t>
            </a:r>
            <a:r>
              <a:rPr lang="fr-FR" sz="4000" b="1" dirty="0" smtClean="0">
                <a:solidFill>
                  <a:schemeClr val="bg1"/>
                </a:solidFill>
                <a:latin typeface="Arial" pitchFamily="34" charset="0"/>
                <a:cs typeface="Arial" pitchFamily="34" charset="0"/>
              </a:rPr>
              <a:t>données  </a:t>
            </a:r>
            <a:r>
              <a:rPr lang="fr-FR" sz="4000" b="1" dirty="0" smtClean="0">
                <a:solidFill>
                  <a:schemeClr val="bg1"/>
                </a:solidFill>
                <a:latin typeface="Arial" pitchFamily="34" charset="0"/>
                <a:cs typeface="Arial" pitchFamily="34" charset="0"/>
              </a:rPr>
              <a:t>sociodémographiques </a:t>
            </a:r>
            <a:r>
              <a:rPr lang="fr-FR" sz="4000" b="1" dirty="0" smtClean="0">
                <a:solidFill>
                  <a:schemeClr val="bg1"/>
                </a:solidFill>
                <a:latin typeface="Arial" pitchFamily="34" charset="0"/>
                <a:cs typeface="Arial" pitchFamily="34" charset="0"/>
              </a:rPr>
              <a:t>des </a:t>
            </a:r>
          </a:p>
          <a:p>
            <a:r>
              <a:rPr lang="fr-FR" sz="4000" b="1" dirty="0" smtClean="0">
                <a:solidFill>
                  <a:schemeClr val="bg1"/>
                </a:solidFill>
                <a:latin typeface="Arial" pitchFamily="34" charset="0"/>
                <a:cs typeface="Arial" pitchFamily="34" charset="0"/>
              </a:rPr>
              <a:t>                   consommateurs</a:t>
            </a:r>
            <a:endParaRPr lang="fr-FR" sz="4000" b="1" dirty="0" smtClean="0">
              <a:solidFill>
                <a:schemeClr val="bg1"/>
              </a:solidFill>
              <a:latin typeface="Arial" pitchFamily="34" charset="0"/>
              <a:cs typeface="Arial" pitchFamily="34" charset="0"/>
            </a:endParaRPr>
          </a:p>
        </p:txBody>
      </p:sp>
      <p:graphicFrame>
        <p:nvGraphicFramePr>
          <p:cNvPr id="16" name="Tableau 15"/>
          <p:cNvGraphicFramePr>
            <a:graphicFrameLocks noGrp="1"/>
          </p:cNvGraphicFramePr>
          <p:nvPr>
            <p:extLst>
              <p:ext uri="{D42A27DB-BD31-4B8C-83A1-F6EECF244321}">
                <p14:modId xmlns:p14="http://schemas.microsoft.com/office/powerpoint/2010/main" val="538961107"/>
              </p:ext>
            </p:extLst>
          </p:nvPr>
        </p:nvGraphicFramePr>
        <p:xfrm>
          <a:off x="827364" y="29147249"/>
          <a:ext cx="14866655" cy="7419978"/>
        </p:xfrm>
        <a:graphic>
          <a:graphicData uri="http://schemas.openxmlformats.org/drawingml/2006/table">
            <a:tbl>
              <a:tblPr>
                <a:tableStyleId>{5C22544A-7EE6-4342-B048-85BDC9FD1C3A}</a:tableStyleId>
              </a:tblPr>
              <a:tblGrid>
                <a:gridCol w="266707"/>
                <a:gridCol w="2967964"/>
                <a:gridCol w="4397970"/>
                <a:gridCol w="3430195"/>
                <a:gridCol w="3803819"/>
              </a:tblGrid>
              <a:tr h="695796">
                <a:tc>
                  <a:txBody>
                    <a:bodyPr/>
                    <a:lstStyle/>
                    <a:p>
                      <a:pPr marL="90170" algn="ctr">
                        <a:lnSpc>
                          <a:spcPct val="100000"/>
                        </a:lnSpc>
                        <a:spcAft>
                          <a:spcPts val="0"/>
                        </a:spcAft>
                      </a:pPr>
                      <a:endParaRPr lang="fr-FR" sz="4000" dirty="0">
                        <a:effectLst/>
                        <a:latin typeface="Arial" pitchFamily="34" charset="0"/>
                        <a:ea typeface="Calibri" panose="020F0502020204030204" pitchFamily="34" charset="0"/>
                        <a:cs typeface="Arial" pitchFamily="34" charset="0"/>
                      </a:endParaRPr>
                    </a:p>
                  </a:txBody>
                  <a:tcPr marL="19050" marR="19050" marT="0" marB="0" anchor="ctr"/>
                </a:tc>
                <a:tc rowSpan="2">
                  <a:txBody>
                    <a:bodyPr/>
                    <a:lstStyle/>
                    <a:p>
                      <a:r>
                        <a:rPr lang="fr-FR" sz="4000" dirty="0" smtClean="0">
                          <a:latin typeface="Arial" pitchFamily="34" charset="0"/>
                          <a:cs typeface="Arial" pitchFamily="34" charset="0"/>
                        </a:rPr>
                        <a:t>Variables</a:t>
                      </a:r>
                    </a:p>
                  </a:txBody>
                  <a:tcPr marL="19050" marR="19050" marT="18000" marB="18000" anchor="ctr"/>
                </a:tc>
                <a:tc rowSpan="2">
                  <a:txBody>
                    <a:bodyPr/>
                    <a:lstStyle/>
                    <a:p>
                      <a:pPr marL="90170" marR="0" lvl="0" indent="0" algn="l" defTabSz="3027487" rtl="0" eaLnBrk="1" fontAlgn="auto" latinLnBrk="0" hangingPunct="1">
                        <a:lnSpc>
                          <a:spcPct val="100000"/>
                        </a:lnSpc>
                        <a:spcBef>
                          <a:spcPts val="0"/>
                        </a:spcBef>
                        <a:spcAft>
                          <a:spcPts val="0"/>
                        </a:spcAft>
                        <a:buClrTx/>
                        <a:buSzTx/>
                        <a:buFontTx/>
                        <a:buNone/>
                        <a:tabLst/>
                        <a:defRPr/>
                      </a:pPr>
                      <a:r>
                        <a:rPr lang="en-US" sz="4000" dirty="0" err="1" smtClean="0">
                          <a:effectLst/>
                          <a:latin typeface="Arial" pitchFamily="34" charset="0"/>
                          <a:cs typeface="Arial" pitchFamily="34" charset="0"/>
                        </a:rPr>
                        <a:t>Modalité</a:t>
                      </a:r>
                      <a:endParaRPr lang="fr-FR" sz="4000" dirty="0" smtClean="0">
                        <a:effectLst/>
                        <a:latin typeface="Arial" pitchFamily="34" charset="0"/>
                        <a:ea typeface="Calibri" panose="020F0502020204030204" pitchFamily="34" charset="0"/>
                        <a:cs typeface="Arial" pitchFamily="34" charset="0"/>
                      </a:endParaRPr>
                    </a:p>
                  </a:txBody>
                  <a:tcPr marL="19050" marR="19050" marT="18000" marB="18000" anchor="ctr"/>
                </a:tc>
                <a:tc rowSpan="2">
                  <a:txBody>
                    <a:bodyPr/>
                    <a:lstStyle/>
                    <a:p>
                      <a:pPr algn="ctr"/>
                      <a:r>
                        <a:rPr lang="it-IT" sz="4000" dirty="0" smtClean="0">
                          <a:latin typeface="Arial" pitchFamily="34" charset="0"/>
                          <a:cs typeface="Arial" pitchFamily="34" charset="0"/>
                        </a:rPr>
                        <a:t>N</a:t>
                      </a:r>
                      <a:endParaRPr lang="fr-FR" sz="4000" dirty="0">
                        <a:latin typeface="Arial" pitchFamily="34" charset="0"/>
                        <a:cs typeface="Arial" pitchFamily="34" charset="0"/>
                      </a:endParaRPr>
                    </a:p>
                  </a:txBody>
                  <a:tcPr marL="19050" marR="19050" marT="18000" marB="18000" anchor="ctr"/>
                </a:tc>
                <a:tc rowSpan="2">
                  <a:txBody>
                    <a:bodyPr/>
                    <a:lstStyle/>
                    <a:p>
                      <a:pPr algn="ctr"/>
                      <a:r>
                        <a:rPr lang="it-IT" sz="4000" dirty="0" smtClean="0">
                          <a:latin typeface="Arial" pitchFamily="34" charset="0"/>
                          <a:cs typeface="Arial" pitchFamily="34" charset="0"/>
                        </a:rPr>
                        <a:t>%</a:t>
                      </a:r>
                      <a:endParaRPr lang="fr-FR" sz="4000" dirty="0">
                        <a:latin typeface="Arial" pitchFamily="34" charset="0"/>
                        <a:cs typeface="Arial" pitchFamily="34" charset="0"/>
                      </a:endParaRPr>
                    </a:p>
                  </a:txBody>
                  <a:tcPr marL="19050" marR="19050" marT="18000" marB="18000" anchor="ctr"/>
                </a:tc>
              </a:tr>
              <a:tr h="695796">
                <a:tc>
                  <a:txBody>
                    <a:bodyPr/>
                    <a:lstStyle/>
                    <a:p>
                      <a:endParaRPr lang="fr-FR" sz="4000" dirty="0">
                        <a:latin typeface="Arial" pitchFamily="34" charset="0"/>
                        <a:cs typeface="Arial" pitchFamily="34" charset="0"/>
                      </a:endParaRPr>
                    </a:p>
                  </a:txBody>
                  <a:tcPr marL="19050" marR="19050" marT="0" marB="0" anchor="ctr"/>
                </a:tc>
                <a:tc vMerge="1">
                  <a:txBody>
                    <a:bodyPr/>
                    <a:lstStyle/>
                    <a:p>
                      <a:endParaRPr lang="fr-FR" sz="4000" dirty="0" smtClean="0"/>
                    </a:p>
                  </a:txBody>
                  <a:tcPr marL="19050" marR="19050" marT="0" marB="0" anchor="ctr"/>
                </a:tc>
                <a:tc vMerge="1">
                  <a:txBody>
                    <a:bodyPr/>
                    <a:lstStyle/>
                    <a:p>
                      <a:endParaRPr lang="fr-FR"/>
                    </a:p>
                  </a:txBody>
                  <a:tcPr/>
                </a:tc>
                <a:tc vMerge="1">
                  <a:txBody>
                    <a:bodyPr/>
                    <a:lstStyle/>
                    <a:p>
                      <a:pPr algn="ctr"/>
                      <a:endParaRPr lang="fr-FR" sz="4000" dirty="0">
                        <a:latin typeface="+mn-lt"/>
                      </a:endParaRPr>
                    </a:p>
                  </a:txBody>
                  <a:tcPr marL="19050" marR="19050" marT="19050" marB="19050" anchor="b"/>
                </a:tc>
                <a:tc vMerge="1">
                  <a:txBody>
                    <a:bodyPr/>
                    <a:lstStyle/>
                    <a:p>
                      <a:endParaRPr lang="fr-FR"/>
                    </a:p>
                  </a:txBody>
                  <a:tcPr/>
                </a:tc>
              </a:tr>
              <a:tr h="861198">
                <a:tc rowSpan="3" gridSpan="2">
                  <a:txBody>
                    <a:bodyPr/>
                    <a:lstStyle/>
                    <a:p>
                      <a:pPr marL="169863" marR="38100" indent="0" algn="l">
                        <a:lnSpc>
                          <a:spcPct val="100000"/>
                        </a:lnSpc>
                        <a:spcAft>
                          <a:spcPts val="0"/>
                        </a:spcAft>
                      </a:pPr>
                      <a:r>
                        <a:rPr lang="en-US" sz="4000" dirty="0">
                          <a:effectLst/>
                          <a:latin typeface="Arial" pitchFamily="34" charset="0"/>
                          <a:cs typeface="Arial" pitchFamily="34" charset="0"/>
                        </a:rPr>
                        <a:t>Age</a:t>
                      </a:r>
                      <a:endParaRPr lang="fr-FR" sz="4000" dirty="0">
                        <a:effectLst/>
                        <a:latin typeface="Arial" pitchFamily="34" charset="0"/>
                        <a:ea typeface="Calibri" panose="020F0502020204030204" pitchFamily="34" charset="0"/>
                        <a:cs typeface="Arial" pitchFamily="34" charset="0"/>
                      </a:endParaRPr>
                    </a:p>
                  </a:txBody>
                  <a:tcPr marL="19050" marR="19050" marT="0" marB="0" anchor="ctr"/>
                </a:tc>
                <a:tc rowSpan="3" hMerge="1">
                  <a:txBody>
                    <a:bodyPr/>
                    <a:lstStyle/>
                    <a:p>
                      <a:endParaRPr lang="fr-FR"/>
                    </a:p>
                  </a:txBody>
                  <a:tcPr/>
                </a:tc>
                <a:tc>
                  <a:txBody>
                    <a:bodyPr/>
                    <a:lstStyle/>
                    <a:p>
                      <a:pPr>
                        <a:lnSpc>
                          <a:spcPct val="115000"/>
                        </a:lnSpc>
                        <a:spcAft>
                          <a:spcPts val="0"/>
                        </a:spcAft>
                      </a:pPr>
                      <a:r>
                        <a:rPr lang="fr-FR" sz="4000" dirty="0" smtClean="0">
                          <a:effectLst/>
                          <a:latin typeface="Arial" pitchFamily="34" charset="0"/>
                          <a:ea typeface="Calibri" panose="020F0502020204030204" pitchFamily="34" charset="0"/>
                          <a:cs typeface="Arial" pitchFamily="34" charset="0"/>
                        </a:rPr>
                        <a:t>16 - 21 </a:t>
                      </a:r>
                      <a:r>
                        <a:rPr lang="fr-FR" sz="4000" dirty="0">
                          <a:effectLst/>
                          <a:latin typeface="Arial" pitchFamily="34" charset="0"/>
                          <a:ea typeface="Calibri" panose="020F0502020204030204" pitchFamily="34" charset="0"/>
                          <a:cs typeface="Arial" pitchFamily="34" charset="0"/>
                        </a:rPr>
                        <a:t>ans</a:t>
                      </a:r>
                    </a:p>
                  </a:txBody>
                  <a:tcPr marL="19050" marR="19050" marT="19050" marB="19050" anchor="ctr"/>
                </a:tc>
                <a:tc>
                  <a:txBody>
                    <a:bodyPr/>
                    <a:lstStyle/>
                    <a:p>
                      <a:pPr algn="ctr">
                        <a:lnSpc>
                          <a:spcPct val="115000"/>
                        </a:lnSpc>
                        <a:spcAft>
                          <a:spcPts val="0"/>
                        </a:spcAft>
                      </a:pPr>
                      <a:r>
                        <a:rPr lang="fr-FR" sz="4000" dirty="0" smtClean="0">
                          <a:effectLst/>
                          <a:latin typeface="Arial" pitchFamily="34" charset="0"/>
                          <a:ea typeface="Calibri" panose="020F0502020204030204" pitchFamily="34" charset="0"/>
                          <a:cs typeface="Arial" pitchFamily="34" charset="0"/>
                        </a:rPr>
                        <a:t>20</a:t>
                      </a:r>
                      <a:endParaRPr lang="fr-FR" sz="4000" dirty="0">
                        <a:effectLst/>
                        <a:latin typeface="Arial" pitchFamily="34" charset="0"/>
                        <a:ea typeface="Calibri" panose="020F0502020204030204" pitchFamily="34" charset="0"/>
                        <a:cs typeface="Arial" pitchFamily="34" charset="0"/>
                      </a:endParaRPr>
                    </a:p>
                  </a:txBody>
                  <a:tcPr marL="19050" marR="19050" marT="19050" marB="19050" anchor="ctr"/>
                </a:tc>
                <a:tc>
                  <a:txBody>
                    <a:bodyPr/>
                    <a:lstStyle/>
                    <a:p>
                      <a:pPr algn="ctr">
                        <a:lnSpc>
                          <a:spcPct val="115000"/>
                        </a:lnSpc>
                        <a:spcAft>
                          <a:spcPts val="0"/>
                        </a:spcAft>
                      </a:pPr>
                      <a:r>
                        <a:rPr lang="fr-FR" sz="4000" dirty="0">
                          <a:effectLst/>
                          <a:latin typeface="Arial" pitchFamily="34" charset="0"/>
                          <a:ea typeface="Calibri" panose="020F0502020204030204" pitchFamily="34" charset="0"/>
                          <a:cs typeface="Arial" pitchFamily="34" charset="0"/>
                        </a:rPr>
                        <a:t> </a:t>
                      </a:r>
                      <a:r>
                        <a:rPr lang="fr-FR" sz="4000" dirty="0" smtClean="0">
                          <a:effectLst/>
                          <a:latin typeface="Arial" pitchFamily="34" charset="0"/>
                          <a:ea typeface="Calibri" panose="020F0502020204030204" pitchFamily="34" charset="0"/>
                          <a:cs typeface="Arial" pitchFamily="34" charset="0"/>
                        </a:rPr>
                        <a:t>48,8</a:t>
                      </a:r>
                      <a:endParaRPr lang="fr-FR" sz="4000" dirty="0">
                        <a:effectLst/>
                        <a:latin typeface="Arial" pitchFamily="34" charset="0"/>
                        <a:ea typeface="Calibri" panose="020F0502020204030204" pitchFamily="34" charset="0"/>
                        <a:cs typeface="Arial" pitchFamily="34" charset="0"/>
                      </a:endParaRPr>
                    </a:p>
                  </a:txBody>
                  <a:tcPr marL="19050" marR="19050" marT="19050" marB="19050" anchor="ctr"/>
                </a:tc>
              </a:tr>
              <a:tr h="861198">
                <a:tc gridSpan="2" vMerge="1">
                  <a:txBody>
                    <a:bodyPr/>
                    <a:lstStyle/>
                    <a:p>
                      <a:endParaRPr lang="fr-FR"/>
                    </a:p>
                  </a:txBody>
                  <a:tcPr/>
                </a:tc>
                <a:tc hMerge="1" vMerge="1">
                  <a:txBody>
                    <a:bodyPr/>
                    <a:lstStyle/>
                    <a:p>
                      <a:endParaRPr lang="fr-FR"/>
                    </a:p>
                  </a:txBody>
                  <a:tcPr/>
                </a:tc>
                <a:tc>
                  <a:txBody>
                    <a:bodyPr/>
                    <a:lstStyle/>
                    <a:p>
                      <a:pPr>
                        <a:lnSpc>
                          <a:spcPct val="115000"/>
                        </a:lnSpc>
                        <a:spcAft>
                          <a:spcPts val="0"/>
                        </a:spcAft>
                      </a:pPr>
                      <a:r>
                        <a:rPr lang="fr-FR" sz="4000" b="0" dirty="0" smtClean="0">
                          <a:effectLst/>
                          <a:latin typeface="Arial" pitchFamily="34" charset="0"/>
                          <a:ea typeface="Calibri" panose="020F0502020204030204" pitchFamily="34" charset="0"/>
                          <a:cs typeface="Arial" pitchFamily="34" charset="0"/>
                        </a:rPr>
                        <a:t>22 - 27 </a:t>
                      </a:r>
                      <a:r>
                        <a:rPr lang="fr-FR" sz="4000" b="0" dirty="0">
                          <a:effectLst/>
                          <a:latin typeface="Arial" pitchFamily="34" charset="0"/>
                          <a:ea typeface="Calibri" panose="020F0502020204030204" pitchFamily="34" charset="0"/>
                          <a:cs typeface="Arial" pitchFamily="34" charset="0"/>
                        </a:rPr>
                        <a:t>ans</a:t>
                      </a:r>
                    </a:p>
                  </a:txBody>
                  <a:tcPr marL="19050" marR="19050" marT="19050" marB="19050" anchor="ctr"/>
                </a:tc>
                <a:tc>
                  <a:txBody>
                    <a:bodyPr/>
                    <a:lstStyle/>
                    <a:p>
                      <a:pPr algn="ctr">
                        <a:lnSpc>
                          <a:spcPct val="115000"/>
                        </a:lnSpc>
                        <a:spcAft>
                          <a:spcPts val="0"/>
                        </a:spcAft>
                      </a:pPr>
                      <a:r>
                        <a:rPr lang="fr-FR" sz="4000" b="0" dirty="0" smtClean="0">
                          <a:effectLst/>
                          <a:latin typeface="Arial" pitchFamily="34" charset="0"/>
                          <a:ea typeface="Calibri" panose="020F0502020204030204" pitchFamily="34" charset="0"/>
                          <a:cs typeface="Arial" pitchFamily="34" charset="0"/>
                        </a:rPr>
                        <a:t>13</a:t>
                      </a:r>
                      <a:endParaRPr lang="fr-FR" sz="4000" b="0" dirty="0">
                        <a:effectLst/>
                        <a:latin typeface="Arial" pitchFamily="34" charset="0"/>
                        <a:ea typeface="Calibri" panose="020F0502020204030204" pitchFamily="34" charset="0"/>
                        <a:cs typeface="Arial" pitchFamily="34" charset="0"/>
                      </a:endParaRPr>
                    </a:p>
                  </a:txBody>
                  <a:tcPr marL="19050" marR="19050" marT="19050" marB="19050" anchor="ctr"/>
                </a:tc>
                <a:tc>
                  <a:txBody>
                    <a:bodyPr/>
                    <a:lstStyle/>
                    <a:p>
                      <a:pPr algn="ctr">
                        <a:lnSpc>
                          <a:spcPct val="115000"/>
                        </a:lnSpc>
                        <a:spcAft>
                          <a:spcPts val="0"/>
                        </a:spcAft>
                      </a:pPr>
                      <a:r>
                        <a:rPr lang="fr-FR" sz="4000" b="0" dirty="0" smtClean="0">
                          <a:effectLst/>
                          <a:latin typeface="Arial" pitchFamily="34" charset="0"/>
                          <a:ea typeface="Calibri" panose="020F0502020204030204" pitchFamily="34" charset="0"/>
                          <a:cs typeface="Arial" pitchFamily="34" charset="0"/>
                        </a:rPr>
                        <a:t>31,7</a:t>
                      </a:r>
                      <a:endParaRPr lang="fr-FR" sz="4000" b="0" dirty="0">
                        <a:effectLst/>
                        <a:latin typeface="Arial" pitchFamily="34" charset="0"/>
                        <a:ea typeface="Calibri" panose="020F0502020204030204" pitchFamily="34" charset="0"/>
                        <a:cs typeface="Arial" pitchFamily="34" charset="0"/>
                      </a:endParaRPr>
                    </a:p>
                  </a:txBody>
                  <a:tcPr marL="19050" marR="19050" marT="19050" marB="19050" anchor="ctr"/>
                </a:tc>
              </a:tr>
              <a:tr h="861198">
                <a:tc gridSpan="2" vMerge="1">
                  <a:txBody>
                    <a:bodyPr/>
                    <a:lstStyle/>
                    <a:p>
                      <a:endParaRPr lang="fr-FR"/>
                    </a:p>
                  </a:txBody>
                  <a:tcPr/>
                </a:tc>
                <a:tc hMerge="1" vMerge="1">
                  <a:txBody>
                    <a:bodyPr/>
                    <a:lstStyle/>
                    <a:p>
                      <a:endParaRPr lang="fr-FR"/>
                    </a:p>
                  </a:txBody>
                  <a:tcPr/>
                </a:tc>
                <a:tc>
                  <a:txBody>
                    <a:bodyPr/>
                    <a:lstStyle/>
                    <a:p>
                      <a:pPr>
                        <a:lnSpc>
                          <a:spcPct val="115000"/>
                        </a:lnSpc>
                        <a:spcAft>
                          <a:spcPts val="0"/>
                        </a:spcAft>
                      </a:pPr>
                      <a:r>
                        <a:rPr lang="fr-FR" sz="4000" dirty="0" smtClean="0">
                          <a:effectLst/>
                          <a:latin typeface="Arial" pitchFamily="34" charset="0"/>
                          <a:ea typeface="Calibri" panose="020F0502020204030204" pitchFamily="34" charset="0"/>
                          <a:cs typeface="Arial" pitchFamily="34" charset="0"/>
                        </a:rPr>
                        <a:t>≥ 28 </a:t>
                      </a:r>
                      <a:r>
                        <a:rPr lang="fr-FR" sz="4000" dirty="0">
                          <a:effectLst/>
                          <a:latin typeface="Arial" pitchFamily="34" charset="0"/>
                          <a:ea typeface="Calibri" panose="020F0502020204030204" pitchFamily="34" charset="0"/>
                          <a:cs typeface="Arial" pitchFamily="34" charset="0"/>
                        </a:rPr>
                        <a:t>ans</a:t>
                      </a:r>
                    </a:p>
                  </a:txBody>
                  <a:tcPr marL="19050" marR="19050" marT="19050" marB="19050" anchor="ctr"/>
                </a:tc>
                <a:tc>
                  <a:txBody>
                    <a:bodyPr/>
                    <a:lstStyle/>
                    <a:p>
                      <a:pPr algn="ctr">
                        <a:lnSpc>
                          <a:spcPct val="115000"/>
                        </a:lnSpc>
                        <a:spcAft>
                          <a:spcPts val="0"/>
                        </a:spcAft>
                      </a:pPr>
                      <a:r>
                        <a:rPr lang="fr-FR" sz="4000" dirty="0" smtClean="0">
                          <a:effectLst/>
                          <a:latin typeface="Arial" pitchFamily="34" charset="0"/>
                          <a:ea typeface="Calibri" panose="020F0502020204030204" pitchFamily="34" charset="0"/>
                          <a:cs typeface="Arial" pitchFamily="34" charset="0"/>
                        </a:rPr>
                        <a:t>08</a:t>
                      </a:r>
                      <a:endParaRPr lang="fr-FR" sz="4000" dirty="0">
                        <a:effectLst/>
                        <a:latin typeface="Arial" pitchFamily="34" charset="0"/>
                        <a:ea typeface="Calibri" panose="020F0502020204030204" pitchFamily="34" charset="0"/>
                        <a:cs typeface="Arial" pitchFamily="34" charset="0"/>
                      </a:endParaRPr>
                    </a:p>
                  </a:txBody>
                  <a:tcPr marL="19050" marR="19050" marT="19050" marB="19050" anchor="ctr"/>
                </a:tc>
                <a:tc>
                  <a:txBody>
                    <a:bodyPr/>
                    <a:lstStyle/>
                    <a:p>
                      <a:pPr algn="ctr">
                        <a:lnSpc>
                          <a:spcPct val="115000"/>
                        </a:lnSpc>
                        <a:spcAft>
                          <a:spcPts val="0"/>
                        </a:spcAft>
                      </a:pPr>
                      <a:r>
                        <a:rPr lang="fr-FR" sz="4000" dirty="0" smtClean="0">
                          <a:effectLst/>
                          <a:latin typeface="Arial" pitchFamily="34" charset="0"/>
                          <a:ea typeface="Calibri" panose="020F0502020204030204" pitchFamily="34" charset="0"/>
                          <a:cs typeface="Arial" pitchFamily="34" charset="0"/>
                        </a:rPr>
                        <a:t>19,5</a:t>
                      </a:r>
                      <a:endParaRPr lang="fr-FR" sz="4000" dirty="0">
                        <a:effectLst/>
                        <a:latin typeface="Arial" pitchFamily="34" charset="0"/>
                        <a:ea typeface="Calibri" panose="020F0502020204030204" pitchFamily="34" charset="0"/>
                        <a:cs typeface="Arial" pitchFamily="34" charset="0"/>
                      </a:endParaRPr>
                    </a:p>
                  </a:txBody>
                  <a:tcPr marL="19050" marR="19050" marT="19050" marB="19050" anchor="ctr"/>
                </a:tc>
              </a:tr>
              <a:tr h="861198">
                <a:tc rowSpan="4" gridSpan="2">
                  <a:txBody>
                    <a:bodyPr/>
                    <a:lstStyle/>
                    <a:p>
                      <a:pPr marL="169863" marR="38100" indent="0" algn="l">
                        <a:lnSpc>
                          <a:spcPct val="100000"/>
                        </a:lnSpc>
                        <a:spcAft>
                          <a:spcPts val="0"/>
                        </a:spcAft>
                      </a:pPr>
                      <a:r>
                        <a:rPr lang="it-IT" sz="4000" dirty="0" smtClean="0">
                          <a:effectLst/>
                          <a:latin typeface="Arial" pitchFamily="34" charset="0"/>
                          <a:ea typeface="Calibri" panose="020F0502020204030204" pitchFamily="34" charset="0"/>
                          <a:cs typeface="Arial" pitchFamily="34" charset="0"/>
                        </a:rPr>
                        <a:t>Scolarisation</a:t>
                      </a:r>
                      <a:endParaRPr lang="fr-FR" sz="4000" dirty="0">
                        <a:effectLst/>
                        <a:latin typeface="Arial" pitchFamily="34" charset="0"/>
                        <a:ea typeface="Calibri" panose="020F0502020204030204" pitchFamily="34" charset="0"/>
                        <a:cs typeface="Arial" pitchFamily="34" charset="0"/>
                      </a:endParaRPr>
                    </a:p>
                  </a:txBody>
                  <a:tcPr marL="19050" marR="19050" marT="0" marB="0" anchor="ctr"/>
                </a:tc>
                <a:tc rowSpan="4" hMerge="1">
                  <a:txBody>
                    <a:bodyPr/>
                    <a:lstStyle/>
                    <a:p>
                      <a:endParaRPr lang="fr-FR"/>
                    </a:p>
                  </a:txBody>
                  <a:tcPr/>
                </a:tc>
                <a:tc>
                  <a:txBody>
                    <a:bodyPr/>
                    <a:lstStyle/>
                    <a:p>
                      <a:pPr marL="90170" algn="l">
                        <a:lnSpc>
                          <a:spcPct val="100000"/>
                        </a:lnSpc>
                        <a:spcAft>
                          <a:spcPts val="0"/>
                        </a:spcAft>
                      </a:pPr>
                      <a:r>
                        <a:rPr lang="it-IT" sz="4000" dirty="0" smtClean="0">
                          <a:effectLst/>
                          <a:latin typeface="Arial" pitchFamily="34" charset="0"/>
                          <a:ea typeface="Calibri" panose="020F0502020204030204" pitchFamily="34" charset="0"/>
                          <a:cs typeface="Arial" pitchFamily="34" charset="0"/>
                        </a:rPr>
                        <a:t>Primaire</a:t>
                      </a:r>
                      <a:endParaRPr lang="fr-FR" sz="4000" dirty="0">
                        <a:effectLst/>
                        <a:latin typeface="Arial" pitchFamily="34" charset="0"/>
                        <a:ea typeface="Calibri" panose="020F0502020204030204" pitchFamily="34" charset="0"/>
                        <a:cs typeface="Arial" pitchFamily="34" charset="0"/>
                      </a:endParaRPr>
                    </a:p>
                  </a:txBody>
                  <a:tcPr marL="19050" marR="19050" marT="19050" marB="19050" anchor="ctr"/>
                </a:tc>
                <a:tc>
                  <a:txBody>
                    <a:bodyPr/>
                    <a:lstStyle/>
                    <a:p>
                      <a:pPr algn="ctr">
                        <a:lnSpc>
                          <a:spcPct val="115000"/>
                        </a:lnSpc>
                        <a:spcAft>
                          <a:spcPts val="0"/>
                        </a:spcAft>
                      </a:pPr>
                      <a:r>
                        <a:rPr lang="it-IT" sz="4000" dirty="0" smtClean="0">
                          <a:effectLst/>
                          <a:latin typeface="Arial" pitchFamily="34" charset="0"/>
                          <a:ea typeface="Calibri" panose="020F0502020204030204" pitchFamily="34" charset="0"/>
                          <a:cs typeface="Arial" pitchFamily="34" charset="0"/>
                        </a:rPr>
                        <a:t>07</a:t>
                      </a:r>
                      <a:endParaRPr lang="fr-FR" sz="4000" dirty="0">
                        <a:effectLst/>
                        <a:latin typeface="Arial" pitchFamily="34" charset="0"/>
                        <a:ea typeface="Calibri" panose="020F0502020204030204" pitchFamily="34" charset="0"/>
                        <a:cs typeface="Arial" pitchFamily="34" charset="0"/>
                      </a:endParaRPr>
                    </a:p>
                  </a:txBody>
                  <a:tcPr marL="19050" marR="19050" marT="19050" marB="19050" anchor="ctr"/>
                </a:tc>
                <a:tc>
                  <a:txBody>
                    <a:bodyPr/>
                    <a:lstStyle/>
                    <a:p>
                      <a:pPr algn="ctr">
                        <a:lnSpc>
                          <a:spcPct val="115000"/>
                        </a:lnSpc>
                        <a:spcAft>
                          <a:spcPts val="0"/>
                        </a:spcAft>
                      </a:pPr>
                      <a:r>
                        <a:rPr lang="it-IT" sz="4000" dirty="0" smtClean="0">
                          <a:effectLst/>
                          <a:latin typeface="Arial" pitchFamily="34" charset="0"/>
                          <a:ea typeface="Calibri" panose="020F0502020204030204" pitchFamily="34" charset="0"/>
                          <a:cs typeface="Arial" pitchFamily="34" charset="0"/>
                        </a:rPr>
                        <a:t>17,1</a:t>
                      </a:r>
                      <a:endParaRPr lang="fr-FR" sz="4000" dirty="0">
                        <a:effectLst/>
                        <a:latin typeface="Arial" pitchFamily="34" charset="0"/>
                        <a:ea typeface="Calibri" panose="020F0502020204030204" pitchFamily="34" charset="0"/>
                        <a:cs typeface="Arial" pitchFamily="34" charset="0"/>
                      </a:endParaRPr>
                    </a:p>
                  </a:txBody>
                  <a:tcPr marL="19050" marR="19050" marT="19050" marB="19050" anchor="ctr"/>
                </a:tc>
              </a:tr>
              <a:tr h="861198">
                <a:tc gridSpan="2" vMerge="1">
                  <a:txBody>
                    <a:bodyPr/>
                    <a:lstStyle/>
                    <a:p>
                      <a:pPr marL="169863" marR="38100" indent="0" algn="l">
                        <a:lnSpc>
                          <a:spcPct val="100000"/>
                        </a:lnSpc>
                        <a:spcAft>
                          <a:spcPts val="0"/>
                        </a:spcAft>
                      </a:pPr>
                      <a:endParaRPr lang="fr-FR" sz="4400" dirty="0">
                        <a:effectLst/>
                        <a:latin typeface="+mn-lt"/>
                        <a:ea typeface="Calibri" panose="020F0502020204030204" pitchFamily="34" charset="0"/>
                        <a:cs typeface="SimSun" panose="02010600030101010101" pitchFamily="2" charset="-122"/>
                      </a:endParaRPr>
                    </a:p>
                  </a:txBody>
                  <a:tcPr marL="19050" marR="19050" marT="0" marB="0" anchor="ctr"/>
                </a:tc>
                <a:tc hMerge="1" vMerge="1">
                  <a:txBody>
                    <a:bodyPr/>
                    <a:lstStyle/>
                    <a:p>
                      <a:endParaRPr lang="fr-FR"/>
                    </a:p>
                  </a:txBody>
                  <a:tcPr/>
                </a:tc>
                <a:tc>
                  <a:txBody>
                    <a:bodyPr/>
                    <a:lstStyle/>
                    <a:p>
                      <a:pPr marL="90170" algn="l">
                        <a:lnSpc>
                          <a:spcPct val="100000"/>
                        </a:lnSpc>
                        <a:spcAft>
                          <a:spcPts val="0"/>
                        </a:spcAft>
                      </a:pPr>
                      <a:r>
                        <a:rPr lang="it-IT" sz="4000" dirty="0" smtClean="0">
                          <a:effectLst/>
                          <a:latin typeface="Arial" pitchFamily="34" charset="0"/>
                          <a:ea typeface="Calibri" panose="020F0502020204030204" pitchFamily="34" charset="0"/>
                          <a:cs typeface="Arial" pitchFamily="34" charset="0"/>
                        </a:rPr>
                        <a:t>Secondaire</a:t>
                      </a:r>
                      <a:endParaRPr lang="fr-FR" sz="4000" dirty="0">
                        <a:effectLst/>
                        <a:latin typeface="Arial" pitchFamily="34" charset="0"/>
                        <a:ea typeface="Calibri" panose="020F0502020204030204" pitchFamily="34" charset="0"/>
                        <a:cs typeface="Arial" pitchFamily="34" charset="0"/>
                      </a:endParaRPr>
                    </a:p>
                  </a:txBody>
                  <a:tcPr marL="19050" marR="19050" marT="19050" marB="19050" anchor="ctr"/>
                </a:tc>
                <a:tc>
                  <a:txBody>
                    <a:bodyPr/>
                    <a:lstStyle/>
                    <a:p>
                      <a:pPr algn="ctr">
                        <a:lnSpc>
                          <a:spcPct val="115000"/>
                        </a:lnSpc>
                        <a:spcAft>
                          <a:spcPts val="0"/>
                        </a:spcAft>
                      </a:pPr>
                      <a:r>
                        <a:rPr lang="it-IT" sz="4000" dirty="0" smtClean="0">
                          <a:effectLst/>
                          <a:latin typeface="Arial" pitchFamily="34" charset="0"/>
                          <a:ea typeface="Calibri" panose="020F0502020204030204" pitchFamily="34" charset="0"/>
                          <a:cs typeface="Arial" pitchFamily="34" charset="0"/>
                        </a:rPr>
                        <a:t>24</a:t>
                      </a:r>
                      <a:endParaRPr lang="fr-FR" sz="4000" dirty="0">
                        <a:effectLst/>
                        <a:latin typeface="Arial" pitchFamily="34" charset="0"/>
                        <a:ea typeface="Calibri" panose="020F0502020204030204" pitchFamily="34" charset="0"/>
                        <a:cs typeface="Arial" pitchFamily="34" charset="0"/>
                      </a:endParaRPr>
                    </a:p>
                  </a:txBody>
                  <a:tcPr marL="19050" marR="19050" marT="19050" marB="19050" anchor="ctr"/>
                </a:tc>
                <a:tc>
                  <a:txBody>
                    <a:bodyPr/>
                    <a:lstStyle/>
                    <a:p>
                      <a:pPr algn="ctr">
                        <a:lnSpc>
                          <a:spcPct val="115000"/>
                        </a:lnSpc>
                        <a:spcAft>
                          <a:spcPts val="0"/>
                        </a:spcAft>
                      </a:pPr>
                      <a:r>
                        <a:rPr lang="it-IT" sz="4000" dirty="0" smtClean="0">
                          <a:effectLst/>
                          <a:latin typeface="Arial" pitchFamily="34" charset="0"/>
                          <a:ea typeface="Calibri" panose="020F0502020204030204" pitchFamily="34" charset="0"/>
                          <a:cs typeface="Arial" pitchFamily="34" charset="0"/>
                        </a:rPr>
                        <a:t>58,5</a:t>
                      </a:r>
                      <a:endParaRPr lang="fr-FR" sz="4000" dirty="0">
                        <a:effectLst/>
                        <a:latin typeface="Arial" pitchFamily="34" charset="0"/>
                        <a:ea typeface="Calibri" panose="020F0502020204030204" pitchFamily="34" charset="0"/>
                        <a:cs typeface="Arial" pitchFamily="34" charset="0"/>
                      </a:endParaRPr>
                    </a:p>
                  </a:txBody>
                  <a:tcPr marL="19050" marR="19050" marT="19050" marB="19050" anchor="ctr"/>
                </a:tc>
              </a:tr>
              <a:tr h="861198">
                <a:tc gridSpan="2" vMerge="1">
                  <a:txBody>
                    <a:bodyPr/>
                    <a:lstStyle/>
                    <a:p>
                      <a:pPr marL="169863" marR="38100" indent="0" algn="l">
                        <a:lnSpc>
                          <a:spcPct val="100000"/>
                        </a:lnSpc>
                        <a:spcAft>
                          <a:spcPts val="0"/>
                        </a:spcAft>
                      </a:pPr>
                      <a:endParaRPr lang="fr-FR" sz="4400" dirty="0">
                        <a:effectLst/>
                        <a:latin typeface="+mn-lt"/>
                        <a:ea typeface="Calibri" panose="020F0502020204030204" pitchFamily="34" charset="0"/>
                        <a:cs typeface="SimSun" panose="02010600030101010101" pitchFamily="2" charset="-122"/>
                      </a:endParaRPr>
                    </a:p>
                  </a:txBody>
                  <a:tcPr marL="19050" marR="19050" marT="0" marB="0" anchor="ctr"/>
                </a:tc>
                <a:tc hMerge="1" vMerge="1">
                  <a:txBody>
                    <a:bodyPr/>
                    <a:lstStyle/>
                    <a:p>
                      <a:endParaRPr lang="fr-FR"/>
                    </a:p>
                  </a:txBody>
                  <a:tcPr/>
                </a:tc>
                <a:tc>
                  <a:txBody>
                    <a:bodyPr/>
                    <a:lstStyle/>
                    <a:p>
                      <a:pPr marL="90170" algn="l">
                        <a:lnSpc>
                          <a:spcPct val="100000"/>
                        </a:lnSpc>
                        <a:spcAft>
                          <a:spcPts val="0"/>
                        </a:spcAft>
                      </a:pPr>
                      <a:r>
                        <a:rPr lang="it-IT" sz="4000" dirty="0" smtClean="0">
                          <a:effectLst/>
                          <a:latin typeface="Arial" pitchFamily="34" charset="0"/>
                          <a:ea typeface="Calibri" panose="020F0502020204030204" pitchFamily="34" charset="0"/>
                          <a:cs typeface="Arial" pitchFamily="34" charset="0"/>
                        </a:rPr>
                        <a:t>Supérieur</a:t>
                      </a:r>
                      <a:endParaRPr lang="fr-FR" sz="4000" dirty="0">
                        <a:effectLst/>
                        <a:latin typeface="Arial" pitchFamily="34" charset="0"/>
                        <a:ea typeface="Calibri" panose="020F0502020204030204" pitchFamily="34" charset="0"/>
                        <a:cs typeface="Arial" pitchFamily="34" charset="0"/>
                      </a:endParaRPr>
                    </a:p>
                  </a:txBody>
                  <a:tcPr marL="19050" marR="19050" marT="19050" marB="19050" anchor="ctr"/>
                </a:tc>
                <a:tc>
                  <a:txBody>
                    <a:bodyPr/>
                    <a:lstStyle/>
                    <a:p>
                      <a:pPr algn="ctr">
                        <a:lnSpc>
                          <a:spcPct val="115000"/>
                        </a:lnSpc>
                        <a:spcAft>
                          <a:spcPts val="0"/>
                        </a:spcAft>
                      </a:pPr>
                      <a:r>
                        <a:rPr lang="it-IT" sz="4000" dirty="0" smtClean="0">
                          <a:effectLst/>
                          <a:latin typeface="Arial" pitchFamily="34" charset="0"/>
                          <a:ea typeface="Calibri" panose="020F0502020204030204" pitchFamily="34" charset="0"/>
                          <a:cs typeface="Arial" pitchFamily="34" charset="0"/>
                        </a:rPr>
                        <a:t>09</a:t>
                      </a:r>
                      <a:endParaRPr lang="fr-FR" sz="4000" dirty="0">
                        <a:effectLst/>
                        <a:latin typeface="Arial" pitchFamily="34" charset="0"/>
                        <a:ea typeface="Calibri" panose="020F0502020204030204" pitchFamily="34" charset="0"/>
                        <a:cs typeface="Arial" pitchFamily="34" charset="0"/>
                      </a:endParaRPr>
                    </a:p>
                  </a:txBody>
                  <a:tcPr marL="19050" marR="19050" marT="19050" marB="19050" anchor="ctr"/>
                </a:tc>
                <a:tc>
                  <a:txBody>
                    <a:bodyPr/>
                    <a:lstStyle/>
                    <a:p>
                      <a:pPr algn="ctr">
                        <a:lnSpc>
                          <a:spcPct val="115000"/>
                        </a:lnSpc>
                        <a:spcAft>
                          <a:spcPts val="0"/>
                        </a:spcAft>
                      </a:pPr>
                      <a:r>
                        <a:rPr lang="it-IT" sz="4000" dirty="0" smtClean="0">
                          <a:effectLst/>
                          <a:latin typeface="Arial" pitchFamily="34" charset="0"/>
                          <a:ea typeface="Calibri" panose="020F0502020204030204" pitchFamily="34" charset="0"/>
                          <a:cs typeface="Arial" pitchFamily="34" charset="0"/>
                        </a:rPr>
                        <a:t>22,0</a:t>
                      </a:r>
                      <a:endParaRPr lang="fr-FR" sz="4000" dirty="0">
                        <a:effectLst/>
                        <a:latin typeface="Arial" pitchFamily="34" charset="0"/>
                        <a:ea typeface="Calibri" panose="020F0502020204030204" pitchFamily="34" charset="0"/>
                        <a:cs typeface="Arial" pitchFamily="34" charset="0"/>
                      </a:endParaRPr>
                    </a:p>
                  </a:txBody>
                  <a:tcPr marL="19050" marR="19050" marT="19050" marB="19050" anchor="ctr"/>
                </a:tc>
              </a:tr>
              <a:tr h="861198">
                <a:tc gridSpan="2" vMerge="1">
                  <a:txBody>
                    <a:bodyPr/>
                    <a:lstStyle/>
                    <a:p>
                      <a:pPr marL="169863" marR="38100" indent="0" algn="l">
                        <a:lnSpc>
                          <a:spcPct val="100000"/>
                        </a:lnSpc>
                        <a:spcAft>
                          <a:spcPts val="0"/>
                        </a:spcAft>
                      </a:pPr>
                      <a:endParaRPr lang="fr-FR" sz="4400" dirty="0">
                        <a:effectLst/>
                        <a:latin typeface="+mn-lt"/>
                        <a:ea typeface="Calibri" panose="020F0502020204030204" pitchFamily="34" charset="0"/>
                        <a:cs typeface="SimSun" panose="02010600030101010101" pitchFamily="2" charset="-122"/>
                      </a:endParaRPr>
                    </a:p>
                  </a:txBody>
                  <a:tcPr marL="19050" marR="19050" marT="0" marB="0" anchor="ctr"/>
                </a:tc>
                <a:tc hMerge="1" vMerge="1">
                  <a:txBody>
                    <a:bodyPr/>
                    <a:lstStyle/>
                    <a:p>
                      <a:endParaRPr lang="fr-FR"/>
                    </a:p>
                  </a:txBody>
                  <a:tcPr/>
                </a:tc>
                <a:tc>
                  <a:txBody>
                    <a:bodyPr/>
                    <a:lstStyle/>
                    <a:p>
                      <a:pPr marL="90170" algn="l">
                        <a:lnSpc>
                          <a:spcPct val="100000"/>
                        </a:lnSpc>
                        <a:spcAft>
                          <a:spcPts val="0"/>
                        </a:spcAft>
                      </a:pPr>
                      <a:r>
                        <a:rPr lang="fr-FR" sz="4000" dirty="0" smtClean="0">
                          <a:effectLst/>
                          <a:latin typeface="Arial" pitchFamily="34" charset="0"/>
                          <a:ea typeface="Calibri" panose="020F0502020204030204" pitchFamily="34" charset="0"/>
                          <a:cs typeface="Arial" pitchFamily="34" charset="0"/>
                        </a:rPr>
                        <a:t>Post Universitaire</a:t>
                      </a:r>
                      <a:endParaRPr lang="fr-FR" sz="4000" dirty="0">
                        <a:effectLst/>
                        <a:latin typeface="Arial" pitchFamily="34" charset="0"/>
                        <a:ea typeface="Calibri" panose="020F0502020204030204" pitchFamily="34" charset="0"/>
                        <a:cs typeface="Arial" pitchFamily="34" charset="0"/>
                      </a:endParaRPr>
                    </a:p>
                  </a:txBody>
                  <a:tcPr marL="19050" marR="19050" marT="19050" marB="19050" anchor="ctr"/>
                </a:tc>
                <a:tc>
                  <a:txBody>
                    <a:bodyPr/>
                    <a:lstStyle/>
                    <a:p>
                      <a:pPr algn="ctr">
                        <a:lnSpc>
                          <a:spcPct val="115000"/>
                        </a:lnSpc>
                        <a:spcAft>
                          <a:spcPts val="0"/>
                        </a:spcAft>
                      </a:pPr>
                      <a:r>
                        <a:rPr lang="fr-FR" sz="4000" dirty="0" smtClean="0">
                          <a:effectLst/>
                          <a:latin typeface="Arial" pitchFamily="34" charset="0"/>
                          <a:ea typeface="Calibri" panose="020F0502020204030204" pitchFamily="34" charset="0"/>
                          <a:cs typeface="Arial" pitchFamily="34" charset="0"/>
                        </a:rPr>
                        <a:t>01</a:t>
                      </a:r>
                      <a:endParaRPr lang="fr-FR" sz="4000" dirty="0">
                        <a:effectLst/>
                        <a:latin typeface="Arial" pitchFamily="34" charset="0"/>
                        <a:ea typeface="Calibri" panose="020F0502020204030204" pitchFamily="34" charset="0"/>
                        <a:cs typeface="Arial" pitchFamily="34" charset="0"/>
                      </a:endParaRPr>
                    </a:p>
                  </a:txBody>
                  <a:tcPr marL="19050" marR="19050" marT="19050" marB="19050" anchor="ctr"/>
                </a:tc>
                <a:tc>
                  <a:txBody>
                    <a:bodyPr/>
                    <a:lstStyle/>
                    <a:p>
                      <a:pPr algn="ctr">
                        <a:lnSpc>
                          <a:spcPct val="115000"/>
                        </a:lnSpc>
                        <a:spcAft>
                          <a:spcPts val="0"/>
                        </a:spcAft>
                      </a:pPr>
                      <a:r>
                        <a:rPr lang="fr-FR" sz="4000" dirty="0" smtClean="0">
                          <a:effectLst/>
                          <a:latin typeface="Arial" pitchFamily="34" charset="0"/>
                          <a:ea typeface="Calibri" panose="020F0502020204030204" pitchFamily="34" charset="0"/>
                          <a:cs typeface="Arial" pitchFamily="34" charset="0"/>
                        </a:rPr>
                        <a:t>02,4</a:t>
                      </a:r>
                      <a:endParaRPr lang="fr-FR" sz="4000" dirty="0">
                        <a:effectLst/>
                        <a:latin typeface="Arial" pitchFamily="34" charset="0"/>
                        <a:ea typeface="Calibri" panose="020F0502020204030204" pitchFamily="34" charset="0"/>
                        <a:cs typeface="Arial" pitchFamily="34" charset="0"/>
                      </a:endParaRPr>
                    </a:p>
                  </a:txBody>
                  <a:tcPr marL="19050" marR="19050" marT="19050" marB="19050" anchor="ctr"/>
                </a:tc>
              </a:tr>
            </a:tbl>
          </a:graphicData>
        </a:graphic>
      </p:graphicFrame>
      <p:sp>
        <p:nvSpPr>
          <p:cNvPr id="17" name="Rectangle 216"/>
          <p:cNvSpPr>
            <a:spLocks noChangeArrowheads="1"/>
          </p:cNvSpPr>
          <p:nvPr/>
        </p:nvSpPr>
        <p:spPr bwMode="auto">
          <a:xfrm>
            <a:off x="18018321" y="16173074"/>
            <a:ext cx="9735558" cy="729290"/>
          </a:xfrm>
          <a:prstGeom prst="rect">
            <a:avLst/>
          </a:prstGeom>
          <a:solidFill>
            <a:schemeClr val="accent1">
              <a:lumMod val="50000"/>
            </a:schemeClr>
          </a:solidFill>
          <a:ln w="9525">
            <a:solidFill>
              <a:schemeClr val="bg1"/>
            </a:solidFill>
            <a:miter lim="800000"/>
            <a:headEnd/>
            <a:tailEnd/>
          </a:ln>
        </p:spPr>
        <p:txBody>
          <a:bodyPr wrap="none" tIns="0" bIns="0" anchor="ctr"/>
          <a:lstStyle/>
          <a:p>
            <a:r>
              <a:rPr lang="fr-FR" sz="4000" b="1" u="sng" dirty="0" smtClean="0">
                <a:solidFill>
                  <a:schemeClr val="bg1"/>
                </a:solidFill>
              </a:rPr>
              <a:t>Figure 1</a:t>
            </a:r>
            <a:r>
              <a:rPr lang="fr-FR" sz="4000" b="1" dirty="0" smtClean="0">
                <a:solidFill>
                  <a:schemeClr val="bg1"/>
                </a:solidFill>
              </a:rPr>
              <a:t>:  </a:t>
            </a:r>
            <a:r>
              <a:rPr lang="fr-FR" sz="4000" b="1" dirty="0" smtClean="0">
                <a:solidFill>
                  <a:schemeClr val="bg1"/>
                </a:solidFill>
                <a:latin typeface="Arial" pitchFamily="34" charset="0"/>
                <a:cs typeface="Arial" pitchFamily="34" charset="0"/>
              </a:rPr>
              <a:t>Moment</a:t>
            </a:r>
            <a:r>
              <a:rPr lang="fr-FR" sz="4000" b="1" dirty="0" smtClean="0">
                <a:solidFill>
                  <a:schemeClr val="bg1"/>
                </a:solidFill>
              </a:rPr>
              <a:t> de consommation</a:t>
            </a:r>
          </a:p>
        </p:txBody>
      </p:sp>
      <p:sp>
        <p:nvSpPr>
          <p:cNvPr id="25" name="Rectangle 216"/>
          <p:cNvSpPr>
            <a:spLocks noChangeArrowheads="1"/>
          </p:cNvSpPr>
          <p:nvPr/>
        </p:nvSpPr>
        <p:spPr bwMode="auto">
          <a:xfrm>
            <a:off x="15968877" y="26017624"/>
            <a:ext cx="13737376" cy="1012605"/>
          </a:xfrm>
          <a:prstGeom prst="rect">
            <a:avLst/>
          </a:prstGeom>
          <a:solidFill>
            <a:schemeClr val="accent1">
              <a:lumMod val="50000"/>
            </a:schemeClr>
          </a:solidFill>
          <a:ln w="9525">
            <a:solidFill>
              <a:schemeClr val="bg1"/>
            </a:solidFill>
            <a:miter lim="800000"/>
            <a:headEnd/>
            <a:tailEnd/>
          </a:ln>
        </p:spPr>
        <p:txBody>
          <a:bodyPr wrap="none" tIns="0" bIns="0" anchor="ctr"/>
          <a:lstStyle/>
          <a:p>
            <a:pPr algn="ctr"/>
            <a:r>
              <a:rPr lang="fr-FR" sz="4000" b="1" u="sng" dirty="0" smtClean="0">
                <a:solidFill>
                  <a:schemeClr val="bg1"/>
                </a:solidFill>
                <a:latin typeface="Arial" pitchFamily="34" charset="0"/>
                <a:cs typeface="Arial" pitchFamily="34" charset="0"/>
              </a:rPr>
              <a:t>Tableau 2</a:t>
            </a:r>
            <a:r>
              <a:rPr lang="fr-FR" sz="4000" b="1" dirty="0" smtClean="0">
                <a:solidFill>
                  <a:schemeClr val="bg1"/>
                </a:solidFill>
                <a:latin typeface="Arial" pitchFamily="34" charset="0"/>
                <a:cs typeface="Arial" pitchFamily="34" charset="0"/>
              </a:rPr>
              <a:t>: ingrédients/marques les plus consommées</a:t>
            </a:r>
            <a:endParaRPr lang="fr-FR" sz="4000" b="1" dirty="0" smtClean="0">
              <a:solidFill>
                <a:schemeClr val="bg1"/>
              </a:solidFill>
              <a:latin typeface="Arial" pitchFamily="34" charset="0"/>
              <a:cs typeface="Arial" pitchFamily="34" charset="0"/>
            </a:endParaRPr>
          </a:p>
        </p:txBody>
      </p:sp>
      <p:sp>
        <p:nvSpPr>
          <p:cNvPr id="27" name="Rectangle 216"/>
          <p:cNvSpPr>
            <a:spLocks noChangeArrowheads="1"/>
          </p:cNvSpPr>
          <p:nvPr/>
        </p:nvSpPr>
        <p:spPr bwMode="auto">
          <a:xfrm>
            <a:off x="16058857" y="24495897"/>
            <a:ext cx="13557415" cy="1012605"/>
          </a:xfrm>
          <a:prstGeom prst="rect">
            <a:avLst/>
          </a:prstGeom>
          <a:solidFill>
            <a:schemeClr val="accent1">
              <a:lumMod val="50000"/>
            </a:schemeClr>
          </a:solidFill>
          <a:ln w="9525">
            <a:solidFill>
              <a:schemeClr val="bg1"/>
            </a:solidFill>
            <a:miter lim="800000"/>
            <a:headEnd/>
            <a:tailEnd/>
          </a:ln>
        </p:spPr>
        <p:txBody>
          <a:bodyPr wrap="none" tIns="0" bIns="0" anchor="ctr"/>
          <a:lstStyle/>
          <a:p>
            <a:pPr algn="ctr"/>
            <a:r>
              <a:rPr lang="fr-FR" sz="4000" b="1" u="sng" dirty="0" smtClean="0">
                <a:solidFill>
                  <a:schemeClr val="bg1"/>
                </a:solidFill>
                <a:latin typeface="Arial" pitchFamily="34" charset="0"/>
                <a:cs typeface="Arial" pitchFamily="34" charset="0"/>
              </a:rPr>
              <a:t>Figure </a:t>
            </a:r>
            <a:r>
              <a:rPr lang="fr-FR" sz="4000" b="1" u="sng" dirty="0">
                <a:solidFill>
                  <a:schemeClr val="bg1"/>
                </a:solidFill>
                <a:latin typeface="Arial" pitchFamily="34" charset="0"/>
                <a:cs typeface="Arial" pitchFamily="34" charset="0"/>
              </a:rPr>
              <a:t>2</a:t>
            </a:r>
            <a:r>
              <a:rPr lang="fr-FR" sz="4000" b="1" dirty="0" smtClean="0">
                <a:solidFill>
                  <a:schemeClr val="bg1"/>
                </a:solidFill>
                <a:latin typeface="Arial" pitchFamily="34" charset="0"/>
                <a:cs typeface="Arial" pitchFamily="34" charset="0"/>
              </a:rPr>
              <a:t>: les raisons de la consommation des BE</a:t>
            </a:r>
          </a:p>
        </p:txBody>
      </p:sp>
      <p:sp>
        <p:nvSpPr>
          <p:cNvPr id="5" name="ZoneTexte 4"/>
          <p:cNvSpPr txBox="1"/>
          <p:nvPr/>
        </p:nvSpPr>
        <p:spPr>
          <a:xfrm>
            <a:off x="976377" y="25350973"/>
            <a:ext cx="13746480" cy="1446550"/>
          </a:xfrm>
          <a:prstGeom prst="rect">
            <a:avLst/>
          </a:prstGeom>
          <a:noFill/>
        </p:spPr>
        <p:txBody>
          <a:bodyPr wrap="square" rtlCol="0">
            <a:spAutoFit/>
          </a:bodyPr>
          <a:lstStyle/>
          <a:p>
            <a:r>
              <a:rPr lang="fr-FR" sz="4400" dirty="0" smtClean="0">
                <a:latin typeface="Arial" pitchFamily="34" charset="0"/>
                <a:cs typeface="Arial" pitchFamily="34" charset="0"/>
              </a:rPr>
              <a:t>Sur 57 joueurs enquêtés 41 étaient consommateurs de BE, soit 71,9</a:t>
            </a:r>
            <a:r>
              <a:rPr lang="fr-FR" sz="4400" dirty="0" smtClean="0">
                <a:latin typeface="Arial" pitchFamily="34" charset="0"/>
                <a:cs typeface="Arial" pitchFamily="34" charset="0"/>
              </a:rPr>
              <a:t>%. </a:t>
            </a:r>
            <a:endParaRPr lang="fr-FR" sz="4400" dirty="0">
              <a:latin typeface="Arial" pitchFamily="34" charset="0"/>
              <a:cs typeface="Arial" pitchFamily="34" charset="0"/>
            </a:endParaRPr>
          </a:p>
        </p:txBody>
      </p:sp>
      <p:graphicFrame>
        <p:nvGraphicFramePr>
          <p:cNvPr id="12" name="Graphique 11"/>
          <p:cNvGraphicFramePr/>
          <p:nvPr>
            <p:extLst>
              <p:ext uri="{D42A27DB-BD31-4B8C-83A1-F6EECF244321}">
                <p14:modId xmlns:p14="http://schemas.microsoft.com/office/powerpoint/2010/main" val="3062528053"/>
              </p:ext>
            </p:extLst>
          </p:nvPr>
        </p:nvGraphicFramePr>
        <p:xfrm>
          <a:off x="17120323" y="9254957"/>
          <a:ext cx="12339123" cy="68758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Graphique 14"/>
          <p:cNvGraphicFramePr/>
          <p:nvPr>
            <p:extLst>
              <p:ext uri="{D42A27DB-BD31-4B8C-83A1-F6EECF244321}">
                <p14:modId xmlns:p14="http://schemas.microsoft.com/office/powerpoint/2010/main" val="1053971208"/>
              </p:ext>
            </p:extLst>
          </p:nvPr>
        </p:nvGraphicFramePr>
        <p:xfrm>
          <a:off x="16819876" y="17420858"/>
          <a:ext cx="12635218" cy="62338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Tableau 17"/>
          <p:cNvGraphicFramePr>
            <a:graphicFrameLocks noGrp="1"/>
          </p:cNvGraphicFramePr>
          <p:nvPr>
            <p:extLst>
              <p:ext uri="{D42A27DB-BD31-4B8C-83A1-F6EECF244321}">
                <p14:modId xmlns:p14="http://schemas.microsoft.com/office/powerpoint/2010/main" val="1562282040"/>
              </p:ext>
            </p:extLst>
          </p:nvPr>
        </p:nvGraphicFramePr>
        <p:xfrm>
          <a:off x="15872608" y="27552846"/>
          <a:ext cx="13743664" cy="8937326"/>
        </p:xfrm>
        <a:graphic>
          <a:graphicData uri="http://schemas.openxmlformats.org/drawingml/2006/table">
            <a:tbl>
              <a:tblPr firstRow="1" bandRow="1">
                <a:tableStyleId>{5C22544A-7EE6-4342-B048-85BDC9FD1C3A}</a:tableStyleId>
              </a:tblPr>
              <a:tblGrid>
                <a:gridCol w="2965938"/>
                <a:gridCol w="3485710"/>
                <a:gridCol w="2555061"/>
                <a:gridCol w="2610607"/>
                <a:gridCol w="2126348"/>
              </a:tblGrid>
              <a:tr h="1727266">
                <a:tc>
                  <a:txBody>
                    <a:bodyPr/>
                    <a:lstStyle/>
                    <a:p>
                      <a:r>
                        <a:rPr lang="fr-FR" sz="4000" dirty="0" smtClean="0">
                          <a:latin typeface="Arial" pitchFamily="34" charset="0"/>
                          <a:cs typeface="Arial" pitchFamily="34" charset="0"/>
                        </a:rPr>
                        <a:t>Marques</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Quantité (ml</a:t>
                      </a:r>
                      <a:r>
                        <a:rPr lang="fr-FR" dirty="0" smtClean="0"/>
                        <a:t>)</a:t>
                      </a:r>
                      <a:endParaRPr lang="fr-FR" dirty="0"/>
                    </a:p>
                  </a:txBody>
                  <a:tcPr/>
                </a:tc>
                <a:tc>
                  <a:txBody>
                    <a:bodyPr/>
                    <a:lstStyle/>
                    <a:p>
                      <a:pPr algn="ctr"/>
                      <a:r>
                        <a:rPr lang="fr-FR" sz="4000" dirty="0" smtClean="0">
                          <a:latin typeface="Arial" pitchFamily="34" charset="0"/>
                          <a:cs typeface="Arial" pitchFamily="34" charset="0"/>
                        </a:rPr>
                        <a:t>Caféin</a:t>
                      </a:r>
                      <a:r>
                        <a:rPr lang="fr-FR" sz="4000" dirty="0" smtClean="0"/>
                        <a:t>e</a:t>
                      </a:r>
                    </a:p>
                    <a:p>
                      <a:pPr algn="ctr"/>
                      <a:r>
                        <a:rPr lang="fr-FR" sz="4000" dirty="0" smtClean="0"/>
                        <a:t>mg/100ml</a:t>
                      </a:r>
                      <a:endParaRPr lang="fr-FR" sz="4000" dirty="0"/>
                    </a:p>
                  </a:txBody>
                  <a:tcPr/>
                </a:tc>
                <a:tc>
                  <a:txBody>
                    <a:bodyPr/>
                    <a:lstStyle/>
                    <a:p>
                      <a:pPr algn="ctr"/>
                      <a:r>
                        <a:rPr lang="fr-FR" sz="4000" dirty="0" smtClean="0"/>
                        <a:t>Taurine</a:t>
                      </a:r>
                    </a:p>
                    <a:p>
                      <a:pPr algn="ctr"/>
                      <a:r>
                        <a:rPr lang="fr-FR" sz="4000" dirty="0" smtClean="0"/>
                        <a:t>mg/100ml</a:t>
                      </a:r>
                      <a:endParaRPr lang="fr-FR" sz="4000" dirty="0"/>
                    </a:p>
                  </a:txBody>
                  <a:tcPr/>
                </a:tc>
                <a:tc>
                  <a:txBody>
                    <a:bodyPr/>
                    <a:lstStyle/>
                    <a:p>
                      <a:pPr algn="ctr"/>
                      <a:r>
                        <a:rPr lang="fr-FR" sz="4000" dirty="0" smtClean="0"/>
                        <a:t>Glucose</a:t>
                      </a:r>
                    </a:p>
                    <a:p>
                      <a:pPr algn="ctr"/>
                      <a:r>
                        <a:rPr lang="fr-FR" sz="4000" dirty="0" smtClean="0"/>
                        <a:t>g/100ml </a:t>
                      </a:r>
                      <a:endParaRPr lang="fr-FR" sz="4000" dirty="0"/>
                    </a:p>
                  </a:txBody>
                  <a:tcPr/>
                </a:tc>
              </a:tr>
              <a:tr h="1569544">
                <a:tc>
                  <a:txBody>
                    <a:bodyPr/>
                    <a:lstStyle/>
                    <a:p>
                      <a:r>
                        <a:rPr lang="fr-FR" sz="4000" dirty="0" smtClean="0">
                          <a:latin typeface="Arial" pitchFamily="34" charset="0"/>
                          <a:cs typeface="Arial" pitchFamily="34" charset="0"/>
                        </a:rPr>
                        <a:t>Double </a:t>
                      </a:r>
                      <a:r>
                        <a:rPr lang="fr-FR" sz="4000" dirty="0" err="1" smtClean="0">
                          <a:latin typeface="Arial" pitchFamily="34" charset="0"/>
                          <a:cs typeface="Arial" pitchFamily="34" charset="0"/>
                        </a:rPr>
                        <a:t>Seven</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100, 500</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20</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400</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8,4</a:t>
                      </a:r>
                      <a:endParaRPr lang="fr-FR" sz="4000" dirty="0">
                        <a:latin typeface="Arial" pitchFamily="34" charset="0"/>
                        <a:cs typeface="Arial" pitchFamily="34" charset="0"/>
                      </a:endParaRPr>
                    </a:p>
                  </a:txBody>
                  <a:tcPr/>
                </a:tc>
              </a:tr>
              <a:tr h="1410129">
                <a:tc>
                  <a:txBody>
                    <a:bodyPr/>
                    <a:lstStyle/>
                    <a:p>
                      <a:r>
                        <a:rPr lang="fr-FR" sz="4000" dirty="0" err="1" smtClean="0">
                          <a:latin typeface="Arial" pitchFamily="34" charset="0"/>
                          <a:cs typeface="Arial" pitchFamily="34" charset="0"/>
                        </a:rPr>
                        <a:t>Vandam</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250</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31,5</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12</a:t>
                      </a:r>
                      <a:endParaRPr lang="fr-FR" sz="4000" dirty="0">
                        <a:latin typeface="Arial" pitchFamily="34" charset="0"/>
                        <a:cs typeface="Arial" pitchFamily="34" charset="0"/>
                      </a:endParaRPr>
                    </a:p>
                  </a:txBody>
                  <a:tcPr/>
                </a:tc>
              </a:tr>
              <a:tr h="1410129">
                <a:tc>
                  <a:txBody>
                    <a:bodyPr/>
                    <a:lstStyle/>
                    <a:p>
                      <a:r>
                        <a:rPr lang="fr-FR" sz="4000" dirty="0" smtClean="0">
                          <a:latin typeface="Arial" pitchFamily="34" charset="0"/>
                          <a:cs typeface="Arial" pitchFamily="34" charset="0"/>
                        </a:rPr>
                        <a:t>Flash</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473</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39,3</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422,8</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11,4</a:t>
                      </a:r>
                      <a:endParaRPr lang="fr-FR" sz="4000" dirty="0">
                        <a:latin typeface="Arial" pitchFamily="34" charset="0"/>
                        <a:cs typeface="Arial" pitchFamily="34" charset="0"/>
                      </a:endParaRPr>
                    </a:p>
                  </a:txBody>
                  <a:tcPr/>
                </a:tc>
              </a:tr>
              <a:tr h="1410129">
                <a:tc>
                  <a:txBody>
                    <a:bodyPr/>
                    <a:lstStyle/>
                    <a:p>
                      <a:r>
                        <a:rPr lang="fr-FR" sz="4000" dirty="0" err="1" smtClean="0">
                          <a:latin typeface="Arial" pitchFamily="34" charset="0"/>
                          <a:cs typeface="Arial" pitchFamily="34" charset="0"/>
                        </a:rPr>
                        <a:t>Red</a:t>
                      </a:r>
                      <a:r>
                        <a:rPr lang="fr-FR" sz="4000" dirty="0" smtClean="0">
                          <a:latin typeface="Arial" pitchFamily="34" charset="0"/>
                          <a:cs typeface="Arial" pitchFamily="34" charset="0"/>
                        </a:rPr>
                        <a:t> Bull</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250, 355, 473</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32</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400</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240</a:t>
                      </a:r>
                      <a:endParaRPr lang="fr-FR" sz="4000" dirty="0">
                        <a:latin typeface="Arial" pitchFamily="34" charset="0"/>
                        <a:cs typeface="Arial" pitchFamily="34" charset="0"/>
                      </a:endParaRPr>
                    </a:p>
                  </a:txBody>
                  <a:tcPr/>
                </a:tc>
              </a:tr>
              <a:tr h="1410129">
                <a:tc>
                  <a:txBody>
                    <a:bodyPr/>
                    <a:lstStyle/>
                    <a:p>
                      <a:r>
                        <a:rPr lang="fr-FR" sz="4000" dirty="0" smtClean="0">
                          <a:latin typeface="Arial" pitchFamily="34" charset="0"/>
                          <a:cs typeface="Arial" pitchFamily="34" charset="0"/>
                        </a:rPr>
                        <a:t>Commando</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250</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20</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380</a:t>
                      </a:r>
                      <a:endParaRPr lang="fr-FR" sz="4000" dirty="0">
                        <a:latin typeface="Arial" pitchFamily="34" charset="0"/>
                        <a:cs typeface="Arial" pitchFamily="34" charset="0"/>
                      </a:endParaRPr>
                    </a:p>
                  </a:txBody>
                  <a:tcPr/>
                </a:tc>
                <a:tc>
                  <a:txBody>
                    <a:bodyPr/>
                    <a:lstStyle/>
                    <a:p>
                      <a:pPr algn="ctr"/>
                      <a:r>
                        <a:rPr lang="fr-FR" sz="4000" dirty="0" smtClean="0">
                          <a:latin typeface="Arial" pitchFamily="34" charset="0"/>
                          <a:cs typeface="Arial" pitchFamily="34" charset="0"/>
                        </a:rPr>
                        <a:t>16,7</a:t>
                      </a:r>
                      <a:endParaRPr lang="fr-FR" sz="4000" dirty="0">
                        <a:latin typeface="Arial" pitchFamily="34" charset="0"/>
                        <a:cs typeface="Arial" pitchFamily="34" charset="0"/>
                      </a:endParaRPr>
                    </a:p>
                  </a:txBody>
                  <a:tcPr/>
                </a:tc>
              </a:tr>
            </a:tbl>
          </a:graphicData>
        </a:graphic>
      </p:graphicFrame>
      <p:pic>
        <p:nvPicPr>
          <p:cNvPr id="26" name="Image 25">
            <a:extLst>
              <a:ext uri="{FF2B5EF4-FFF2-40B4-BE49-F238E27FC236}">
                <a16:creationId xmlns="" xmlns:a16="http://schemas.microsoft.com/office/drawing/2014/main" id="{0FF021D9-4134-4555-9310-7A2A5A8AE6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32" y="0"/>
            <a:ext cx="5332749" cy="3107407"/>
          </a:xfrm>
          <a:prstGeom prst="rect">
            <a:avLst/>
          </a:prstGeom>
        </p:spPr>
      </p:pic>
      <p:pic>
        <p:nvPicPr>
          <p:cNvPr id="28" name="Espace réservé du contenu 3" descr="C:\Users\sacko\AppData\Local\Temp\n1LOGO.jpg">
            <a:extLst>
              <a:ext uri="{FF2B5EF4-FFF2-40B4-BE49-F238E27FC236}">
                <a16:creationId xmlns:a16="http://schemas.microsoft.com/office/drawing/2014/main" xmlns="" id="{BFA4D07B-9261-4A78-9820-7662B3AD5C6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813231" y="109893"/>
            <a:ext cx="4255362" cy="3904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ZoneTexte 19"/>
          <p:cNvSpPr txBox="1"/>
          <p:nvPr/>
        </p:nvSpPr>
        <p:spPr>
          <a:xfrm>
            <a:off x="567373" y="40287389"/>
            <a:ext cx="24985867" cy="938719"/>
          </a:xfrm>
          <a:prstGeom prst="rect">
            <a:avLst/>
          </a:prstGeom>
          <a:noFill/>
        </p:spPr>
        <p:txBody>
          <a:bodyPr wrap="square" rtlCol="0">
            <a:spAutoFit/>
          </a:bodyPr>
          <a:lstStyle/>
          <a:p>
            <a:r>
              <a:rPr lang="fr-FR" sz="5500" b="1" dirty="0" smtClean="0">
                <a:solidFill>
                  <a:srgbClr val="C00000"/>
                </a:solidFill>
                <a:latin typeface="Arial" pitchFamily="34" charset="0"/>
                <a:cs typeface="Arial" pitchFamily="34" charset="0"/>
              </a:rPr>
              <a:t>Mots clés</a:t>
            </a:r>
            <a:r>
              <a:rPr lang="fr-FR" sz="4400" dirty="0" smtClean="0">
                <a:latin typeface="Arial" pitchFamily="34" charset="0"/>
                <a:cs typeface="Arial" pitchFamily="34" charset="0"/>
              </a:rPr>
              <a:t>: Boissons énergisantes, footballeurs, Mali</a:t>
            </a:r>
            <a:endParaRPr lang="fr-FR" sz="4400" dirty="0">
              <a:latin typeface="Arial" pitchFamily="34" charset="0"/>
              <a:cs typeface="Arial" pitchFamily="34" charset="0"/>
            </a:endParaRPr>
          </a:p>
        </p:txBody>
      </p:sp>
    </p:spTree>
    <p:extLst>
      <p:ext uri="{BB962C8B-B14F-4D97-AF65-F5344CB8AC3E}">
        <p14:creationId xmlns:p14="http://schemas.microsoft.com/office/powerpoint/2010/main" val="4226384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825</TotalTime>
  <Words>403</Words>
  <Application>Microsoft Office PowerPoint</Application>
  <PresentationFormat>Personnalisé</PresentationFormat>
  <Paragraphs>81</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Thème Office</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Lea GUITTARD</dc:creator>
  <cp:lastModifiedBy>Utilisateur Windows</cp:lastModifiedBy>
  <cp:revision>56</cp:revision>
  <cp:lastPrinted>2021-01-19T14:23:30Z</cp:lastPrinted>
  <dcterms:created xsi:type="dcterms:W3CDTF">2018-10-19T12:03:56Z</dcterms:created>
  <dcterms:modified xsi:type="dcterms:W3CDTF">2023-12-09T19:40:27Z</dcterms:modified>
</cp:coreProperties>
</file>