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1BFA8-AD84-4583-93CD-ADD8715765FD}" type="datetimeFigureOut">
              <a:rPr lang="fr-FR" smtClean="0"/>
              <a:t>09/12/2023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1C87B-49B6-41B1-809C-FBDFF6DFBB89}" type="slidenum">
              <a:rPr lang="fr-FR" smtClean="0"/>
              <a:t>‹N°›</a:t>
            </a:fld>
            <a:endParaRPr lang="fr-FR"/>
          </a:p>
        </p:txBody>
      </p:sp>
    </p:spTree>
    <p:extLst>
      <p:ext uri="{BB962C8B-B14F-4D97-AF65-F5344CB8AC3E}">
        <p14:creationId xmlns:p14="http://schemas.microsoft.com/office/powerpoint/2010/main" val="366529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DACE18BB-B20F-448E-B8A0-F655E86A4465}" type="datetime1">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343161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3F1FB5E-82DB-433B-A634-CA0E54044F04}" type="datetime1">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1630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0E2CD8C-DAF4-47D0-9F7C-09DBBDE07334}" type="datetime1">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205151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4C2C855-329F-41D9-B47E-8DE137D794E7}" type="datetime1">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249487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3DA3992-7641-4DE2-A187-A76B9A109FC7}" type="datetime1">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376774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71FAD32-DC44-4840-BDE8-7711ADB9774D}" type="datetime1">
              <a:rPr lang="fr-FR" smtClean="0"/>
              <a:t>09/12/2023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391443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798C79F-0CCD-4ADB-9457-DE0F1FFD8B86}" type="datetime1">
              <a:rPr lang="fr-FR" smtClean="0"/>
              <a:t>09/12/2023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406260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D95C8DA-EC61-42FF-A92F-DFA413885C4D}" type="datetime1">
              <a:rPr lang="fr-FR" smtClean="0"/>
              <a:t>09/12/2023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374058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096F5AA-69B7-4406-95E2-E6701824B5F1}" type="datetime1">
              <a:rPr lang="fr-FR" smtClean="0"/>
              <a:t>09/12/2023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903917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7DF14F8-9AC6-4AC4-8F27-2F171459CA8B}" type="datetime1">
              <a:rPr lang="fr-FR" smtClean="0"/>
              <a:t>09/12/2023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511583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0EE155F-1231-400A-B0AC-D4C3F1B6C874}" type="datetime1">
              <a:rPr lang="fr-FR" smtClean="0"/>
              <a:t>09/12/2023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3A9C38-AF6C-49E8-9D7F-6F6BB3CFE178}" type="slidenum">
              <a:rPr lang="fr-FR" smtClean="0"/>
              <a:t>‹N°›</a:t>
            </a:fld>
            <a:endParaRPr lang="fr-FR"/>
          </a:p>
        </p:txBody>
      </p:sp>
    </p:spTree>
    <p:extLst>
      <p:ext uri="{BB962C8B-B14F-4D97-AF65-F5344CB8AC3E}">
        <p14:creationId xmlns:p14="http://schemas.microsoft.com/office/powerpoint/2010/main" val="151960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65FED-8923-4BB7-B48F-57C9D88B0AC6}" type="datetime1">
              <a:rPr lang="fr-FR" smtClean="0"/>
              <a:t>09/12/2023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A9C38-AF6C-49E8-9D7F-6F6BB3CFE178}" type="slidenum">
              <a:rPr lang="fr-FR" smtClean="0"/>
              <a:t>‹N°›</a:t>
            </a:fld>
            <a:endParaRPr lang="fr-FR"/>
          </a:p>
        </p:txBody>
      </p:sp>
    </p:spTree>
    <p:extLst>
      <p:ext uri="{BB962C8B-B14F-4D97-AF65-F5344CB8AC3E}">
        <p14:creationId xmlns:p14="http://schemas.microsoft.com/office/powerpoint/2010/main" val="3339869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7927" y="249382"/>
            <a:ext cx="11554691" cy="1015663"/>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2000" b="1" dirty="0" smtClean="0">
                <a:solidFill>
                  <a:schemeClr val="accent1"/>
                </a:solidFill>
                <a:latin typeface="Times New Roman" panose="02020603050405020304" pitchFamily="18" charset="0"/>
                <a:ea typeface="Calibri" panose="020F0502020204030204" pitchFamily="34" charset="0"/>
              </a:rPr>
              <a:t>EVALUATION DES CONNAISSANCES, ATTITUDES ET PRATIQUES SUR LA PRISE EN CHARGE DE L’HYPERTENSION ARTÉRIELLE AU COURS DE LA GROSSESSE DU PERSONNEL SOIGNANT EN RÉPUBLIQUE DE GUINÉE CONAKRY DU 1</a:t>
            </a:r>
            <a:r>
              <a:rPr lang="fr-FR" sz="2000" b="1" baseline="30000" dirty="0" smtClean="0">
                <a:solidFill>
                  <a:schemeClr val="accent1"/>
                </a:solidFill>
                <a:latin typeface="Times New Roman" panose="02020603050405020304" pitchFamily="18" charset="0"/>
                <a:ea typeface="Calibri" panose="020F0502020204030204" pitchFamily="34" charset="0"/>
              </a:rPr>
              <a:t>ER</a:t>
            </a:r>
            <a:r>
              <a:rPr lang="fr-FR" sz="2000" b="1" dirty="0" smtClean="0">
                <a:solidFill>
                  <a:schemeClr val="accent1"/>
                </a:solidFill>
                <a:latin typeface="Times New Roman" panose="02020603050405020304" pitchFamily="18" charset="0"/>
                <a:ea typeface="Calibri" panose="020F0502020204030204" pitchFamily="34" charset="0"/>
              </a:rPr>
              <a:t> AVRIL 2022 AU 31 MARS 2023</a:t>
            </a:r>
            <a:endParaRPr lang="fr-FR" sz="2000" b="1" dirty="0">
              <a:solidFill>
                <a:schemeClr val="accent1"/>
              </a:solidFill>
            </a:endParaRPr>
          </a:p>
        </p:txBody>
      </p:sp>
      <p:sp>
        <p:nvSpPr>
          <p:cNvPr id="5" name="Rectangle 4"/>
          <p:cNvSpPr/>
          <p:nvPr/>
        </p:nvSpPr>
        <p:spPr>
          <a:xfrm>
            <a:off x="505690" y="1572688"/>
            <a:ext cx="11319163" cy="1323439"/>
          </a:xfrm>
          <a:prstGeom prst="rect">
            <a:avLst/>
          </a:prstGeom>
        </p:spPr>
        <p:txBody>
          <a:bodyPr wrap="square">
            <a:spAutoFit/>
          </a:bodyPr>
          <a:lstStyle/>
          <a:p>
            <a:r>
              <a:rPr lang="fr-FR" sz="1600" b="1" u="sng" dirty="0"/>
              <a:t>KONE </a:t>
            </a:r>
            <a:r>
              <a:rPr lang="fr-FR" sz="1600" b="1" u="sng" dirty="0" smtClean="0"/>
              <a:t>Alpha 1,2</a:t>
            </a:r>
            <a:r>
              <a:rPr lang="fr-FR" sz="1600" dirty="0" smtClean="0"/>
              <a:t>, </a:t>
            </a:r>
            <a:r>
              <a:rPr lang="fr-FR" sz="1600" dirty="0"/>
              <a:t>BAH </a:t>
            </a:r>
            <a:r>
              <a:rPr lang="fr-FR" sz="1600" dirty="0" smtClean="0"/>
              <a:t>M.B1,4, </a:t>
            </a:r>
            <a:r>
              <a:rPr lang="fr-FR" sz="1600" dirty="0"/>
              <a:t>BARRY </a:t>
            </a:r>
            <a:r>
              <a:rPr lang="fr-FR" sz="1600" dirty="0" smtClean="0"/>
              <a:t>I.S1, 4., </a:t>
            </a:r>
            <a:r>
              <a:rPr lang="fr-FR" sz="1600" dirty="0"/>
              <a:t>MANSARE </a:t>
            </a:r>
            <a:r>
              <a:rPr lang="fr-FR" sz="1600" dirty="0" smtClean="0"/>
              <a:t>A 2.,DIAKITE S1,4., SAMOURA S1,3., </a:t>
            </a:r>
            <a:r>
              <a:rPr lang="fr-FR" sz="1600" dirty="0"/>
              <a:t>SYLLA </a:t>
            </a:r>
            <a:r>
              <a:rPr lang="fr-FR" sz="1600" dirty="0" smtClean="0"/>
              <a:t>I.S.1,4, </a:t>
            </a:r>
            <a:r>
              <a:rPr lang="fr-FR" sz="1600" dirty="0"/>
              <a:t>BALDE El. </a:t>
            </a:r>
            <a:r>
              <a:rPr lang="fr-FR" sz="1600" dirty="0" smtClean="0"/>
              <a:t>Y.1,4, </a:t>
            </a:r>
            <a:r>
              <a:rPr lang="it-IT" sz="1600" dirty="0" smtClean="0"/>
              <a:t>BEAVOGUI M.1,4, </a:t>
            </a:r>
            <a:r>
              <a:rPr lang="it-IT" sz="1600" dirty="0"/>
              <a:t>BALDE M. </a:t>
            </a:r>
            <a:r>
              <a:rPr lang="it-IT" sz="1600" dirty="0" smtClean="0"/>
              <a:t>D1,4.</a:t>
            </a:r>
            <a:endParaRPr lang="fr-FR"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spcAft>
                <a:spcPts val="0"/>
              </a:spcAft>
            </a:pPr>
            <a:r>
              <a:rPr lang="fr-FR" sz="1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 1-Faculté </a:t>
            </a:r>
            <a:r>
              <a:rPr lang="fr-FR" sz="1400" dirty="0">
                <a:latin typeface="Times New Roman" panose="02020603050405020304" pitchFamily="18" charset="0"/>
                <a:ea typeface="Calibri" panose="020F0502020204030204" pitchFamily="34" charset="0"/>
                <a:cs typeface="Times New Roman" panose="02020603050405020304" pitchFamily="18" charset="0"/>
              </a:rPr>
              <a:t>des sciences et techniques de l’Université Gamal Abdel Nasser de </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Conakry.</a:t>
            </a:r>
            <a:r>
              <a:rPr lang="fr-FR" sz="1400" dirty="0">
                <a:latin typeface="Times New Roman" panose="02020603050405020304" pitchFamily="18" charset="0"/>
                <a:ea typeface="Calibri" panose="020F0502020204030204" pitchFamily="34" charset="0"/>
                <a:cs typeface="Times New Roman" panose="02020603050405020304" pitchFamily="18" charset="0"/>
              </a:rPr>
              <a:t> </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1600" baseline="30000" dirty="0" smtClean="0">
                <a:latin typeface="Times New Roman" panose="02020603050405020304" pitchFamily="18" charset="0"/>
                <a:ea typeface="Calibri" panose="020F0502020204030204" pitchFamily="34" charset="0"/>
                <a:cs typeface="Times New Roman" panose="02020603050405020304" pitchFamily="18" charset="0"/>
              </a:rPr>
              <a:t>2 </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Clinique </a:t>
            </a:r>
            <a:r>
              <a:rPr lang="fr-FR" sz="1400" dirty="0">
                <a:latin typeface="Times New Roman" panose="02020603050405020304" pitchFamily="18" charset="0"/>
                <a:ea typeface="Calibri" panose="020F0502020204030204" pitchFamily="34" charset="0"/>
                <a:cs typeface="Times New Roman" panose="02020603050405020304" pitchFamily="18" charset="0"/>
              </a:rPr>
              <a:t>internationale Bel-Air (CIBA) de </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Matam</a:t>
            </a:r>
          </a:p>
          <a:p>
            <a:pPr>
              <a:spcBef>
                <a:spcPts val="1200"/>
              </a:spcBef>
              <a:spcAft>
                <a:spcPts val="0"/>
              </a:spcAft>
            </a:pPr>
            <a:r>
              <a:rPr lang="fr-FR" sz="1400" baseline="30000" dirty="0" smtClean="0">
                <a:latin typeface="Times New Roman" panose="02020603050405020304" pitchFamily="18" charset="0"/>
                <a:ea typeface="Calibri" panose="020F0502020204030204" pitchFamily="34" charset="0"/>
                <a:cs typeface="Times New Roman" panose="02020603050405020304" pitchFamily="18" charset="0"/>
              </a:rPr>
              <a:t> </a:t>
            </a:r>
            <a:r>
              <a:rPr lang="fr-FR" sz="1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fr-FR" sz="1400" baseline="30000" dirty="0" smtClean="0">
                <a:latin typeface="Times New Roman" panose="02020603050405020304" pitchFamily="18" charset="0"/>
                <a:ea typeface="Calibri" panose="020F0502020204030204" pitchFamily="34" charset="0"/>
                <a:cs typeface="Times New Roman" panose="02020603050405020304" pitchFamily="18" charset="0"/>
              </a:rPr>
              <a:t>3</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Service </a:t>
            </a:r>
            <a:r>
              <a:rPr lang="fr-FR" sz="1400" dirty="0">
                <a:latin typeface="Times New Roman" panose="02020603050405020304" pitchFamily="18" charset="0"/>
                <a:ea typeface="Calibri" panose="020F0502020204030204" pitchFamily="34" charset="0"/>
                <a:cs typeface="Times New Roman" panose="02020603050405020304" pitchFamily="18" charset="0"/>
              </a:rPr>
              <a:t>de cardiologie de </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l’</a:t>
            </a:r>
            <a:r>
              <a:rPr lang="fr-FR" sz="1400" dirty="0" err="1" smtClean="0">
                <a:latin typeface="Times New Roman" panose="02020603050405020304" pitchFamily="18" charset="0"/>
                <a:ea typeface="Calibri" panose="020F0502020204030204" pitchFamily="34" charset="0"/>
                <a:cs typeface="Times New Roman" panose="02020603050405020304" pitchFamily="18" charset="0"/>
              </a:rPr>
              <a:t>Hopital</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 de l’Amitié Sino-Guinéenne  </a:t>
            </a:r>
            <a:r>
              <a:rPr lang="fr-FR" sz="1400" dirty="0" smtClean="0">
                <a:latin typeface="Times New Roman" panose="02020603050405020304" pitchFamily="18" charset="0"/>
                <a:ea typeface="Calibri" panose="020F0502020204030204" pitchFamily="34" charset="0"/>
                <a:cs typeface="Times New Roman" panose="02020603050405020304" pitchFamily="18" charset="0"/>
              </a:rPr>
              <a:t>4-Service de  cardiologie de l’HN IGNACE DEEN</a:t>
            </a: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87925" y="4973782"/>
            <a:ext cx="11554691" cy="153785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b="1" dirty="0">
                <a:solidFill>
                  <a:schemeClr val="accent1">
                    <a:lumMod val="50000"/>
                  </a:schemeClr>
                </a:solidFill>
                <a:latin typeface="Times New Roman" panose="02020603050405020304" pitchFamily="18" charset="0"/>
                <a:ea typeface="Calibri" panose="020F0502020204030204" pitchFamily="34" charset="0"/>
              </a:rPr>
              <a:t>OBJECTIF</a:t>
            </a:r>
          </a:p>
          <a:p>
            <a:pPr>
              <a:lnSpc>
                <a:spcPct val="150000"/>
              </a:lnSpc>
            </a:pPr>
            <a:r>
              <a:rPr lang="fr-FR" dirty="0">
                <a:solidFill>
                  <a:schemeClr val="tx1"/>
                </a:solidFill>
                <a:latin typeface="Times New Roman" panose="02020603050405020304" pitchFamily="18" charset="0"/>
                <a:ea typeface="Calibri" panose="020F0502020204030204" pitchFamily="34" charset="0"/>
              </a:rPr>
              <a:t>L’objectif de cette étude était de contribuer à l’amélioration de la prise en charge de l’hypertension artérielle au cours de la grossesse dans les structures sanitaires de la République de Guinée</a:t>
            </a:r>
          </a:p>
        </p:txBody>
      </p:sp>
      <p:sp>
        <p:nvSpPr>
          <p:cNvPr id="12" name="Rectangle à coins arrondis 11"/>
          <p:cNvSpPr/>
          <p:nvPr/>
        </p:nvSpPr>
        <p:spPr>
          <a:xfrm>
            <a:off x="387925" y="2957549"/>
            <a:ext cx="11554691" cy="1917913"/>
          </a:xfrm>
          <a:prstGeom prst="roundRect">
            <a:avLst/>
          </a:prstGeom>
          <a:ln>
            <a:solidFill>
              <a:schemeClr val="accent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r>
              <a:rPr lang="fr-FR" b="1" dirty="0">
                <a:solidFill>
                  <a:schemeClr val="accent1">
                    <a:lumMod val="50000"/>
                  </a:schemeClr>
                </a:solidFill>
                <a:latin typeface="Times New Roman" panose="02020603050405020304" pitchFamily="18" charset="0"/>
                <a:ea typeface="Calibri" panose="020F0502020204030204" pitchFamily="34" charset="0"/>
              </a:rPr>
              <a:t>INTRODUCTION</a:t>
            </a:r>
            <a:r>
              <a:rPr lang="fr-FR" dirty="0">
                <a:solidFill>
                  <a:schemeClr val="accent1">
                    <a:lumMod val="50000"/>
                  </a:schemeClr>
                </a:solidFill>
                <a:latin typeface="Times New Roman" panose="02020603050405020304" pitchFamily="18" charset="0"/>
                <a:ea typeface="Calibri" panose="020F0502020204030204" pitchFamily="34" charset="0"/>
              </a:rPr>
              <a:t> </a:t>
            </a:r>
          </a:p>
          <a:p>
            <a:pPr algn="just">
              <a:lnSpc>
                <a:spcPct val="150000"/>
              </a:lnSpc>
            </a:pPr>
            <a:r>
              <a:rPr lang="fr-FR" dirty="0">
                <a:latin typeface="Times New Roman" panose="02020603050405020304" pitchFamily="18" charset="0"/>
                <a:ea typeface="Calibri" panose="020F0502020204030204" pitchFamily="34" charset="0"/>
              </a:rPr>
              <a:t>L’hypertension artérielle (HTA) de la grossesse est définie par une pression artérielle (PA) systolique ≥140 mm Hg et/ou une PA diastolique ≥ 90 mm Hg, </a:t>
            </a:r>
            <a:r>
              <a:rPr lang="fr-FR" dirty="0" smtClean="0">
                <a:latin typeface="Times New Roman" panose="02020603050405020304" pitchFamily="18" charset="0"/>
                <a:ea typeface="Calibri" panose="020F0502020204030204" pitchFamily="34" charset="0"/>
              </a:rPr>
              <a:t>à </a:t>
            </a:r>
            <a:r>
              <a:rPr lang="fr-FR" dirty="0">
                <a:latin typeface="Times New Roman" panose="02020603050405020304" pitchFamily="18" charset="0"/>
                <a:ea typeface="Calibri" panose="020F0502020204030204" pitchFamily="34" charset="0"/>
              </a:rPr>
              <a:t>n’importe quel terme de la grossesse (avec au moins deux mesures élevées à deux consultations différentes)</a:t>
            </a:r>
          </a:p>
          <a:p>
            <a:pPr algn="ctr">
              <a:lnSpc>
                <a:spcPct val="150000"/>
              </a:lnSpc>
            </a:pPr>
            <a:endParaRPr lang="fr-FR" dirty="0"/>
          </a:p>
        </p:txBody>
      </p:sp>
      <p:sp>
        <p:nvSpPr>
          <p:cNvPr id="2" name="Espace réservé du numéro de diapositive 1"/>
          <p:cNvSpPr>
            <a:spLocks noGrp="1"/>
          </p:cNvSpPr>
          <p:nvPr>
            <p:ph type="sldNum" sz="quarter" idx="12"/>
          </p:nvPr>
        </p:nvSpPr>
        <p:spPr>
          <a:xfrm>
            <a:off x="11139948" y="6322142"/>
            <a:ext cx="802668" cy="432619"/>
          </a:xfrm>
          <a:ln w="57150">
            <a:solidFill>
              <a:schemeClr val="tx1"/>
            </a:solidFill>
          </a:ln>
        </p:spPr>
        <p:txBody>
          <a:bodyPr/>
          <a:lstStyle/>
          <a:p>
            <a:pPr algn="ctr"/>
            <a:fld id="{1D3A9C38-AF6C-49E8-9D7F-6F6BB3CFE178}" type="slidenum">
              <a:rPr lang="fr-FR" sz="1800" smtClean="0">
                <a:latin typeface="Arial Black" panose="020B0A04020102020204" pitchFamily="34" charset="0"/>
              </a:rPr>
              <a:pPr algn="ctr"/>
              <a:t>1</a:t>
            </a:fld>
            <a:endParaRPr lang="fr-FR" sz="1800" dirty="0">
              <a:latin typeface="Arial Black" panose="020B0A04020102020204" pitchFamily="34" charset="0"/>
            </a:endParaRPr>
          </a:p>
        </p:txBody>
      </p:sp>
    </p:spTree>
    <p:extLst>
      <p:ext uri="{BB962C8B-B14F-4D97-AF65-F5344CB8AC3E}">
        <p14:creationId xmlns:p14="http://schemas.microsoft.com/office/powerpoint/2010/main" val="1175058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318655" y="0"/>
            <a:ext cx="11707090" cy="997527"/>
          </a:xfrm>
          <a:prstGeom prst="roundRect">
            <a:avLst/>
          </a:prstGeom>
          <a:ln>
            <a:solidFill>
              <a:schemeClr val="accent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solidFill>
                  <a:schemeClr val="accent1">
                    <a:lumMod val="50000"/>
                  </a:schemeClr>
                </a:solidFill>
                <a:latin typeface="Times New Roman" panose="02020603050405020304" pitchFamily="18" charset="0"/>
                <a:ea typeface="Calibri" panose="020F0502020204030204" pitchFamily="34" charset="0"/>
              </a:rPr>
              <a:t>MATÉRIEL ET MÉTHODES </a:t>
            </a:r>
            <a:r>
              <a:rPr lang="fr-FR" sz="2000" b="1" dirty="0" smtClean="0">
                <a:solidFill>
                  <a:schemeClr val="accent1">
                    <a:lumMod val="50000"/>
                  </a:schemeClr>
                </a:solidFill>
                <a:latin typeface="Times New Roman" panose="02020603050405020304" pitchFamily="18" charset="0"/>
                <a:ea typeface="Calibri" panose="020F0502020204030204" pitchFamily="34" charset="0"/>
              </a:rPr>
              <a:t> </a:t>
            </a:r>
          </a:p>
          <a:p>
            <a:r>
              <a:rPr lang="fr-FR" sz="2000" dirty="0" smtClean="0">
                <a:solidFill>
                  <a:schemeClr val="tx1"/>
                </a:solidFill>
                <a:latin typeface="Times New Roman" panose="02020603050405020304" pitchFamily="18" charset="0"/>
                <a:ea typeface="Calibri" panose="020F0502020204030204" pitchFamily="34" charset="0"/>
              </a:rPr>
              <a:t>Il </a:t>
            </a:r>
            <a:r>
              <a:rPr lang="fr-FR" sz="2000" dirty="0">
                <a:solidFill>
                  <a:schemeClr val="tx1"/>
                </a:solidFill>
                <a:latin typeface="Times New Roman" panose="02020603050405020304" pitchFamily="18" charset="0"/>
                <a:ea typeface="Calibri" panose="020F0502020204030204" pitchFamily="34" charset="0"/>
              </a:rPr>
              <a:t>s’agissait d’une étude transversale descriptive de type analytique d’une durée d’un an allant du 1er Avril 2022 au 31 Mars 2023.</a:t>
            </a:r>
          </a:p>
        </p:txBody>
      </p:sp>
      <p:sp>
        <p:nvSpPr>
          <p:cNvPr id="6" name="Rectangle à coins arrondis 5"/>
          <p:cNvSpPr/>
          <p:nvPr/>
        </p:nvSpPr>
        <p:spPr>
          <a:xfrm>
            <a:off x="152400" y="1219200"/>
            <a:ext cx="11873345" cy="5500255"/>
          </a:xfrm>
          <a:prstGeom prst="roundRect">
            <a:avLst/>
          </a:prstGeom>
          <a:solidFill>
            <a:schemeClr val="bg1"/>
          </a:solidFill>
          <a:ln>
            <a:solidFill>
              <a:schemeClr val="accent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spcAft>
                <a:spcPts val="0"/>
              </a:spcAft>
            </a:pPr>
            <a:r>
              <a:rPr lang="fr-FR" sz="2000" b="1" dirty="0" smtClean="0">
                <a:solidFill>
                  <a:schemeClr val="accent1">
                    <a:lumMod val="50000"/>
                  </a:schemeClr>
                </a:solidFill>
                <a:latin typeface="Times New Roman" panose="02020603050405020304" pitchFamily="18" charset="0"/>
                <a:ea typeface="Calibri" panose="020F0502020204030204" pitchFamily="34" charset="0"/>
              </a:rPr>
              <a:t>RÉSULTATS</a:t>
            </a:r>
            <a:r>
              <a:rPr lang="fr-FR" sz="2000"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fr-FR" sz="2000" dirty="0" smtClean="0">
                <a:latin typeface="Times New Roman" panose="02020603050405020304" pitchFamily="18" charset="0"/>
                <a:ea typeface="Calibri" panose="020F0502020204030204" pitchFamily="34" charset="0"/>
                <a:cs typeface="Times New Roman" panose="02020603050405020304" pitchFamily="18" charset="0"/>
              </a:rPr>
              <a:t>Nous avons inclus 2011 personnels soignants sur 2410 personnels de santé enquêtés soit une fréquence de participation de 83.4%</a:t>
            </a:r>
            <a:r>
              <a:rPr lang="fr-FR" sz="2000" dirty="0" smtClean="0">
                <a:latin typeface="Times New Roman" panose="02020603050405020304" pitchFamily="18" charset="0"/>
                <a:ea typeface="BookAntiqua"/>
                <a:cs typeface="Times New Roman" panose="02020603050405020304" pitchFamily="18" charset="0"/>
              </a:rPr>
              <a:t>.</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Aft>
                <a:spcPts val="0"/>
              </a:spcAft>
            </a:pPr>
            <a:r>
              <a:rPr lang="fr-FR" sz="2000"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Notre population était majoritairement féminine soit 55.6% (1119 cas). La tranche d’âge prédominante était celle de 20 à 29 ans soit 47.7% avec une </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moyenne d’âge de 30 ans ± 6 ans et des extrêmes allant de 20ans et 58ans. </a:t>
            </a:r>
            <a:r>
              <a:rPr lang="fr-FR" sz="2000"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Les infirmiers d’Etat étaient les plus représentées avec 1044cas (51.9%). La majorité de nos enquêtés 1413 (70.3%) avaient une ancienneté au service inférieure à 5 ans avec une moyenne de 4 ans ± 3.07 ans et des extrêmes allant de 1 à 22 ans. Concernant la connaissance de l’HTA au cours de la grossesse (</a:t>
            </a:r>
            <a:r>
              <a:rPr lang="fr-FR" sz="2000" b="1"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Tableau I</a:t>
            </a:r>
            <a:r>
              <a:rPr lang="fr-FR" sz="2000"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La majorité de nos praticiens 60.6% (1218 cas) considérait que l’HTA </a:t>
            </a:r>
            <a:r>
              <a:rPr lang="fr-FR" sz="2000" dirty="0" smtClean="0">
                <a:latin typeface="Times New Roman" panose="02020603050405020304" pitchFamily="18" charset="0"/>
                <a:ea typeface="Calibri" panose="020F0502020204030204" pitchFamily="34" charset="0"/>
                <a:cs typeface="Times New Roman" panose="02020603050405020304" pitchFamily="18" charset="0"/>
              </a:rPr>
              <a:t>peut compliquer jusqu’environ 10% toutes les grossesses. </a:t>
            </a:r>
            <a:r>
              <a:rPr lang="fr-FR" sz="2000" dirty="0" smtClean="0">
                <a:latin typeface="Times New Roman" panose="02020603050405020304" pitchFamily="18" charset="0"/>
                <a:ea typeface="BookAntiqua"/>
                <a:cs typeface="Times New Roman" panose="02020603050405020304" pitchFamily="18" charset="0"/>
              </a:rPr>
              <a:t>La majorité du personnel soignant 1130 cas soit 56.2%, avait un mauvais niveau de connaissance avec une prédominance des infirmiers d’Etat 585 cas (291%), suivi des sages-femmes (208 cas) et des Agents Techniques de Santé (204 cas). </a:t>
            </a:r>
            <a:endParaRPr lang="fr-FR"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pPr>
            <a:endParaRPr lang="fr-FR" sz="20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Espace réservé du numéro de diapositive 1"/>
          <p:cNvSpPr>
            <a:spLocks noGrp="1"/>
          </p:cNvSpPr>
          <p:nvPr>
            <p:ph type="sldNum" sz="quarter" idx="12"/>
          </p:nvPr>
        </p:nvSpPr>
        <p:spPr>
          <a:xfrm>
            <a:off x="11283351" y="6356350"/>
            <a:ext cx="742394" cy="363105"/>
          </a:xfrm>
          <a:ln w="57150">
            <a:solidFill>
              <a:schemeClr val="tx1"/>
            </a:solidFill>
          </a:ln>
        </p:spPr>
        <p:txBody>
          <a:bodyPr/>
          <a:lstStyle/>
          <a:p>
            <a:pPr algn="ctr"/>
            <a:fld id="{1D3A9C38-AF6C-49E8-9D7F-6F6BB3CFE178}" type="slidenum">
              <a:rPr lang="fr-FR" sz="1600" smtClean="0">
                <a:latin typeface="Arial Black" panose="020B0A04020102020204" pitchFamily="34" charset="0"/>
              </a:rPr>
              <a:pPr algn="ctr"/>
              <a:t>2</a:t>
            </a:fld>
            <a:endParaRPr lang="fr-FR" sz="1600" dirty="0">
              <a:latin typeface="Arial Black" panose="020B0A04020102020204" pitchFamily="34" charset="0"/>
            </a:endParaRPr>
          </a:p>
        </p:txBody>
      </p:sp>
    </p:spTree>
    <p:extLst>
      <p:ext uri="{BB962C8B-B14F-4D97-AF65-F5344CB8AC3E}">
        <p14:creationId xmlns:p14="http://schemas.microsoft.com/office/powerpoint/2010/main" val="2444433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178838" y="5556114"/>
            <a:ext cx="11959590" cy="120174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fr-FR" sz="2000" b="1" dirty="0">
                <a:solidFill>
                  <a:schemeClr val="accent1">
                    <a:lumMod val="50000"/>
                  </a:schemeClr>
                </a:solidFill>
                <a:latin typeface="Times New Roman" panose="02020603050405020304" pitchFamily="18" charset="0"/>
                <a:ea typeface="Calibri" panose="020F0502020204030204" pitchFamily="34" charset="0"/>
              </a:rPr>
              <a:t>CONCLUSION</a:t>
            </a:r>
            <a:r>
              <a:rPr lang="fr-FR" dirty="0" smtClean="0">
                <a:latin typeface="Times New Roman" panose="02020603050405020304" pitchFamily="18" charset="0"/>
                <a:cs typeface="Times New Roman" panose="02020603050405020304" pitchFamily="18" charset="0"/>
              </a:rPr>
              <a:t>  : L’HTA </a:t>
            </a:r>
            <a:r>
              <a:rPr lang="fr-FR" dirty="0">
                <a:latin typeface="Times New Roman" panose="02020603050405020304" pitchFamily="18" charset="0"/>
                <a:cs typeface="Times New Roman" panose="02020603050405020304" pitchFamily="18" charset="0"/>
              </a:rPr>
              <a:t>au cours de la grossesse </a:t>
            </a:r>
            <a:r>
              <a:rPr lang="fr-FR" dirty="0" smtClean="0">
                <a:latin typeface="Times New Roman" panose="02020603050405020304" pitchFamily="18" charset="0"/>
                <a:cs typeface="Times New Roman" panose="02020603050405020304" pitchFamily="18" charset="0"/>
              </a:rPr>
              <a:t>est </a:t>
            </a:r>
            <a:r>
              <a:rPr lang="fr-FR" dirty="0">
                <a:latin typeface="Times New Roman" panose="02020603050405020304" pitchFamily="18" charset="0"/>
                <a:cs typeface="Times New Roman" panose="02020603050405020304" pitchFamily="18" charset="0"/>
              </a:rPr>
              <a:t>un problème de santé publique dans le monde car elle constitue un facteur de risque majeur de mortalité pendant la grossesse et représente la troisième cause de mortalité maternelle et la première cause de mortalité périnatale.</a:t>
            </a:r>
          </a:p>
          <a:p>
            <a:pPr algn="just"/>
            <a:r>
              <a:rPr lang="fr-FR" b="1" dirty="0" smtClean="0">
                <a:solidFill>
                  <a:schemeClr val="accent1">
                    <a:lumMod val="50000"/>
                  </a:schemeClr>
                </a:solidFill>
                <a:latin typeface="Times New Roman" panose="02020603050405020304" pitchFamily="18" charset="0"/>
                <a:cs typeface="Times New Roman" panose="02020603050405020304" pitchFamily="18" charset="0"/>
              </a:rPr>
              <a:t>MOTS CLÉS</a:t>
            </a:r>
            <a:r>
              <a:rPr lang="fr-FR" dirty="0">
                <a:latin typeface="Times New Roman" panose="02020603050405020304" pitchFamily="18" charset="0"/>
                <a:cs typeface="Times New Roman" panose="02020603050405020304" pitchFamily="18" charset="0"/>
              </a:rPr>
              <a:t> : Connaissances, attitudes, HTA-Grossesse, personnel Guinée</a:t>
            </a:r>
          </a:p>
        </p:txBody>
      </p:sp>
      <p:graphicFrame>
        <p:nvGraphicFramePr>
          <p:cNvPr id="5" name="Tableau 4"/>
          <p:cNvGraphicFramePr>
            <a:graphicFrameLocks noGrp="1"/>
          </p:cNvGraphicFramePr>
          <p:nvPr>
            <p:extLst>
              <p:ext uri="{D42A27DB-BD31-4B8C-83A1-F6EECF244321}">
                <p14:modId xmlns:p14="http://schemas.microsoft.com/office/powerpoint/2010/main" val="2255531954"/>
              </p:ext>
            </p:extLst>
          </p:nvPr>
        </p:nvGraphicFramePr>
        <p:xfrm>
          <a:off x="256308" y="710492"/>
          <a:ext cx="5781733" cy="1949584"/>
        </p:xfrm>
        <a:graphic>
          <a:graphicData uri="http://schemas.openxmlformats.org/drawingml/2006/table">
            <a:tbl>
              <a:tblPr firstRow="1" firstCol="1" bandRow="1"/>
              <a:tblGrid>
                <a:gridCol w="4384481">
                  <a:extLst>
                    <a:ext uri="{9D8B030D-6E8A-4147-A177-3AD203B41FA5}">
                      <a16:colId xmlns:a16="http://schemas.microsoft.com/office/drawing/2014/main" val="1196008520"/>
                    </a:ext>
                  </a:extLst>
                </a:gridCol>
                <a:gridCol w="1397252">
                  <a:extLst>
                    <a:ext uri="{9D8B030D-6E8A-4147-A177-3AD203B41FA5}">
                      <a16:colId xmlns:a16="http://schemas.microsoft.com/office/drawing/2014/main" val="286650905"/>
                    </a:ext>
                  </a:extLst>
                </a:gridCol>
              </a:tblGrid>
              <a:tr h="423394">
                <a:tc>
                  <a:txBody>
                    <a:bodyPr/>
                    <a:lstStyle/>
                    <a:p>
                      <a:pPr algn="just">
                        <a:lnSpc>
                          <a:spcPct val="107000"/>
                        </a:lnSpc>
                        <a:spcAft>
                          <a:spcPts val="0"/>
                        </a:spcAft>
                      </a:pPr>
                      <a:r>
                        <a:rPr lang="fr-FR" sz="1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Connaissances </a:t>
                      </a:r>
                      <a:r>
                        <a:rPr lang="fr-FR"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 l’HTA au cours de la grossesse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Effectif</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251301"/>
                  </a:ext>
                </a:extLst>
              </a:tr>
              <a:tr h="305238">
                <a:tc>
                  <a:txBody>
                    <a:bodyPr/>
                    <a:lstStyle/>
                    <a:p>
                      <a:pPr>
                        <a:lnSpc>
                          <a:spcPct val="107000"/>
                        </a:lnSpc>
                        <a:spcAft>
                          <a:spcPts val="0"/>
                        </a:spcAft>
                      </a:pPr>
                      <a:r>
                        <a:rPr lang="fr-FR"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 140et/ou TAD≥90mmhg</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675(33,6)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480842"/>
                  </a:ext>
                </a:extLst>
              </a:tr>
              <a:tr h="305238">
                <a:tc>
                  <a:txBody>
                    <a:bodyPr/>
                    <a:lstStyle/>
                    <a:p>
                      <a:pPr>
                        <a:lnSpc>
                          <a:spcPct val="107000"/>
                        </a:lnSpc>
                        <a:spcAft>
                          <a:spcPts val="0"/>
                        </a:spcAft>
                      </a:pPr>
                      <a:r>
                        <a:rPr lang="fr-FR"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Il s’agit d’une grossesse à haut risque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803(39,9)</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0596391"/>
                  </a:ext>
                </a:extLst>
              </a:tr>
              <a:tr h="305238">
                <a:tc>
                  <a:txBody>
                    <a:bodyPr/>
                    <a:lstStyle/>
                    <a:p>
                      <a:pPr>
                        <a:lnSpc>
                          <a:spcPct val="107000"/>
                        </a:lnSpc>
                        <a:spcAft>
                          <a:spcPts val="0"/>
                        </a:spcAft>
                      </a:pPr>
                      <a:r>
                        <a:rPr lang="fr-FR"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Justifie un régime sans sel</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344(17,1)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3619578"/>
                  </a:ext>
                </a:extLst>
              </a:tr>
              <a:tr h="305238">
                <a:tc>
                  <a:txBody>
                    <a:bodyPr/>
                    <a:lstStyle/>
                    <a:p>
                      <a:pPr>
                        <a:lnSpc>
                          <a:spcPct val="107000"/>
                        </a:lnSpc>
                        <a:spcAft>
                          <a:spcPts val="0"/>
                        </a:spcAft>
                      </a:pPr>
                      <a:r>
                        <a:rPr lang="fr-FR"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Complique environ 10%  des grossesses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1218(60,6)</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275989"/>
                  </a:ext>
                </a:extLst>
              </a:tr>
              <a:tr h="305238">
                <a:tc>
                  <a:txBody>
                    <a:bodyPr/>
                    <a:lstStyle/>
                    <a:p>
                      <a:pPr>
                        <a:lnSpc>
                          <a:spcPct val="107000"/>
                        </a:lnSpc>
                        <a:spcAft>
                          <a:spcPts val="0"/>
                        </a:spcAft>
                      </a:pPr>
                      <a:r>
                        <a:rPr lang="fr-FR"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Peut récidiver à la grossesse suivante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785(39,0)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4656896"/>
                  </a:ext>
                </a:extLst>
              </a:tr>
            </a:tbl>
          </a:graphicData>
        </a:graphic>
      </p:graphicFrame>
      <p:sp>
        <p:nvSpPr>
          <p:cNvPr id="6" name="Rectangle 5"/>
          <p:cNvSpPr/>
          <p:nvPr/>
        </p:nvSpPr>
        <p:spPr>
          <a:xfrm>
            <a:off x="256308" y="187273"/>
            <a:ext cx="5195455" cy="523220"/>
          </a:xfrm>
          <a:prstGeom prst="rect">
            <a:avLst/>
          </a:prstGeom>
        </p:spPr>
        <p:txBody>
          <a:bodyPr wrap="square">
            <a:spAutoFit/>
          </a:bodyPr>
          <a:lstStyle/>
          <a:p>
            <a:r>
              <a:rPr lang="fr-FR" sz="1400" b="1" dirty="0">
                <a:solidFill>
                  <a:srgbClr val="0D0D0D"/>
                </a:solidFill>
                <a:latin typeface="Times New Roman" panose="02020603050405020304" pitchFamily="18" charset="0"/>
                <a:ea typeface="Calibri" panose="020F0502020204030204" pitchFamily="34" charset="0"/>
              </a:rPr>
              <a:t>Tableau </a:t>
            </a:r>
            <a:r>
              <a:rPr lang="fr-FR" sz="1400" b="1" dirty="0" smtClean="0">
                <a:solidFill>
                  <a:srgbClr val="0D0D0D"/>
                </a:solidFill>
                <a:latin typeface="Times New Roman" panose="02020603050405020304" pitchFamily="18" charset="0"/>
                <a:ea typeface="Calibri" panose="020F0502020204030204" pitchFamily="34" charset="0"/>
              </a:rPr>
              <a:t>I</a:t>
            </a:r>
            <a:r>
              <a:rPr lang="fr-FR" sz="1400" dirty="0" smtClean="0">
                <a:solidFill>
                  <a:srgbClr val="0D0D0D"/>
                </a:solidFill>
                <a:latin typeface="Times New Roman" panose="02020603050405020304" pitchFamily="18" charset="0"/>
                <a:ea typeface="Calibri" panose="020F0502020204030204" pitchFamily="34" charset="0"/>
              </a:rPr>
              <a:t>: </a:t>
            </a:r>
            <a:r>
              <a:rPr lang="fr-FR" sz="1400" dirty="0">
                <a:solidFill>
                  <a:srgbClr val="0D0D0D"/>
                </a:solidFill>
                <a:latin typeface="Times New Roman" panose="02020603050405020304" pitchFamily="18" charset="0"/>
                <a:ea typeface="Calibri" panose="020F0502020204030204" pitchFamily="34" charset="0"/>
              </a:rPr>
              <a:t>Répartition des praticiens selon les connaissances de l’HTA au cours de la grossesse</a:t>
            </a:r>
            <a:endParaRPr lang="fr-FR" sz="1400" dirty="0"/>
          </a:p>
        </p:txBody>
      </p:sp>
      <p:graphicFrame>
        <p:nvGraphicFramePr>
          <p:cNvPr id="7" name="Tableau 6"/>
          <p:cNvGraphicFramePr>
            <a:graphicFrameLocks noGrp="1"/>
          </p:cNvGraphicFramePr>
          <p:nvPr>
            <p:extLst>
              <p:ext uri="{D42A27DB-BD31-4B8C-83A1-F6EECF244321}">
                <p14:modId xmlns:p14="http://schemas.microsoft.com/office/powerpoint/2010/main" val="4072165871"/>
              </p:ext>
            </p:extLst>
          </p:nvPr>
        </p:nvGraphicFramePr>
        <p:xfrm>
          <a:off x="178838" y="3136490"/>
          <a:ext cx="5941060" cy="2320413"/>
        </p:xfrm>
        <a:graphic>
          <a:graphicData uri="http://schemas.openxmlformats.org/drawingml/2006/table">
            <a:tbl>
              <a:tblPr firstRow="1" firstCol="1" bandRow="1"/>
              <a:tblGrid>
                <a:gridCol w="1350645">
                  <a:extLst>
                    <a:ext uri="{9D8B030D-6E8A-4147-A177-3AD203B41FA5}">
                      <a16:colId xmlns:a16="http://schemas.microsoft.com/office/drawing/2014/main" val="715804396"/>
                    </a:ext>
                  </a:extLst>
                </a:gridCol>
                <a:gridCol w="449580">
                  <a:extLst>
                    <a:ext uri="{9D8B030D-6E8A-4147-A177-3AD203B41FA5}">
                      <a16:colId xmlns:a16="http://schemas.microsoft.com/office/drawing/2014/main" val="1308535642"/>
                    </a:ext>
                  </a:extLst>
                </a:gridCol>
                <a:gridCol w="450215">
                  <a:extLst>
                    <a:ext uri="{9D8B030D-6E8A-4147-A177-3AD203B41FA5}">
                      <a16:colId xmlns:a16="http://schemas.microsoft.com/office/drawing/2014/main" val="4039181993"/>
                    </a:ext>
                  </a:extLst>
                </a:gridCol>
                <a:gridCol w="455295">
                  <a:extLst>
                    <a:ext uri="{9D8B030D-6E8A-4147-A177-3AD203B41FA5}">
                      <a16:colId xmlns:a16="http://schemas.microsoft.com/office/drawing/2014/main" val="3190554985"/>
                    </a:ext>
                  </a:extLst>
                </a:gridCol>
                <a:gridCol w="445135">
                  <a:extLst>
                    <a:ext uri="{9D8B030D-6E8A-4147-A177-3AD203B41FA5}">
                      <a16:colId xmlns:a16="http://schemas.microsoft.com/office/drawing/2014/main" val="2564229937"/>
                    </a:ext>
                  </a:extLst>
                </a:gridCol>
                <a:gridCol w="449580">
                  <a:extLst>
                    <a:ext uri="{9D8B030D-6E8A-4147-A177-3AD203B41FA5}">
                      <a16:colId xmlns:a16="http://schemas.microsoft.com/office/drawing/2014/main" val="1120793662"/>
                    </a:ext>
                  </a:extLst>
                </a:gridCol>
                <a:gridCol w="450215">
                  <a:extLst>
                    <a:ext uri="{9D8B030D-6E8A-4147-A177-3AD203B41FA5}">
                      <a16:colId xmlns:a16="http://schemas.microsoft.com/office/drawing/2014/main" val="2822742401"/>
                    </a:ext>
                  </a:extLst>
                </a:gridCol>
                <a:gridCol w="450215">
                  <a:extLst>
                    <a:ext uri="{9D8B030D-6E8A-4147-A177-3AD203B41FA5}">
                      <a16:colId xmlns:a16="http://schemas.microsoft.com/office/drawing/2014/main" val="3622304617"/>
                    </a:ext>
                  </a:extLst>
                </a:gridCol>
                <a:gridCol w="450215">
                  <a:extLst>
                    <a:ext uri="{9D8B030D-6E8A-4147-A177-3AD203B41FA5}">
                      <a16:colId xmlns:a16="http://schemas.microsoft.com/office/drawing/2014/main" val="1070258672"/>
                    </a:ext>
                  </a:extLst>
                </a:gridCol>
                <a:gridCol w="539750">
                  <a:extLst>
                    <a:ext uri="{9D8B030D-6E8A-4147-A177-3AD203B41FA5}">
                      <a16:colId xmlns:a16="http://schemas.microsoft.com/office/drawing/2014/main" val="1528268672"/>
                    </a:ext>
                  </a:extLst>
                </a:gridCol>
                <a:gridCol w="450215">
                  <a:extLst>
                    <a:ext uri="{9D8B030D-6E8A-4147-A177-3AD203B41FA5}">
                      <a16:colId xmlns:a16="http://schemas.microsoft.com/office/drawing/2014/main" val="3284654536"/>
                    </a:ext>
                  </a:extLst>
                </a:gridCol>
              </a:tblGrid>
              <a:tr h="378407">
                <a:tc>
                  <a:txBody>
                    <a:bodyPr/>
                    <a:lstStyle/>
                    <a:p>
                      <a:pPr marL="228600">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ct val="107000"/>
                        </a:lnSpc>
                        <a:spcAft>
                          <a:spcPts val="0"/>
                        </a:spcAft>
                      </a:pPr>
                      <a:r>
                        <a:rPr lang="fr-FR" sz="1100" dirty="0">
                          <a:effectLst/>
                          <a:latin typeface="Times New Roman" panose="02020603050405020304" pitchFamily="18" charset="0"/>
                          <a:ea typeface="Calibri" panose="020F0502020204030204" pitchFamily="34" charset="0"/>
                          <a:cs typeface="Times New Roman" panose="02020603050405020304" pitchFamily="18" charset="0"/>
                        </a:rPr>
                        <a:t>ATS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Infirmiers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généraliste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Spécialiste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Sage-femme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extLst>
                  <a:ext uri="{0D108BD9-81ED-4DB2-BD59-A6C34878D82A}">
                    <a16:rowId xmlns:a16="http://schemas.microsoft.com/office/drawing/2014/main" val="4064679549"/>
                  </a:ext>
                </a:extLst>
              </a:tr>
              <a:tr h="184684">
                <a:tc>
                  <a:txBody>
                    <a:bodyPr/>
                    <a:lstStyle/>
                    <a:p>
                      <a:pPr>
                        <a:lnSpc>
                          <a:spcPct val="107000"/>
                        </a:lnSpc>
                        <a:spcAft>
                          <a:spcPts val="0"/>
                        </a:spcAft>
                      </a:pPr>
                      <a:r>
                        <a:rPr lang="fr-FR" sz="1100" b="1" dirty="0">
                          <a:effectLst/>
                          <a:latin typeface="Times New Roman" panose="02020603050405020304" pitchFamily="18" charset="0"/>
                          <a:ea typeface="Calibri" panose="020F0502020204030204" pitchFamily="34" charset="0"/>
                          <a:cs typeface="Times New Roman" panose="02020603050405020304" pitchFamily="18" charset="0"/>
                        </a:rPr>
                        <a:t>Réponse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Oui</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Non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Oui</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Non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Oui</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Non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Oui</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Non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Oui</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b="1">
                          <a:effectLst/>
                          <a:latin typeface="Times New Roman" panose="02020603050405020304" pitchFamily="18" charset="0"/>
                          <a:ea typeface="Calibri" panose="020F0502020204030204" pitchFamily="34" charset="0"/>
                          <a:cs typeface="Times New Roman" panose="02020603050405020304" pitchFamily="18" charset="0"/>
                        </a:rPr>
                        <a:t>Non</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77726"/>
                  </a:ext>
                </a:extLst>
              </a:tr>
              <a:tr h="364846">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Augmenter la dose  d’anti HTA prescrit</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147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198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456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588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104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146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144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218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375891"/>
                  </a:ext>
                </a:extLst>
              </a:tr>
              <a:tr h="293352">
                <a:tc>
                  <a:txBody>
                    <a:bodyPr/>
                    <a:lstStyle/>
                    <a:p>
                      <a:pPr>
                        <a:lnSpc>
                          <a:spcPct val="107000"/>
                        </a:lnSpc>
                        <a:spcAft>
                          <a:spcPts val="0"/>
                        </a:spcAft>
                      </a:pPr>
                      <a:r>
                        <a:rPr lang="fr-FR" sz="1100" dirty="0">
                          <a:effectLst/>
                          <a:latin typeface="Times New Roman" panose="02020603050405020304" pitchFamily="18" charset="0"/>
                          <a:ea typeface="Calibri" panose="020F0502020204030204" pitchFamily="34" charset="0"/>
                          <a:cs typeface="Times New Roman" panose="02020603050405020304" pitchFamily="18" charset="0"/>
                        </a:rPr>
                        <a:t>Référer la patiente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157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188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366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678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84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166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152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210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7970291"/>
                  </a:ext>
                </a:extLst>
              </a:tr>
              <a:tr h="364846">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Associer une autre classe d’anti HTA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157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188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497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547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111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139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170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192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27246"/>
                  </a:ext>
                </a:extLst>
              </a:tr>
              <a:tr h="378407">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Changer de classe d’Antihypertenseur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163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182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521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523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131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119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179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183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781658"/>
                  </a:ext>
                </a:extLst>
              </a:tr>
              <a:tr h="355871">
                <a:tc>
                  <a:txBody>
                    <a:bodyPr/>
                    <a:lstStyle/>
                    <a:p>
                      <a:pPr marR="71755">
                        <a:lnSpc>
                          <a:spcPct val="107000"/>
                        </a:lnSpc>
                        <a:spcAft>
                          <a:spcPts val="0"/>
                        </a:spcAft>
                        <a:tabLst>
                          <a:tab pos="2419350" algn="l"/>
                        </a:tabLst>
                      </a:pPr>
                      <a:r>
                        <a:rPr lang="fr-FR" sz="1100">
                          <a:effectLst/>
                          <a:latin typeface="Times New Roman" panose="02020603050405020304" pitchFamily="18" charset="0"/>
                          <a:ea typeface="Calibri" panose="020F0502020204030204" pitchFamily="34" charset="0"/>
                          <a:cs typeface="Times New Roman" panose="02020603050405020304" pitchFamily="18" charset="0"/>
                        </a:rPr>
                        <a:t>Demander l’avis d’un cardiologue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108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237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dirty="0">
                          <a:effectLst/>
                          <a:latin typeface="Times New Roman" panose="02020603050405020304" pitchFamily="18" charset="0"/>
                          <a:ea typeface="Calibri" panose="020F0502020204030204" pitchFamily="34" charset="0"/>
                          <a:cs typeface="Times New Roman" panose="02020603050405020304" pitchFamily="18" charset="0"/>
                        </a:rPr>
                        <a:t>190</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854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62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188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a:effectLst/>
                          <a:latin typeface="Times New Roman" panose="02020603050405020304" pitchFamily="18" charset="0"/>
                          <a:ea typeface="Calibri" panose="020F0502020204030204" pitchFamily="34" charset="0"/>
                          <a:cs typeface="Times New Roman" panose="02020603050405020304" pitchFamily="18" charset="0"/>
                        </a:rPr>
                        <a:t>143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fr-FR" sz="1100" dirty="0">
                          <a:effectLst/>
                          <a:latin typeface="Times New Roman" panose="02020603050405020304" pitchFamily="18" charset="0"/>
                          <a:ea typeface="Calibri" panose="020F0502020204030204" pitchFamily="34" charset="0"/>
                          <a:cs typeface="Times New Roman" panose="02020603050405020304" pitchFamily="18" charset="0"/>
                        </a:rPr>
                        <a:t>219</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0871817"/>
                  </a:ext>
                </a:extLst>
              </a:tr>
            </a:tbl>
          </a:graphicData>
        </a:graphic>
      </p:graphicFrame>
      <p:sp>
        <p:nvSpPr>
          <p:cNvPr id="8" name="Rectangle 7"/>
          <p:cNvSpPr/>
          <p:nvPr/>
        </p:nvSpPr>
        <p:spPr>
          <a:xfrm>
            <a:off x="178838" y="2660076"/>
            <a:ext cx="6096000" cy="738664"/>
          </a:xfrm>
          <a:prstGeom prst="rect">
            <a:avLst/>
          </a:prstGeom>
        </p:spPr>
        <p:txBody>
          <a:bodyPr wrap="square">
            <a:spAutoFit/>
          </a:bodyPr>
          <a:lstStyle/>
          <a:p>
            <a:r>
              <a:rPr lang="fr-FR" sz="1400" b="1" dirty="0" smtClean="0">
                <a:solidFill>
                  <a:srgbClr val="0D0D0D"/>
                </a:solidFill>
                <a:latin typeface="Times New Roman" panose="02020603050405020304" pitchFamily="18" charset="0"/>
                <a:ea typeface="Calibri" panose="020F0502020204030204" pitchFamily="34" charset="0"/>
              </a:rPr>
              <a:t>Tableau</a:t>
            </a:r>
            <a:r>
              <a:rPr lang="fr-FR" sz="1400" b="1" dirty="0">
                <a:solidFill>
                  <a:srgbClr val="0D0D0D"/>
                </a:solidFill>
                <a:latin typeface="Times New Roman" panose="02020603050405020304" pitchFamily="18" charset="0"/>
                <a:ea typeface="Calibri" panose="020F0502020204030204" pitchFamily="34" charset="0"/>
              </a:rPr>
              <a:t> </a:t>
            </a:r>
            <a:r>
              <a:rPr lang="fr-FR" sz="1400" b="1" dirty="0" smtClean="0">
                <a:solidFill>
                  <a:srgbClr val="0D0D0D"/>
                </a:solidFill>
                <a:latin typeface="Times New Roman" panose="02020603050405020304" pitchFamily="18" charset="0"/>
                <a:ea typeface="Calibri" panose="020F0502020204030204" pitchFamily="34" charset="0"/>
              </a:rPr>
              <a:t>II</a:t>
            </a:r>
            <a:r>
              <a:rPr lang="fr-FR" sz="1400" dirty="0" smtClean="0">
                <a:solidFill>
                  <a:srgbClr val="0D0D0D"/>
                </a:solidFill>
                <a:latin typeface="Times New Roman" panose="02020603050405020304" pitchFamily="18" charset="0"/>
                <a:ea typeface="Calibri" panose="020F0502020204030204" pitchFamily="34" charset="0"/>
              </a:rPr>
              <a:t>: </a:t>
            </a:r>
            <a:r>
              <a:rPr lang="fr-FR" sz="1400" dirty="0">
                <a:solidFill>
                  <a:srgbClr val="0D0D0D"/>
                </a:solidFill>
                <a:latin typeface="Times New Roman" panose="02020603050405020304" pitchFamily="18" charset="0"/>
                <a:ea typeface="Calibri" panose="020F0502020204030204" pitchFamily="34" charset="0"/>
              </a:rPr>
              <a:t>Répartition des praticiens selon les attitudes en cas d’HTA au cours de la grossesse</a:t>
            </a:r>
          </a:p>
          <a:p>
            <a:r>
              <a:rPr lang="fr-FR" sz="1400" dirty="0">
                <a:solidFill>
                  <a:srgbClr val="0D0D0D"/>
                </a:solidFill>
                <a:latin typeface="Times New Roman" panose="02020603050405020304" pitchFamily="18" charset="0"/>
                <a:ea typeface="Calibri" panose="020F0502020204030204" pitchFamily="34" charset="0"/>
              </a:rPr>
              <a:t> </a:t>
            </a:r>
          </a:p>
        </p:txBody>
      </p:sp>
      <p:graphicFrame>
        <p:nvGraphicFramePr>
          <p:cNvPr id="9" name="Tableau 8"/>
          <p:cNvGraphicFramePr>
            <a:graphicFrameLocks noGrp="1"/>
          </p:cNvGraphicFramePr>
          <p:nvPr>
            <p:extLst>
              <p:ext uri="{D42A27DB-BD31-4B8C-83A1-F6EECF244321}">
                <p14:modId xmlns:p14="http://schemas.microsoft.com/office/powerpoint/2010/main" val="4194281334"/>
              </p:ext>
            </p:extLst>
          </p:nvPr>
        </p:nvGraphicFramePr>
        <p:xfrm>
          <a:off x="6197368" y="710491"/>
          <a:ext cx="5839460" cy="4637829"/>
        </p:xfrm>
        <a:graphic>
          <a:graphicData uri="http://schemas.openxmlformats.org/drawingml/2006/table">
            <a:tbl>
              <a:tblPr firstRow="1" firstCol="1" bandRow="1"/>
              <a:tblGrid>
                <a:gridCol w="1728470">
                  <a:extLst>
                    <a:ext uri="{9D8B030D-6E8A-4147-A177-3AD203B41FA5}">
                      <a16:colId xmlns:a16="http://schemas.microsoft.com/office/drawing/2014/main" val="3525394584"/>
                    </a:ext>
                  </a:extLst>
                </a:gridCol>
                <a:gridCol w="551815">
                  <a:extLst>
                    <a:ext uri="{9D8B030D-6E8A-4147-A177-3AD203B41FA5}">
                      <a16:colId xmlns:a16="http://schemas.microsoft.com/office/drawing/2014/main" val="325616946"/>
                    </a:ext>
                  </a:extLst>
                </a:gridCol>
                <a:gridCol w="882015">
                  <a:extLst>
                    <a:ext uri="{9D8B030D-6E8A-4147-A177-3AD203B41FA5}">
                      <a16:colId xmlns:a16="http://schemas.microsoft.com/office/drawing/2014/main" val="1430011848"/>
                    </a:ext>
                  </a:extLst>
                </a:gridCol>
                <a:gridCol w="754380">
                  <a:extLst>
                    <a:ext uri="{9D8B030D-6E8A-4147-A177-3AD203B41FA5}">
                      <a16:colId xmlns:a16="http://schemas.microsoft.com/office/drawing/2014/main" val="3469518758"/>
                    </a:ext>
                  </a:extLst>
                </a:gridCol>
                <a:gridCol w="586740">
                  <a:extLst>
                    <a:ext uri="{9D8B030D-6E8A-4147-A177-3AD203B41FA5}">
                      <a16:colId xmlns:a16="http://schemas.microsoft.com/office/drawing/2014/main" val="1694130533"/>
                    </a:ext>
                  </a:extLst>
                </a:gridCol>
                <a:gridCol w="822960">
                  <a:extLst>
                    <a:ext uri="{9D8B030D-6E8A-4147-A177-3AD203B41FA5}">
                      <a16:colId xmlns:a16="http://schemas.microsoft.com/office/drawing/2014/main" val="1191933705"/>
                    </a:ext>
                  </a:extLst>
                </a:gridCol>
                <a:gridCol w="513080">
                  <a:extLst>
                    <a:ext uri="{9D8B030D-6E8A-4147-A177-3AD203B41FA5}">
                      <a16:colId xmlns:a16="http://schemas.microsoft.com/office/drawing/2014/main" val="3626057597"/>
                    </a:ext>
                  </a:extLst>
                </a:gridCol>
              </a:tblGrid>
              <a:tr h="423294">
                <a:tc>
                  <a:txBody>
                    <a:bodyPr/>
                    <a:lstStyle/>
                    <a:p>
                      <a:pPr>
                        <a:lnSpc>
                          <a:spcPct val="115000"/>
                        </a:lnSpc>
                        <a:spcAft>
                          <a:spcPts val="0"/>
                        </a:spcAft>
                      </a:pPr>
                      <a:r>
                        <a:rPr lang="fr-FR" sz="1100" b="1">
                          <a:effectLst/>
                          <a:latin typeface="Times New Roman" panose="02020603050405020304" pitchFamily="18" charset="0"/>
                          <a:ea typeface="Times New Roman" panose="02020603050405020304" pitchFamily="18" charset="0"/>
                          <a:cs typeface="Times New Roman" panose="02020603050405020304" pitchFamily="18" charset="0"/>
                        </a:rPr>
                        <a:t>Pratiques du personnel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fr-FR" sz="1100" b="1">
                          <a:effectLst/>
                          <a:latin typeface="Times New Roman" panose="02020603050405020304" pitchFamily="18" charset="0"/>
                          <a:ea typeface="Times New Roman" panose="02020603050405020304" pitchFamily="18" charset="0"/>
                          <a:cs typeface="Times New Roman" panose="02020603050405020304" pitchFamily="18" charset="0"/>
                        </a:rPr>
                        <a:t>ATS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fr-FR" sz="1100" b="1">
                          <a:effectLst/>
                          <a:latin typeface="Times New Roman" panose="02020603050405020304" pitchFamily="18" charset="0"/>
                          <a:ea typeface="Times New Roman" panose="02020603050405020304" pitchFamily="18" charset="0"/>
                          <a:cs typeface="Times New Roman" panose="02020603050405020304" pitchFamily="18" charset="0"/>
                        </a:rPr>
                        <a:t>Généraliste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fr-FR" sz="1100" b="1" dirty="0">
                          <a:effectLst/>
                          <a:latin typeface="Times New Roman" panose="02020603050405020304" pitchFamily="18" charset="0"/>
                          <a:ea typeface="Times New Roman" panose="02020603050405020304" pitchFamily="18" charset="0"/>
                          <a:cs typeface="Times New Roman" panose="02020603050405020304" pitchFamily="18" charset="0"/>
                        </a:rPr>
                        <a:t>Infirmier d'état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fr-FR" sz="1100" b="1">
                          <a:effectLst/>
                          <a:latin typeface="Times New Roman" panose="02020603050405020304" pitchFamily="18" charset="0"/>
                          <a:ea typeface="Times New Roman" panose="02020603050405020304" pitchFamily="18" charset="0"/>
                          <a:cs typeface="Times New Roman" panose="02020603050405020304" pitchFamily="18" charset="0"/>
                        </a:rPr>
                        <a:t>Sage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0"/>
                        </a:spcAft>
                      </a:pPr>
                      <a:r>
                        <a:rPr lang="fr-FR" sz="1100" b="1">
                          <a:effectLst/>
                          <a:latin typeface="Times New Roman" panose="02020603050405020304" pitchFamily="18" charset="0"/>
                          <a:ea typeface="Times New Roman" panose="02020603050405020304" pitchFamily="18" charset="0"/>
                          <a:cs typeface="Times New Roman" panose="02020603050405020304" pitchFamily="18" charset="0"/>
                        </a:rPr>
                        <a:t>femme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fr-FR" sz="1100" b="1">
                          <a:effectLst/>
                          <a:latin typeface="Times New Roman" panose="02020603050405020304" pitchFamily="18" charset="0"/>
                          <a:ea typeface="Times New Roman" panose="02020603050405020304" pitchFamily="18" charset="0"/>
                          <a:cs typeface="Times New Roman" panose="02020603050405020304" pitchFamily="18" charset="0"/>
                        </a:rPr>
                        <a:t>Spécialiste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fr-FR" sz="1100" b="1">
                          <a:effectLst/>
                          <a:latin typeface="Times New Roman" panose="02020603050405020304" pitchFamily="18" charset="0"/>
                          <a:ea typeface="Times New Roman" panose="02020603050405020304" pitchFamily="18" charset="0"/>
                          <a:cs typeface="Times New Roman" panose="02020603050405020304" pitchFamily="18" charset="0"/>
                        </a:rPr>
                        <a:t>P-value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6614119"/>
                  </a:ext>
                </a:extLst>
              </a:tr>
              <a:tr h="423294">
                <a:tc>
                  <a:txBody>
                    <a:bodyPr/>
                    <a:lstStyle/>
                    <a:p>
                      <a:pPr>
                        <a:lnSpc>
                          <a:spcPct val="115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Rechercher une protéinurie  par  BU</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139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112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325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194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6644085"/>
                  </a:ext>
                </a:extLst>
              </a:tr>
              <a:tr h="433611">
                <a:tc>
                  <a:txBody>
                    <a:bodyPr/>
                    <a:lstStyle/>
                    <a:p>
                      <a:pPr>
                        <a:lnSpc>
                          <a:spcPct val="115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Demander échographie obstétricale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191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175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543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231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4646835"/>
                  </a:ext>
                </a:extLst>
              </a:tr>
              <a:tr h="332529">
                <a:tc>
                  <a:txBody>
                    <a:bodyPr/>
                    <a:lstStyle/>
                    <a:p>
                      <a:pPr>
                        <a:lnSpc>
                          <a:spcPct val="115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Prescrit une  MAPA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101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228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119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0.004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2587689"/>
                  </a:ext>
                </a:extLst>
              </a:tr>
              <a:tr h="423294">
                <a:tc>
                  <a:txBody>
                    <a:bodyPr/>
                    <a:lstStyle/>
                    <a:p>
                      <a:pPr>
                        <a:lnSpc>
                          <a:spcPct val="115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Recontrôler TA  à la consultation ultérieure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267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214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809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318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169009"/>
                  </a:ext>
                </a:extLst>
              </a:tr>
              <a:tr h="423294">
                <a:tc>
                  <a:txBody>
                    <a:bodyPr/>
                    <a:lstStyle/>
                    <a:p>
                      <a:pPr>
                        <a:lnSpc>
                          <a:spcPct val="115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Initié un traitement antihypertenseur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214</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198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727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258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1180814"/>
                  </a:ext>
                </a:extLst>
              </a:tr>
              <a:tr h="276061">
                <a:tc>
                  <a:txBody>
                    <a:bodyPr/>
                    <a:lstStyle/>
                    <a:p>
                      <a:pPr marL="342900" lvl="0" indent="-342900">
                        <a:lnSpc>
                          <a:spcPct val="115000"/>
                        </a:lnSpc>
                        <a:spcAft>
                          <a:spcPts val="0"/>
                        </a:spcAft>
                        <a:buFont typeface="Symbol" panose="05050102010706020507" pitchFamily="18" charset="2"/>
                        <a:buChar char=""/>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Alpha méthyl dopa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139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185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611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181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2190597"/>
                  </a:ext>
                </a:extLst>
              </a:tr>
              <a:tr h="276061">
                <a:tc>
                  <a:txBody>
                    <a:bodyPr/>
                    <a:lstStyle/>
                    <a:p>
                      <a:pPr marL="342900" lvl="0" indent="-342900">
                        <a:lnSpc>
                          <a:spcPct val="115000"/>
                        </a:lnSpc>
                        <a:spcAft>
                          <a:spcPts val="0"/>
                        </a:spcAft>
                        <a:buFont typeface="Symbol" panose="05050102010706020507" pitchFamily="18" charset="2"/>
                        <a:buChar char=""/>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IEC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0.019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3917253"/>
                  </a:ext>
                </a:extLst>
              </a:tr>
              <a:tr h="276061">
                <a:tc>
                  <a:txBody>
                    <a:bodyPr/>
                    <a:lstStyle/>
                    <a:p>
                      <a:pPr marL="342900" lvl="0" indent="-342900">
                        <a:lnSpc>
                          <a:spcPct val="115000"/>
                        </a:lnSpc>
                        <a:spcAft>
                          <a:spcPts val="0"/>
                        </a:spcAft>
                        <a:buFont typeface="Symbol" panose="05050102010706020507" pitchFamily="18" charset="2"/>
                        <a:buChar char=""/>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Bétabloquants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109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117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387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87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0.009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5413674"/>
                  </a:ext>
                </a:extLst>
              </a:tr>
              <a:tr h="276061">
                <a:tc>
                  <a:txBody>
                    <a:bodyPr/>
                    <a:lstStyle/>
                    <a:p>
                      <a:pPr marL="342900" lvl="0" indent="-342900">
                        <a:lnSpc>
                          <a:spcPct val="115000"/>
                        </a:lnSpc>
                        <a:spcAft>
                          <a:spcPts val="0"/>
                        </a:spcAft>
                        <a:buFont typeface="Symbol" panose="05050102010706020507" pitchFamily="18" charset="2"/>
                        <a:buChar char=""/>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IC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138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459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133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0.000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3368721"/>
                  </a:ext>
                </a:extLst>
              </a:tr>
              <a:tr h="276061">
                <a:tc>
                  <a:txBody>
                    <a:bodyPr/>
                    <a:lstStyle/>
                    <a:p>
                      <a:pPr marL="342900" lvl="0" indent="-342900">
                        <a:lnSpc>
                          <a:spcPct val="115000"/>
                        </a:lnSpc>
                        <a:spcAft>
                          <a:spcPts val="0"/>
                        </a:spcAft>
                        <a:buFont typeface="Symbol" panose="05050102010706020507" pitchFamily="18" charset="2"/>
                        <a:buChar char=""/>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Diurétiques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0.092</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1576893"/>
                  </a:ext>
                </a:extLst>
              </a:tr>
              <a:tr h="276061">
                <a:tc>
                  <a:txBody>
                    <a:bodyPr/>
                    <a:lstStyle/>
                    <a:p>
                      <a:pPr marL="342900" lvl="0" indent="-342900">
                        <a:lnSpc>
                          <a:spcPct val="115000"/>
                        </a:lnSpc>
                        <a:spcAft>
                          <a:spcPts val="0"/>
                        </a:spcAft>
                        <a:buFont typeface="Symbol" panose="05050102010706020507" pitchFamily="18" charset="2"/>
                        <a:buChar char=""/>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ARA II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0.843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3639675"/>
                  </a:ext>
                </a:extLst>
              </a:tr>
              <a:tr h="522147">
                <a:tc>
                  <a:txBody>
                    <a:bodyPr/>
                    <a:lstStyle/>
                    <a:p>
                      <a:pPr>
                        <a:lnSpc>
                          <a:spcPct val="115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Adresser patiente à un spécialiste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96</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69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259</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103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fr-FR" sz="1100" dirty="0">
                          <a:effectLst/>
                          <a:latin typeface="Times New Roman" panose="02020603050405020304" pitchFamily="18" charset="0"/>
                          <a:ea typeface="Times New Roman" panose="02020603050405020304" pitchFamily="18" charset="0"/>
                          <a:cs typeface="Times New Roman" panose="02020603050405020304" pitchFamily="18" charset="0"/>
                        </a:rPr>
                        <a:t>0.521</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6501481"/>
                  </a:ext>
                </a:extLst>
              </a:tr>
            </a:tbl>
          </a:graphicData>
        </a:graphic>
      </p:graphicFrame>
      <p:sp>
        <p:nvSpPr>
          <p:cNvPr id="10" name="Rectangle 9"/>
          <p:cNvSpPr/>
          <p:nvPr/>
        </p:nvSpPr>
        <p:spPr>
          <a:xfrm>
            <a:off x="5719660" y="191201"/>
            <a:ext cx="6067045" cy="322845"/>
          </a:xfrm>
          <a:prstGeom prst="rect">
            <a:avLst/>
          </a:prstGeom>
        </p:spPr>
        <p:txBody>
          <a:bodyPr wrap="none">
            <a:spAutoFit/>
          </a:bodyPr>
          <a:lstStyle/>
          <a:p>
            <a:pPr algn="just">
              <a:lnSpc>
                <a:spcPct val="107000"/>
              </a:lnSpc>
              <a:spcAft>
                <a:spcPts val="0"/>
              </a:spcAft>
            </a:pPr>
            <a:r>
              <a:rPr lang="fr-FR" sz="1400" b="1"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Tableau III</a:t>
            </a:r>
            <a:r>
              <a:rPr lang="fr-FR" sz="1400" dirty="0" smtClean="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Répartition des praticiens selon les pratiques en HTA de la grossesse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p:cNvSpPr>
            <a:spLocks noGrp="1"/>
          </p:cNvSpPr>
          <p:nvPr>
            <p:ph type="sldNum" sz="quarter" idx="12"/>
          </p:nvPr>
        </p:nvSpPr>
        <p:spPr>
          <a:xfrm>
            <a:off x="10972799" y="6356350"/>
            <a:ext cx="813905" cy="365125"/>
          </a:xfrm>
          <a:ln w="57150">
            <a:solidFill>
              <a:schemeClr val="tx1"/>
            </a:solidFill>
          </a:ln>
        </p:spPr>
        <p:txBody>
          <a:bodyPr/>
          <a:lstStyle/>
          <a:p>
            <a:pPr algn="ctr"/>
            <a:fld id="{1D3A9C38-AF6C-49E8-9D7F-6F6BB3CFE178}" type="slidenum">
              <a:rPr lang="fr-FR" sz="1400" smtClean="0">
                <a:latin typeface="Arial Black" panose="020B0A04020102020204" pitchFamily="34" charset="0"/>
              </a:rPr>
              <a:pPr algn="ctr"/>
              <a:t>3</a:t>
            </a:fld>
            <a:endParaRPr lang="fr-FR" sz="1400" dirty="0">
              <a:latin typeface="Arial Black" panose="020B0A04020102020204" pitchFamily="34" charset="0"/>
            </a:endParaRPr>
          </a:p>
        </p:txBody>
      </p:sp>
    </p:spTree>
    <p:extLst>
      <p:ext uri="{BB962C8B-B14F-4D97-AF65-F5344CB8AC3E}">
        <p14:creationId xmlns:p14="http://schemas.microsoft.com/office/powerpoint/2010/main" val="3746383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428</Words>
  <Application>Microsoft Office PowerPoint</Application>
  <PresentationFormat>Grand écran</PresentationFormat>
  <Paragraphs>200</Paragraphs>
  <Slides>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vt:i4>
      </vt:variant>
    </vt:vector>
  </HeadingPairs>
  <TitlesOfParts>
    <vt:vector size="11" baseType="lpstr">
      <vt:lpstr>Arial</vt:lpstr>
      <vt:lpstr>Arial Black</vt:lpstr>
      <vt:lpstr>BookAntiqua</vt:lpstr>
      <vt:lpstr>Calibri</vt:lpstr>
      <vt:lpstr>Calibri Light</vt:lpstr>
      <vt:lpstr>Symbol</vt:lpstr>
      <vt:lpstr>Times New Roman</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Mr Balde</dc:creator>
  <cp:lastModifiedBy>DELL</cp:lastModifiedBy>
  <cp:revision>21</cp:revision>
  <dcterms:created xsi:type="dcterms:W3CDTF">2023-12-09T16:21:06Z</dcterms:created>
  <dcterms:modified xsi:type="dcterms:W3CDTF">2023-12-09T23:05:31Z</dcterms:modified>
</cp:coreProperties>
</file>