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8803600" cy="36004500"/>
  <p:notesSz cx="6858000" cy="9144000"/>
  <p:defaultTextStyle>
    <a:defPPr>
      <a:defRPr lang="fr-FR"/>
    </a:defPPr>
    <a:lvl1pPr marL="0" algn="l" defTabSz="3703320" rtl="0" eaLnBrk="1" latinLnBrk="0" hangingPunct="1">
      <a:defRPr sz="7300" kern="1200">
        <a:solidFill>
          <a:schemeClr val="tx1"/>
        </a:solidFill>
        <a:latin typeface="+mn-lt"/>
        <a:ea typeface="+mn-ea"/>
        <a:cs typeface="+mn-cs"/>
      </a:defRPr>
    </a:lvl1pPr>
    <a:lvl2pPr marL="1851660" algn="l" defTabSz="3703320" rtl="0" eaLnBrk="1" latinLnBrk="0" hangingPunct="1">
      <a:defRPr sz="7300" kern="1200">
        <a:solidFill>
          <a:schemeClr val="tx1"/>
        </a:solidFill>
        <a:latin typeface="+mn-lt"/>
        <a:ea typeface="+mn-ea"/>
        <a:cs typeface="+mn-cs"/>
      </a:defRPr>
    </a:lvl2pPr>
    <a:lvl3pPr marL="3703320" algn="l" defTabSz="3703320" rtl="0" eaLnBrk="1" latinLnBrk="0" hangingPunct="1">
      <a:defRPr sz="7300" kern="1200">
        <a:solidFill>
          <a:schemeClr val="tx1"/>
        </a:solidFill>
        <a:latin typeface="+mn-lt"/>
        <a:ea typeface="+mn-ea"/>
        <a:cs typeface="+mn-cs"/>
      </a:defRPr>
    </a:lvl3pPr>
    <a:lvl4pPr marL="5554980" algn="l" defTabSz="3703320" rtl="0" eaLnBrk="1" latinLnBrk="0" hangingPunct="1">
      <a:defRPr sz="7300" kern="1200">
        <a:solidFill>
          <a:schemeClr val="tx1"/>
        </a:solidFill>
        <a:latin typeface="+mn-lt"/>
        <a:ea typeface="+mn-ea"/>
        <a:cs typeface="+mn-cs"/>
      </a:defRPr>
    </a:lvl4pPr>
    <a:lvl5pPr marL="7406640" algn="l" defTabSz="3703320" rtl="0" eaLnBrk="1" latinLnBrk="0" hangingPunct="1">
      <a:defRPr sz="7300" kern="1200">
        <a:solidFill>
          <a:schemeClr val="tx1"/>
        </a:solidFill>
        <a:latin typeface="+mn-lt"/>
        <a:ea typeface="+mn-ea"/>
        <a:cs typeface="+mn-cs"/>
      </a:defRPr>
    </a:lvl5pPr>
    <a:lvl6pPr marL="9258300" algn="l" defTabSz="3703320" rtl="0" eaLnBrk="1" latinLnBrk="0" hangingPunct="1">
      <a:defRPr sz="7300" kern="1200">
        <a:solidFill>
          <a:schemeClr val="tx1"/>
        </a:solidFill>
        <a:latin typeface="+mn-lt"/>
        <a:ea typeface="+mn-ea"/>
        <a:cs typeface="+mn-cs"/>
      </a:defRPr>
    </a:lvl6pPr>
    <a:lvl7pPr marL="11109960" algn="l" defTabSz="3703320" rtl="0" eaLnBrk="1" latinLnBrk="0" hangingPunct="1">
      <a:defRPr sz="7300" kern="1200">
        <a:solidFill>
          <a:schemeClr val="tx1"/>
        </a:solidFill>
        <a:latin typeface="+mn-lt"/>
        <a:ea typeface="+mn-ea"/>
        <a:cs typeface="+mn-cs"/>
      </a:defRPr>
    </a:lvl7pPr>
    <a:lvl8pPr marL="12961620" algn="l" defTabSz="3703320" rtl="0" eaLnBrk="1" latinLnBrk="0" hangingPunct="1">
      <a:defRPr sz="7300" kern="1200">
        <a:solidFill>
          <a:schemeClr val="tx1"/>
        </a:solidFill>
        <a:latin typeface="+mn-lt"/>
        <a:ea typeface="+mn-ea"/>
        <a:cs typeface="+mn-cs"/>
      </a:defRPr>
    </a:lvl8pPr>
    <a:lvl9pPr marL="14813280" algn="l" defTabSz="3703320"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40" d="100"/>
          <a:sy n="40" d="100"/>
        </p:scale>
        <p:origin x="-220" y="20"/>
      </p:cViewPr>
      <p:guideLst>
        <p:guide orient="horz" pos="11340"/>
        <p:guide pos="90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914FA-3B1B-4978-ADF7-F3C1468E55C7}" type="datetimeFigureOut">
              <a:rPr lang="fr-FR" smtClean="0"/>
              <a:pPr/>
              <a:t>09/12/2023</a:t>
            </a:fld>
            <a:endParaRPr lang="fr-FR" dirty="0"/>
          </a:p>
        </p:txBody>
      </p:sp>
      <p:sp>
        <p:nvSpPr>
          <p:cNvPr id="4" name="Espace réservé de l'image des diapositives 3"/>
          <p:cNvSpPr>
            <a:spLocks noGrp="1" noRot="1" noChangeAspect="1"/>
          </p:cNvSpPr>
          <p:nvPr>
            <p:ph type="sldImg" idx="2"/>
          </p:nvPr>
        </p:nvSpPr>
        <p:spPr>
          <a:xfrm>
            <a:off x="2057400" y="685800"/>
            <a:ext cx="27432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DC390-F6E8-47DD-84D9-B73E9116E763}" type="slidenum">
              <a:rPr lang="fr-FR" smtClean="0"/>
              <a:pPr/>
              <a:t>‹N°›</a:t>
            </a:fld>
            <a:endParaRPr lang="fr-FR" dirty="0"/>
          </a:p>
        </p:txBody>
      </p:sp>
    </p:spTree>
    <p:extLst>
      <p:ext uri="{BB962C8B-B14F-4D97-AF65-F5344CB8AC3E}">
        <p14:creationId xmlns:p14="http://schemas.microsoft.com/office/powerpoint/2010/main" val="131374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3600450" y="5892406"/>
            <a:ext cx="21602700" cy="12534900"/>
          </a:xfrm>
        </p:spPr>
        <p:txBody>
          <a:bodyPr anchor="b"/>
          <a:lstStyle>
            <a:lvl1pPr algn="ctr">
              <a:defRPr sz="14175"/>
            </a:lvl1pPr>
          </a:lstStyle>
          <a:p>
            <a:r>
              <a:rPr lang="fr-FR"/>
              <a:t>Modifiez le style du titre</a:t>
            </a:r>
            <a:endParaRPr lang="en-US"/>
          </a:p>
        </p:txBody>
      </p:sp>
      <p:sp>
        <p:nvSpPr>
          <p:cNvPr id="3" name="Sous-titre 2"/>
          <p:cNvSpPr>
            <a:spLocks noGrp="1"/>
          </p:cNvSpPr>
          <p:nvPr>
            <p:ph type="subTitle" idx="1"/>
          </p:nvPr>
        </p:nvSpPr>
        <p:spPr>
          <a:xfrm>
            <a:off x="3600450" y="18910699"/>
            <a:ext cx="21602700" cy="8692751"/>
          </a:xfrm>
        </p:spPr>
        <p:txBody>
          <a:bodyPr/>
          <a:lstStyle>
            <a:lvl1pPr marL="0" indent="0" algn="ctr">
              <a:buNone/>
              <a:defRPr sz="5670"/>
            </a:lvl1pPr>
            <a:lvl2pPr marL="1080135" indent="0" algn="ctr">
              <a:buNone/>
              <a:defRPr sz="4725"/>
            </a:lvl2pPr>
            <a:lvl3pPr marL="2160270" indent="0" algn="ctr">
              <a:buNone/>
              <a:defRPr sz="4253"/>
            </a:lvl3pPr>
            <a:lvl4pPr marL="3240405" indent="0" algn="ctr">
              <a:buNone/>
              <a:defRPr sz="3780"/>
            </a:lvl4pPr>
            <a:lvl5pPr marL="4320540" indent="0" algn="ctr">
              <a:buNone/>
              <a:defRPr sz="3780"/>
            </a:lvl5pPr>
            <a:lvl6pPr marL="5400675" indent="0" algn="ctr">
              <a:buNone/>
              <a:defRPr sz="3780"/>
            </a:lvl6pPr>
            <a:lvl7pPr marL="6480810" indent="0" algn="ctr">
              <a:buNone/>
              <a:defRPr sz="3780"/>
            </a:lvl7pPr>
            <a:lvl8pPr marL="7560945" indent="0" algn="ctr">
              <a:buNone/>
              <a:defRPr sz="3780"/>
            </a:lvl8pPr>
            <a:lvl9pPr marL="8641080" indent="0" algn="ctr">
              <a:buNone/>
              <a:defRPr sz="3780"/>
            </a:lvl9pPr>
          </a:lstStyle>
          <a:p>
            <a:r>
              <a:rPr lang="fr-FR"/>
              <a:t>Modifier le style des sous-titres du masque</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91348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164339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612576" y="1916906"/>
            <a:ext cx="6210776" cy="30512150"/>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1980247" y="1916906"/>
            <a:ext cx="18272284" cy="305121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248764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344327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965246" y="8976127"/>
            <a:ext cx="24843105" cy="14976869"/>
          </a:xfrm>
        </p:spPr>
        <p:txBody>
          <a:bodyPr anchor="b"/>
          <a:lstStyle>
            <a:lvl1pPr>
              <a:defRPr sz="14175"/>
            </a:lvl1pPr>
          </a:lstStyle>
          <a:p>
            <a:r>
              <a:rPr lang="fr-FR"/>
              <a:t>Modifiez le style du titre</a:t>
            </a:r>
            <a:endParaRPr lang="en-US"/>
          </a:p>
        </p:txBody>
      </p:sp>
      <p:sp>
        <p:nvSpPr>
          <p:cNvPr id="3" name="Espace réservé du texte 2"/>
          <p:cNvSpPr>
            <a:spLocks noGrp="1"/>
          </p:cNvSpPr>
          <p:nvPr>
            <p:ph type="body" idx="1"/>
          </p:nvPr>
        </p:nvSpPr>
        <p:spPr>
          <a:xfrm>
            <a:off x="1965246" y="24094683"/>
            <a:ext cx="24843105" cy="7875982"/>
          </a:xfrm>
        </p:spPr>
        <p:txBody>
          <a:bodyPr/>
          <a:lstStyle>
            <a:lvl1pPr marL="0" indent="0">
              <a:buNone/>
              <a:defRPr sz="5670">
                <a:solidFill>
                  <a:schemeClr val="tx1">
                    <a:tint val="75000"/>
                  </a:schemeClr>
                </a:solidFill>
              </a:defRPr>
            </a:lvl1pPr>
            <a:lvl2pPr marL="1080135" indent="0">
              <a:buNone/>
              <a:defRPr sz="4725">
                <a:solidFill>
                  <a:schemeClr val="tx1">
                    <a:tint val="75000"/>
                  </a:schemeClr>
                </a:solidFill>
              </a:defRPr>
            </a:lvl2pPr>
            <a:lvl3pPr marL="2160270" indent="0">
              <a:buNone/>
              <a:defRPr sz="4253">
                <a:solidFill>
                  <a:schemeClr val="tx1">
                    <a:tint val="75000"/>
                  </a:schemeClr>
                </a:solidFill>
              </a:defRPr>
            </a:lvl3pPr>
            <a:lvl4pPr marL="3240405" indent="0">
              <a:buNone/>
              <a:defRPr sz="3780">
                <a:solidFill>
                  <a:schemeClr val="tx1">
                    <a:tint val="75000"/>
                  </a:schemeClr>
                </a:solidFill>
              </a:defRPr>
            </a:lvl4pPr>
            <a:lvl5pPr marL="4320540" indent="0">
              <a:buNone/>
              <a:defRPr sz="3780">
                <a:solidFill>
                  <a:schemeClr val="tx1">
                    <a:tint val="75000"/>
                  </a:schemeClr>
                </a:solidFill>
              </a:defRPr>
            </a:lvl5pPr>
            <a:lvl6pPr marL="5400675" indent="0">
              <a:buNone/>
              <a:defRPr sz="3780">
                <a:solidFill>
                  <a:schemeClr val="tx1">
                    <a:tint val="75000"/>
                  </a:schemeClr>
                </a:solidFill>
              </a:defRPr>
            </a:lvl6pPr>
            <a:lvl7pPr marL="6480810" indent="0">
              <a:buNone/>
              <a:defRPr sz="3780">
                <a:solidFill>
                  <a:schemeClr val="tx1">
                    <a:tint val="75000"/>
                  </a:schemeClr>
                </a:solidFill>
              </a:defRPr>
            </a:lvl7pPr>
            <a:lvl8pPr marL="7560945" indent="0">
              <a:buNone/>
              <a:defRPr sz="3780">
                <a:solidFill>
                  <a:schemeClr val="tx1">
                    <a:tint val="75000"/>
                  </a:schemeClr>
                </a:solidFill>
              </a:defRPr>
            </a:lvl8pPr>
            <a:lvl9pPr marL="8641080" indent="0">
              <a:buNone/>
              <a:defRPr sz="378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281952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1980248" y="9584531"/>
            <a:ext cx="12241530" cy="22844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14581823" y="9584531"/>
            <a:ext cx="12241530" cy="22844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20295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983999" y="1916909"/>
            <a:ext cx="24843105" cy="6959206"/>
          </a:xfrm>
        </p:spPr>
        <p:txBody>
          <a:bodyPr/>
          <a:lstStyle/>
          <a:p>
            <a:r>
              <a:rPr lang="fr-FR"/>
              <a:t>Modifiez le style du titre</a:t>
            </a:r>
            <a:endParaRPr lang="en-US"/>
          </a:p>
        </p:txBody>
      </p:sp>
      <p:sp>
        <p:nvSpPr>
          <p:cNvPr id="3" name="Espace réservé du texte 2"/>
          <p:cNvSpPr>
            <a:spLocks noGrp="1"/>
          </p:cNvSpPr>
          <p:nvPr>
            <p:ph type="body" idx="1"/>
          </p:nvPr>
        </p:nvSpPr>
        <p:spPr>
          <a:xfrm>
            <a:off x="1984000" y="8826106"/>
            <a:ext cx="12185272" cy="4325538"/>
          </a:xfrm>
        </p:spPr>
        <p:txBody>
          <a:bodyPr anchor="b"/>
          <a:lstStyle>
            <a:lvl1pPr marL="0" indent="0">
              <a:buNone/>
              <a:defRPr sz="5670" b="1"/>
            </a:lvl1pPr>
            <a:lvl2pPr marL="1080135" indent="0">
              <a:buNone/>
              <a:defRPr sz="4725" b="1"/>
            </a:lvl2pPr>
            <a:lvl3pPr marL="2160270" indent="0">
              <a:buNone/>
              <a:defRPr sz="4253"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fr-FR"/>
              <a:t>Modifier les styles du texte du masque</a:t>
            </a:r>
          </a:p>
        </p:txBody>
      </p:sp>
      <p:sp>
        <p:nvSpPr>
          <p:cNvPr id="4" name="Espace réservé du contenu 3"/>
          <p:cNvSpPr>
            <a:spLocks noGrp="1"/>
          </p:cNvSpPr>
          <p:nvPr>
            <p:ph sz="half" idx="2"/>
          </p:nvPr>
        </p:nvSpPr>
        <p:spPr>
          <a:xfrm>
            <a:off x="1984000" y="13151644"/>
            <a:ext cx="12185272" cy="193440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14581822" y="8826106"/>
            <a:ext cx="12245282" cy="4325538"/>
          </a:xfrm>
        </p:spPr>
        <p:txBody>
          <a:bodyPr anchor="b"/>
          <a:lstStyle>
            <a:lvl1pPr marL="0" indent="0">
              <a:buNone/>
              <a:defRPr sz="5670" b="1"/>
            </a:lvl1pPr>
            <a:lvl2pPr marL="1080135" indent="0">
              <a:buNone/>
              <a:defRPr sz="4725" b="1"/>
            </a:lvl2pPr>
            <a:lvl3pPr marL="2160270" indent="0">
              <a:buNone/>
              <a:defRPr sz="4253"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fr-FR"/>
              <a:t>Modifier les styles du texte du masque</a:t>
            </a:r>
          </a:p>
        </p:txBody>
      </p:sp>
      <p:sp>
        <p:nvSpPr>
          <p:cNvPr id="6" name="Espace réservé du contenu 5"/>
          <p:cNvSpPr>
            <a:spLocks noGrp="1"/>
          </p:cNvSpPr>
          <p:nvPr>
            <p:ph sz="quarter" idx="4"/>
          </p:nvPr>
        </p:nvSpPr>
        <p:spPr>
          <a:xfrm>
            <a:off x="14581822" y="13151644"/>
            <a:ext cx="12245282" cy="193440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26003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225620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149856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84000" y="2400300"/>
            <a:ext cx="9289910" cy="8401050"/>
          </a:xfrm>
        </p:spPr>
        <p:txBody>
          <a:bodyPr anchor="b"/>
          <a:lstStyle>
            <a:lvl1pPr>
              <a:defRPr sz="7560"/>
            </a:lvl1pPr>
          </a:lstStyle>
          <a:p>
            <a:r>
              <a:rPr lang="fr-FR"/>
              <a:t>Modifiez le style du titre</a:t>
            </a:r>
            <a:endParaRPr lang="en-US"/>
          </a:p>
        </p:txBody>
      </p:sp>
      <p:sp>
        <p:nvSpPr>
          <p:cNvPr id="3" name="Espace réservé du contenu 2"/>
          <p:cNvSpPr>
            <a:spLocks noGrp="1"/>
          </p:cNvSpPr>
          <p:nvPr>
            <p:ph idx="1"/>
          </p:nvPr>
        </p:nvSpPr>
        <p:spPr>
          <a:xfrm>
            <a:off x="12245281" y="5183984"/>
            <a:ext cx="14581823" cy="25586531"/>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1984000" y="10801350"/>
            <a:ext cx="9289910" cy="20010837"/>
          </a:xfrm>
        </p:spPr>
        <p:txBody>
          <a:bodyPr/>
          <a:lstStyle>
            <a:lvl1pPr marL="0" indent="0">
              <a:buNone/>
              <a:defRPr sz="3780"/>
            </a:lvl1pPr>
            <a:lvl2pPr marL="1080135" indent="0">
              <a:buNone/>
              <a:defRPr sz="3308"/>
            </a:lvl2pPr>
            <a:lvl3pPr marL="2160270" indent="0">
              <a:buNone/>
              <a:defRPr sz="2835"/>
            </a:lvl3pPr>
            <a:lvl4pPr marL="3240405" indent="0">
              <a:buNone/>
              <a:defRPr sz="2363"/>
            </a:lvl4pPr>
            <a:lvl5pPr marL="4320540" indent="0">
              <a:buNone/>
              <a:defRPr sz="2363"/>
            </a:lvl5pPr>
            <a:lvl6pPr marL="5400675" indent="0">
              <a:buNone/>
              <a:defRPr sz="2363"/>
            </a:lvl6pPr>
            <a:lvl7pPr marL="6480810" indent="0">
              <a:buNone/>
              <a:defRPr sz="2363"/>
            </a:lvl7pPr>
            <a:lvl8pPr marL="7560945" indent="0">
              <a:buNone/>
              <a:defRPr sz="2363"/>
            </a:lvl8pPr>
            <a:lvl9pPr marL="8641080" indent="0">
              <a:buNone/>
              <a:defRPr sz="2363"/>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394382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84000" y="2400300"/>
            <a:ext cx="9289910" cy="8401050"/>
          </a:xfrm>
        </p:spPr>
        <p:txBody>
          <a:bodyPr anchor="b"/>
          <a:lstStyle>
            <a:lvl1pPr>
              <a:defRPr sz="7560"/>
            </a:lvl1pPr>
          </a:lstStyle>
          <a:p>
            <a:r>
              <a:rPr lang="fr-FR"/>
              <a:t>Modifiez le style du titre</a:t>
            </a:r>
            <a:endParaRPr lang="en-US"/>
          </a:p>
        </p:txBody>
      </p:sp>
      <p:sp>
        <p:nvSpPr>
          <p:cNvPr id="3" name="Espace réservé pour une image  2"/>
          <p:cNvSpPr>
            <a:spLocks noGrp="1"/>
          </p:cNvSpPr>
          <p:nvPr>
            <p:ph type="pic" idx="1"/>
          </p:nvPr>
        </p:nvSpPr>
        <p:spPr>
          <a:xfrm>
            <a:off x="12245281" y="5183984"/>
            <a:ext cx="14581823" cy="25586531"/>
          </a:xfrm>
        </p:spPr>
        <p:txBody>
          <a:bodyPr/>
          <a:lstStyle>
            <a:lvl1pPr marL="0" indent="0">
              <a:buNone/>
              <a:defRPr sz="7560"/>
            </a:lvl1pPr>
            <a:lvl2pPr marL="1080135" indent="0">
              <a:buNone/>
              <a:defRPr sz="6615"/>
            </a:lvl2pPr>
            <a:lvl3pPr marL="2160270" indent="0">
              <a:buNone/>
              <a:defRPr sz="5670"/>
            </a:lvl3pPr>
            <a:lvl4pPr marL="3240405" indent="0">
              <a:buNone/>
              <a:defRPr sz="4725"/>
            </a:lvl4pPr>
            <a:lvl5pPr marL="4320540" indent="0">
              <a:buNone/>
              <a:defRPr sz="4725"/>
            </a:lvl5pPr>
            <a:lvl6pPr marL="5400675" indent="0">
              <a:buNone/>
              <a:defRPr sz="4725"/>
            </a:lvl6pPr>
            <a:lvl7pPr marL="6480810" indent="0">
              <a:buNone/>
              <a:defRPr sz="4725"/>
            </a:lvl7pPr>
            <a:lvl8pPr marL="7560945" indent="0">
              <a:buNone/>
              <a:defRPr sz="4725"/>
            </a:lvl8pPr>
            <a:lvl9pPr marL="8641080" indent="0">
              <a:buNone/>
              <a:defRPr sz="4725"/>
            </a:lvl9pPr>
          </a:lstStyle>
          <a:p>
            <a:endParaRPr lang="en-US"/>
          </a:p>
        </p:txBody>
      </p:sp>
      <p:sp>
        <p:nvSpPr>
          <p:cNvPr id="4" name="Espace réservé du texte 3"/>
          <p:cNvSpPr>
            <a:spLocks noGrp="1"/>
          </p:cNvSpPr>
          <p:nvPr>
            <p:ph type="body" sz="half" idx="2"/>
          </p:nvPr>
        </p:nvSpPr>
        <p:spPr>
          <a:xfrm>
            <a:off x="1984000" y="10801350"/>
            <a:ext cx="9289910" cy="20010837"/>
          </a:xfrm>
        </p:spPr>
        <p:txBody>
          <a:bodyPr/>
          <a:lstStyle>
            <a:lvl1pPr marL="0" indent="0">
              <a:buNone/>
              <a:defRPr sz="3780"/>
            </a:lvl1pPr>
            <a:lvl2pPr marL="1080135" indent="0">
              <a:buNone/>
              <a:defRPr sz="3308"/>
            </a:lvl2pPr>
            <a:lvl3pPr marL="2160270" indent="0">
              <a:buNone/>
              <a:defRPr sz="2835"/>
            </a:lvl3pPr>
            <a:lvl4pPr marL="3240405" indent="0">
              <a:buNone/>
              <a:defRPr sz="2363"/>
            </a:lvl4pPr>
            <a:lvl5pPr marL="4320540" indent="0">
              <a:buNone/>
              <a:defRPr sz="2363"/>
            </a:lvl5pPr>
            <a:lvl6pPr marL="5400675" indent="0">
              <a:buNone/>
              <a:defRPr sz="2363"/>
            </a:lvl6pPr>
            <a:lvl7pPr marL="6480810" indent="0">
              <a:buNone/>
              <a:defRPr sz="2363"/>
            </a:lvl7pPr>
            <a:lvl8pPr marL="7560945" indent="0">
              <a:buNone/>
              <a:defRPr sz="2363"/>
            </a:lvl8pPr>
            <a:lvl9pPr marL="8641080" indent="0">
              <a:buNone/>
              <a:defRPr sz="2363"/>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F998D42-1994-4742-8E2D-184AB51ED215}" type="datetimeFigureOut">
              <a:rPr lang="fr-FR" smtClean="0"/>
              <a:pPr/>
              <a:t>09/12/2023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422290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980248" y="1916909"/>
            <a:ext cx="24843105" cy="6959206"/>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1980248" y="9584531"/>
            <a:ext cx="24843105" cy="228445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1980248" y="33370840"/>
            <a:ext cx="6480810" cy="1916906"/>
          </a:xfrm>
          <a:prstGeom prst="rect">
            <a:avLst/>
          </a:prstGeom>
        </p:spPr>
        <p:txBody>
          <a:bodyPr vert="horz" lIns="91440" tIns="45720" rIns="91440" bIns="45720" rtlCol="0" anchor="ctr"/>
          <a:lstStyle>
            <a:lvl1pPr algn="l">
              <a:defRPr sz="2835">
                <a:solidFill>
                  <a:schemeClr val="tx1">
                    <a:tint val="75000"/>
                  </a:schemeClr>
                </a:solidFill>
              </a:defRPr>
            </a:lvl1pPr>
          </a:lstStyle>
          <a:p>
            <a:fld id="{CF998D42-1994-4742-8E2D-184AB51ED215}" type="datetimeFigureOut">
              <a:rPr lang="fr-FR" smtClean="0"/>
              <a:pPr/>
              <a:t>09/12/2023</a:t>
            </a:fld>
            <a:endParaRPr lang="fr-FR" dirty="0"/>
          </a:p>
        </p:txBody>
      </p:sp>
      <p:sp>
        <p:nvSpPr>
          <p:cNvPr id="5" name="Espace réservé du pied de page 4"/>
          <p:cNvSpPr>
            <a:spLocks noGrp="1"/>
          </p:cNvSpPr>
          <p:nvPr>
            <p:ph type="ftr" sz="quarter" idx="3"/>
          </p:nvPr>
        </p:nvSpPr>
        <p:spPr>
          <a:xfrm>
            <a:off x="9541193" y="33370840"/>
            <a:ext cx="9721215" cy="191690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20342543" y="33370840"/>
            <a:ext cx="6480810" cy="1916906"/>
          </a:xfrm>
          <a:prstGeom prst="rect">
            <a:avLst/>
          </a:prstGeom>
        </p:spPr>
        <p:txBody>
          <a:bodyPr vert="horz" lIns="91440" tIns="45720" rIns="91440" bIns="45720" rtlCol="0" anchor="ctr"/>
          <a:lstStyle>
            <a:lvl1pPr algn="r">
              <a:defRPr sz="2835">
                <a:solidFill>
                  <a:schemeClr val="tx1">
                    <a:tint val="75000"/>
                  </a:schemeClr>
                </a:solidFill>
              </a:defRPr>
            </a:lvl1pPr>
          </a:lstStyle>
          <a:p>
            <a:fld id="{42139DF6-3BC8-4F5D-AA52-1C53DFED0319}" type="slidenum">
              <a:rPr lang="fr-FR" smtClean="0"/>
              <a:pPr/>
              <a:t>‹N°›</a:t>
            </a:fld>
            <a:endParaRPr lang="fr-FR" dirty="0"/>
          </a:p>
        </p:txBody>
      </p:sp>
    </p:spTree>
    <p:extLst>
      <p:ext uri="{BB962C8B-B14F-4D97-AF65-F5344CB8AC3E}">
        <p14:creationId xmlns:p14="http://schemas.microsoft.com/office/powerpoint/2010/main" val="1949217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40068" indent="-540068" algn="l" defTabSz="2160270" rtl="0" eaLnBrk="1" latinLnBrk="0" hangingPunct="1">
        <a:lnSpc>
          <a:spcPct val="90000"/>
        </a:lnSpc>
        <a:spcBef>
          <a:spcPts val="2363"/>
        </a:spcBef>
        <a:buFont typeface="Arial" panose="020B0604020202020204" pitchFamily="34" charset="0"/>
        <a:buChar char="•"/>
        <a:defRPr sz="6615" kern="1200">
          <a:solidFill>
            <a:schemeClr val="tx1"/>
          </a:solidFill>
          <a:latin typeface="+mn-lt"/>
          <a:ea typeface="+mn-ea"/>
          <a:cs typeface="+mn-cs"/>
        </a:defRPr>
      </a:lvl1pPr>
      <a:lvl2pPr marL="1620203" indent="-540068" algn="l" defTabSz="2160270" rtl="0" eaLnBrk="1" latinLnBrk="0" hangingPunct="1">
        <a:lnSpc>
          <a:spcPct val="90000"/>
        </a:lnSpc>
        <a:spcBef>
          <a:spcPts val="1181"/>
        </a:spcBef>
        <a:buFont typeface="Arial" panose="020B0604020202020204" pitchFamily="34" charset="0"/>
        <a:buChar char="•"/>
        <a:defRPr sz="5670" kern="1200">
          <a:solidFill>
            <a:schemeClr val="tx1"/>
          </a:solidFill>
          <a:latin typeface="+mn-lt"/>
          <a:ea typeface="+mn-ea"/>
          <a:cs typeface="+mn-cs"/>
        </a:defRPr>
      </a:lvl2pPr>
      <a:lvl3pPr marL="2700338" indent="-540068" algn="l" defTabSz="2160270" rtl="0" eaLnBrk="1" latinLnBrk="0" hangingPunct="1">
        <a:lnSpc>
          <a:spcPct val="90000"/>
        </a:lnSpc>
        <a:spcBef>
          <a:spcPts val="1181"/>
        </a:spcBef>
        <a:buFont typeface="Arial" panose="020B0604020202020204" pitchFamily="34" charset="0"/>
        <a:buChar char="•"/>
        <a:defRPr sz="4725" kern="1200">
          <a:solidFill>
            <a:schemeClr val="tx1"/>
          </a:solidFill>
          <a:latin typeface="+mn-lt"/>
          <a:ea typeface="+mn-ea"/>
          <a:cs typeface="+mn-cs"/>
        </a:defRPr>
      </a:lvl3pPr>
      <a:lvl4pPr marL="3780473" indent="-540068" algn="l" defTabSz="2160270" rtl="0"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4pPr>
      <a:lvl5pPr marL="4860608" indent="-540068" algn="l" defTabSz="2160270" rtl="0"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5pPr>
      <a:lvl6pPr marL="5940743" indent="-540068" algn="l" defTabSz="2160270" rtl="0"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6pPr>
      <a:lvl7pPr marL="7020878" indent="-540068" algn="l" defTabSz="2160270" rtl="0"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7pPr>
      <a:lvl8pPr marL="8101013" indent="-540068" algn="l" defTabSz="2160270" rtl="0"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8pPr>
      <a:lvl9pPr marL="9181148" indent="-540068" algn="l" defTabSz="2160270" rtl="0" eaLnBrk="1" latinLnBrk="0" hangingPunct="1">
        <a:lnSpc>
          <a:spcPct val="90000"/>
        </a:lnSpc>
        <a:spcBef>
          <a:spcPts val="1181"/>
        </a:spcBef>
        <a:buFont typeface="Arial" panose="020B0604020202020204" pitchFamily="34" charset="0"/>
        <a:buChar char="•"/>
        <a:defRPr sz="4253" kern="1200">
          <a:solidFill>
            <a:schemeClr val="tx1"/>
          </a:solidFill>
          <a:latin typeface="+mn-lt"/>
          <a:ea typeface="+mn-ea"/>
          <a:cs typeface="+mn-cs"/>
        </a:defRPr>
      </a:lvl9pPr>
    </p:bodyStyle>
    <p:otherStyle>
      <a:defPPr>
        <a:defRPr lang="en-US"/>
      </a:defPPr>
      <a:lvl1pPr marL="0" algn="l" defTabSz="2160270" rtl="0" eaLnBrk="1" latinLnBrk="0" hangingPunct="1">
        <a:defRPr sz="4253" kern="1200">
          <a:solidFill>
            <a:schemeClr val="tx1"/>
          </a:solidFill>
          <a:latin typeface="+mn-lt"/>
          <a:ea typeface="+mn-ea"/>
          <a:cs typeface="+mn-cs"/>
        </a:defRPr>
      </a:lvl1pPr>
      <a:lvl2pPr marL="1080135" algn="l" defTabSz="2160270" rtl="0" eaLnBrk="1" latinLnBrk="0" hangingPunct="1">
        <a:defRPr sz="4253" kern="1200">
          <a:solidFill>
            <a:schemeClr val="tx1"/>
          </a:solidFill>
          <a:latin typeface="+mn-lt"/>
          <a:ea typeface="+mn-ea"/>
          <a:cs typeface="+mn-cs"/>
        </a:defRPr>
      </a:lvl2pPr>
      <a:lvl3pPr marL="2160270" algn="l" defTabSz="2160270" rtl="0" eaLnBrk="1" latinLnBrk="0" hangingPunct="1">
        <a:defRPr sz="4253" kern="1200">
          <a:solidFill>
            <a:schemeClr val="tx1"/>
          </a:solidFill>
          <a:latin typeface="+mn-lt"/>
          <a:ea typeface="+mn-ea"/>
          <a:cs typeface="+mn-cs"/>
        </a:defRPr>
      </a:lvl3pPr>
      <a:lvl4pPr marL="3240405" algn="l" defTabSz="2160270" rtl="0" eaLnBrk="1" latinLnBrk="0" hangingPunct="1">
        <a:defRPr sz="4253" kern="1200">
          <a:solidFill>
            <a:schemeClr val="tx1"/>
          </a:solidFill>
          <a:latin typeface="+mn-lt"/>
          <a:ea typeface="+mn-ea"/>
          <a:cs typeface="+mn-cs"/>
        </a:defRPr>
      </a:lvl4pPr>
      <a:lvl5pPr marL="4320540" algn="l" defTabSz="2160270" rtl="0" eaLnBrk="1" latinLnBrk="0" hangingPunct="1">
        <a:defRPr sz="4253" kern="1200">
          <a:solidFill>
            <a:schemeClr val="tx1"/>
          </a:solidFill>
          <a:latin typeface="+mn-lt"/>
          <a:ea typeface="+mn-ea"/>
          <a:cs typeface="+mn-cs"/>
        </a:defRPr>
      </a:lvl5pPr>
      <a:lvl6pPr marL="5400675" algn="l" defTabSz="2160270" rtl="0" eaLnBrk="1" latinLnBrk="0" hangingPunct="1">
        <a:defRPr sz="4253" kern="1200">
          <a:solidFill>
            <a:schemeClr val="tx1"/>
          </a:solidFill>
          <a:latin typeface="+mn-lt"/>
          <a:ea typeface="+mn-ea"/>
          <a:cs typeface="+mn-cs"/>
        </a:defRPr>
      </a:lvl6pPr>
      <a:lvl7pPr marL="6480810" algn="l" defTabSz="2160270" rtl="0" eaLnBrk="1" latinLnBrk="0" hangingPunct="1">
        <a:defRPr sz="4253" kern="1200">
          <a:solidFill>
            <a:schemeClr val="tx1"/>
          </a:solidFill>
          <a:latin typeface="+mn-lt"/>
          <a:ea typeface="+mn-ea"/>
          <a:cs typeface="+mn-cs"/>
        </a:defRPr>
      </a:lvl7pPr>
      <a:lvl8pPr marL="7560945" algn="l" defTabSz="2160270" rtl="0" eaLnBrk="1" latinLnBrk="0" hangingPunct="1">
        <a:defRPr sz="4253" kern="1200">
          <a:solidFill>
            <a:schemeClr val="tx1"/>
          </a:solidFill>
          <a:latin typeface="+mn-lt"/>
          <a:ea typeface="+mn-ea"/>
          <a:cs typeface="+mn-cs"/>
        </a:defRPr>
      </a:lvl8pPr>
      <a:lvl9pPr marL="8641080" algn="l" defTabSz="2160270" rtl="0" eaLnBrk="1" latinLnBrk="0" hangingPunct="1">
        <a:defRPr sz="42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04010" y="1411745"/>
            <a:ext cx="23211158" cy="768031"/>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rtlCol="0">
            <a:spAutoFit/>
          </a:bodyPr>
          <a:lstStyle/>
          <a:p>
            <a:pPr algn="ctr">
              <a:lnSpc>
                <a:spcPct val="107000"/>
              </a:lnSpc>
              <a:spcAft>
                <a:spcPts val="800"/>
              </a:spcAft>
            </a:pPr>
            <a:endParaRPr lang="fr-FR" sz="4400" b="1" dirty="0">
              <a:solidFill>
                <a:schemeClr val="bg1"/>
              </a:solidFill>
              <a:effectLst/>
              <a:latin typeface="Times" pitchFamily="2" charset="0"/>
              <a:ea typeface="Calibri" panose="020F0502020204030204" pitchFamily="34" charset="0"/>
              <a:cs typeface="Times New Roman" panose="02020603050405020304" pitchFamily="18" charset="0"/>
            </a:endParaRPr>
          </a:p>
        </p:txBody>
      </p:sp>
      <p:sp>
        <p:nvSpPr>
          <p:cNvPr id="11" name="ZoneTexte 10"/>
          <p:cNvSpPr txBox="1"/>
          <p:nvPr/>
        </p:nvSpPr>
        <p:spPr>
          <a:xfrm>
            <a:off x="5390329" y="6310654"/>
            <a:ext cx="5112568" cy="707886"/>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spAutoFit/>
          </a:bodyPr>
          <a:lstStyle/>
          <a:p>
            <a:pPr algn="ctr"/>
            <a:r>
              <a:rPr lang="en-GB" sz="4000" b="1" dirty="0">
                <a:solidFill>
                  <a:schemeClr val="bg1"/>
                </a:solidFill>
                <a:latin typeface="Times New Roman" panose="02020603050405020304" pitchFamily="18" charset="0"/>
                <a:cs typeface="Times New Roman" panose="02020603050405020304" pitchFamily="18" charset="0"/>
              </a:rPr>
              <a:t>Introduction</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29" name="ZoneTexte 28"/>
          <p:cNvSpPr txBox="1"/>
          <p:nvPr/>
        </p:nvSpPr>
        <p:spPr>
          <a:xfrm>
            <a:off x="3282384" y="11814916"/>
            <a:ext cx="10371451" cy="3539430"/>
          </a:xfrm>
          <a:prstGeom prst="rect">
            <a:avLst/>
          </a:prstGeom>
          <a:noFill/>
        </p:spPr>
        <p:txBody>
          <a:bodyPr wrap="square" rtlCol="0">
            <a:spAutoFit/>
          </a:bodyPr>
          <a:lstStyle/>
          <a:p>
            <a:pPr algn="just"/>
            <a:r>
              <a:rPr lang="fr-FR" sz="2800" dirty="0">
                <a:effectLst/>
                <a:latin typeface="Times" pitchFamily="2" charset="0"/>
                <a:ea typeface="Calibri" panose="020F0502020204030204" pitchFamily="34" charset="0"/>
              </a:rPr>
              <a:t>Il s’agissait d’une patiente de 30ans immunocompétente sans notion de contage tuberculeux, suivie depuis 2018 pour une péricardite chronique avec 2 épisodes de tamponnades drainées, ayant bénéficié d’une péricardectomie subtotale avec exérèse complète d’une collection liquidienne remplie d’hématome péricardique en 2022 (figure 4), revenue pour une dyspnée d’effort. L’examen clinique retrouvait une hémodynamique stable, un thorax déformé en pectus carinatum, une auscultation cardiaque régulière sans souffles ni bruits surajoutés.</a:t>
            </a:r>
            <a:r>
              <a:rPr lang="fr-SN" sz="2800" dirty="0">
                <a:effectLst/>
                <a:latin typeface="Times" pitchFamily="2" charset="0"/>
              </a:rPr>
              <a:t> </a:t>
            </a:r>
            <a:endParaRPr lang="fr-SN" sz="2800" dirty="0">
              <a:effectLst/>
              <a:latin typeface="Times" pitchFamily="2" charset="0"/>
              <a:ea typeface="Calibri" panose="020F0502020204030204" pitchFamily="34" charset="0"/>
              <a:cs typeface="Times New Roman" panose="02020603050405020304" pitchFamily="18" charset="0"/>
            </a:endParaRPr>
          </a:p>
        </p:txBody>
      </p:sp>
      <p:sp>
        <p:nvSpPr>
          <p:cNvPr id="30" name="ZoneTexte 29"/>
          <p:cNvSpPr txBox="1"/>
          <p:nvPr/>
        </p:nvSpPr>
        <p:spPr>
          <a:xfrm>
            <a:off x="4392688" y="10636592"/>
            <a:ext cx="7498080" cy="707886"/>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2">
            <a:schemeClr val="lt2"/>
          </a:fillRef>
          <a:effectRef idx="0">
            <a:schemeClr val="accent1"/>
          </a:effectRef>
          <a:fontRef idx="minor">
            <a:schemeClr val="dk1"/>
          </a:fontRef>
        </p:style>
        <p:txBody>
          <a:bodyPr wrap="square" rtlCol="0">
            <a:spAutoFit/>
          </a:bodyPr>
          <a:lstStyle/>
          <a:p>
            <a:pPr algn="ctr"/>
            <a:r>
              <a:rPr lang="en-US" sz="4000" b="1" dirty="0">
                <a:solidFill>
                  <a:schemeClr val="bg1"/>
                </a:solidFill>
                <a:latin typeface="Times" pitchFamily="2" charset="0"/>
              </a:rPr>
              <a:t>Observation</a:t>
            </a:r>
          </a:p>
        </p:txBody>
      </p:sp>
      <p:sp>
        <p:nvSpPr>
          <p:cNvPr id="32" name="ZoneTexte 31"/>
          <p:cNvSpPr txBox="1"/>
          <p:nvPr/>
        </p:nvSpPr>
        <p:spPr>
          <a:xfrm>
            <a:off x="4392688" y="26283170"/>
            <a:ext cx="6126480" cy="707886"/>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spAutoFit/>
          </a:bodyPr>
          <a:lstStyle/>
          <a:p>
            <a:pPr algn="ctr"/>
            <a:r>
              <a:rPr lang="fr-FR" sz="4000" b="1" dirty="0">
                <a:solidFill>
                  <a:schemeClr val="bg1"/>
                </a:solidFill>
                <a:latin typeface="Times New Roman" panose="02020603050405020304" pitchFamily="18" charset="0"/>
                <a:cs typeface="Times New Roman" panose="02020603050405020304" pitchFamily="18" charset="0"/>
              </a:rPr>
              <a:t>Conclusion</a:t>
            </a:r>
          </a:p>
        </p:txBody>
      </p:sp>
      <p:sp>
        <p:nvSpPr>
          <p:cNvPr id="33" name="ZoneTexte 32"/>
          <p:cNvSpPr txBox="1"/>
          <p:nvPr/>
        </p:nvSpPr>
        <p:spPr>
          <a:xfrm>
            <a:off x="3215762" y="28384605"/>
            <a:ext cx="10387644" cy="1642501"/>
          </a:xfrm>
          <a:prstGeom prst="rect">
            <a:avLst/>
          </a:prstGeom>
          <a:noFill/>
        </p:spPr>
        <p:txBody>
          <a:bodyPr wrap="square" rtlCol="0">
            <a:spAutoFit/>
          </a:bodyPr>
          <a:lstStyle/>
          <a:p>
            <a:pPr algn="just">
              <a:lnSpc>
                <a:spcPct val="115000"/>
              </a:lnSpc>
              <a:spcAft>
                <a:spcPts val="1000"/>
              </a:spcAf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Ce cas montre l’intérêt et toute la difficulté de la recherche étiologique des masses péricardiques. </a:t>
            </a:r>
            <a:endParaRPr lang="fr-S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2800" b="1" i="1" dirty="0">
                <a:effectLst/>
                <a:latin typeface="Times New Roman" panose="02020603050405020304" pitchFamily="18" charset="0"/>
                <a:ea typeface="Calibri" panose="020F0502020204030204" pitchFamily="34" charset="0"/>
              </a:rPr>
              <a:t>Mots clés : : masse péricardique, récidive , étiologie</a:t>
            </a:r>
            <a:endParaRPr lang="en-US" altLang="zh-CN" sz="2800" kern="0" spc="-20" dirty="0">
              <a:solidFill>
                <a:srgbClr val="000000"/>
              </a:solidFill>
              <a:latin typeface="Times" pitchFamily="2" charset="0"/>
              <a:ea typeface="Arial" pitchFamily="34" charset="0"/>
              <a:cs typeface="Arial" pitchFamily="34" charset="0"/>
            </a:endParaRPr>
          </a:p>
        </p:txBody>
      </p:sp>
      <p:sp>
        <p:nvSpPr>
          <p:cNvPr id="36" name="ZoneTexte 35"/>
          <p:cNvSpPr txBox="1"/>
          <p:nvPr/>
        </p:nvSpPr>
        <p:spPr>
          <a:xfrm>
            <a:off x="3292718" y="15354346"/>
            <a:ext cx="10233732" cy="10717678"/>
          </a:xfrm>
          <a:prstGeom prst="rect">
            <a:avLst/>
          </a:prstGeom>
          <a:noFill/>
        </p:spPr>
        <p:txBody>
          <a:bodyPr wrap="square" rtlCol="0">
            <a:spAutoFit/>
          </a:bodyPr>
          <a:lstStyle/>
          <a:p>
            <a:pPr marL="7925" lvl="1" indent="-7925" algn="just" eaLnBrk="0">
              <a:lnSpc>
                <a:spcPct val="103000"/>
              </a:lnSpc>
            </a:pPr>
            <a:r>
              <a:rPr lang="fr-FR" sz="2800" b="1" dirty="0">
                <a:latin typeface="Times" pitchFamily="2" charset="0"/>
                <a:cs typeface="Arial" panose="020B0604020202020204" pitchFamily="34" charset="0"/>
              </a:rPr>
              <a:t>La biologie </a:t>
            </a:r>
            <a:r>
              <a:rPr lang="fr-FR" sz="2800" dirty="0">
                <a:latin typeface="Times" pitchFamily="2" charset="0"/>
                <a:cs typeface="Arial" panose="020B0604020202020204" pitchFamily="34" charset="0"/>
              </a:rPr>
              <a:t>avait montré </a:t>
            </a:r>
            <a:r>
              <a:rPr lang="fr-FR" sz="2800" dirty="0">
                <a:effectLst/>
                <a:latin typeface="Times" pitchFamily="2" charset="0"/>
                <a:ea typeface="Calibri" panose="020F0502020204030204" pitchFamily="34" charset="0"/>
              </a:rPr>
              <a:t>une pancytopénie arégénérative avec taux de réticulocytes bas à 40800/mm3 associée à une lymphopénie à 738/mm3. Toutes les explorations biologiques à la recherche d’une tuberculose étaient négatives de même que les sérologies HIV et hépatique B et C</a:t>
            </a:r>
            <a:r>
              <a:rPr lang="fr-SN" sz="2800" dirty="0">
                <a:latin typeface="Times" pitchFamily="2" charset="0"/>
                <a:ea typeface="Calibri" panose="020F0502020204030204" pitchFamily="34" charset="0"/>
              </a:rPr>
              <a:t>. </a:t>
            </a:r>
          </a:p>
          <a:p>
            <a:pPr marL="7925" lvl="1" indent="-7925" algn="just" eaLnBrk="0">
              <a:lnSpc>
                <a:spcPct val="103000"/>
              </a:lnSpc>
            </a:pPr>
            <a:r>
              <a:rPr lang="fr-SN" sz="2800" dirty="0">
                <a:latin typeface="Times" pitchFamily="2" charset="0"/>
                <a:ea typeface="Calibri" panose="020F0502020204030204" pitchFamily="34" charset="0"/>
              </a:rPr>
              <a:t>L’électrophorèse des protéines </a:t>
            </a:r>
            <a:r>
              <a:rPr lang="fr-FR" sz="2800" dirty="0">
                <a:latin typeface="Times" pitchFamily="2" charset="0"/>
                <a:ea typeface="Calibri" panose="020F0502020204030204" pitchFamily="34" charset="0"/>
                <a:cs typeface="Arial" panose="020B0604020202020204" pitchFamily="34" charset="0"/>
              </a:rPr>
              <a:t>sériques </a:t>
            </a:r>
            <a:r>
              <a:rPr lang="fr-SN" sz="2800" dirty="0">
                <a:latin typeface="Times" pitchFamily="2" charset="0"/>
                <a:ea typeface="Calibri" panose="020F0502020204030204" pitchFamily="34" charset="0"/>
                <a:cs typeface="Arial" panose="020B0604020202020204" pitchFamily="34" charset="0"/>
              </a:rPr>
              <a:t>avait retrouvé une hypergammaglobulinémie polyclonale en faveur d’un syndrome inflammatoire chronique</a:t>
            </a:r>
            <a:endParaRPr lang="fr-SN" sz="2800" dirty="0">
              <a:effectLst/>
              <a:latin typeface="Times" pitchFamily="2" charset="0"/>
            </a:endParaRPr>
          </a:p>
          <a:p>
            <a:pPr marL="7925" lvl="1" indent="-7925" algn="just" eaLnBrk="0">
              <a:lnSpc>
                <a:spcPct val="103000"/>
              </a:lnSpc>
            </a:pPr>
            <a:r>
              <a:rPr lang="fr-FR" altLang="zh-CN" sz="2800" b="1" kern="0" spc="-30" dirty="0">
                <a:solidFill>
                  <a:srgbClr val="000000"/>
                </a:solidFill>
                <a:latin typeface="Times" pitchFamily="2" charset="0"/>
                <a:ea typeface="Arial" pitchFamily="34" charset="0"/>
                <a:cs typeface="Arial" pitchFamily="34" charset="0"/>
              </a:rPr>
              <a:t>L’échocardiographie transthoracique (figures 1</a:t>
            </a:r>
            <a:r>
              <a:rPr lang="fr-FR" altLang="zh-CN" sz="2800" kern="0" spc="-30" dirty="0">
                <a:solidFill>
                  <a:srgbClr val="000000"/>
                </a:solidFill>
                <a:latin typeface="Times" pitchFamily="2" charset="0"/>
                <a:ea typeface="Arial" pitchFamily="34" charset="0"/>
                <a:cs typeface="Arial" pitchFamily="34" charset="0"/>
              </a:rPr>
              <a:t> et 2) </a:t>
            </a:r>
            <a:r>
              <a:rPr lang="fr-FR" sz="2800" dirty="0">
                <a:effectLst/>
                <a:latin typeface="Times" pitchFamily="2" charset="0"/>
                <a:ea typeface="Calibri" panose="020F0502020204030204" pitchFamily="34" charset="0"/>
              </a:rPr>
              <a:t> réalisée à 9 mois post opératoire montrait une masse péricardique polylobée aux contours réguliers avasculaire mesurant 9,45× 8cm faite de filaments organisés en nid d’abeille, siégeant en regard de la paroi inférieure et de l’apex du ventricule gauche. Cette masse n’était pas compressive et la fonction systolique bi ventriculaire était conservée.</a:t>
            </a:r>
            <a:r>
              <a:rPr lang="fr-SN" sz="2800" dirty="0">
                <a:effectLst/>
                <a:latin typeface="Times" pitchFamily="2" charset="0"/>
              </a:rPr>
              <a:t> </a:t>
            </a:r>
          </a:p>
          <a:p>
            <a:pPr marL="7925" lvl="1" indent="-7925" algn="just" eaLnBrk="0">
              <a:lnSpc>
                <a:spcPct val="103000"/>
              </a:lnSpc>
            </a:pPr>
            <a:r>
              <a:rPr lang="fr-FR" sz="2800" b="1" dirty="0">
                <a:latin typeface="Times" pitchFamily="2" charset="0"/>
                <a:cs typeface="Arial" panose="020B0604020202020204" pitchFamily="34" charset="0"/>
              </a:rPr>
              <a:t>L’angioscanner thoracique (figures 2 et 3) </a:t>
            </a:r>
            <a:r>
              <a:rPr lang="fr-FR" sz="2800" dirty="0">
                <a:effectLst/>
                <a:latin typeface="Times" pitchFamily="2" charset="0"/>
                <a:ea typeface="Calibri" panose="020F0502020204030204" pitchFamily="34" charset="0"/>
              </a:rPr>
              <a:t> à 10 mois post opératoire retrouvait une collection liquidienne organisée à base d’implantation large sur le péricarde mesurant 10×9 cm rétro-ventriculaire gauche en faveur d’une masse kystique. </a:t>
            </a:r>
          </a:p>
          <a:p>
            <a:pPr marL="7925" lvl="1" indent="-7925" algn="just" eaLnBrk="0">
              <a:lnSpc>
                <a:spcPct val="103000"/>
              </a:lnSpc>
            </a:pPr>
            <a:r>
              <a:rPr lang="fr-FR" sz="2800" b="1" dirty="0">
                <a:latin typeface="Times" pitchFamily="2" charset="0"/>
                <a:cs typeface="Arial" panose="020B0604020202020204" pitchFamily="34" charset="0"/>
              </a:rPr>
              <a:t>La biopsie péricardique </a:t>
            </a:r>
            <a:r>
              <a:rPr lang="fr-FR" sz="2800" dirty="0">
                <a:latin typeface="Times" pitchFamily="2" charset="0"/>
                <a:cs typeface="Arial" panose="020B0604020202020204" pitchFamily="34" charset="0"/>
              </a:rPr>
              <a:t>était en faveur d’un infiltrat lympho-plasmocytaire modéré</a:t>
            </a:r>
            <a:endParaRPr lang="fr-SN" sz="2800" dirty="0">
              <a:latin typeface="Times" pitchFamily="2" charset="0"/>
              <a:cs typeface="Arial" panose="020B0604020202020204" pitchFamily="34" charset="0"/>
            </a:endParaRPr>
          </a:p>
          <a:p>
            <a:pPr marL="7925" lvl="1" indent="-7925" algn="just" eaLnBrk="0">
              <a:lnSpc>
                <a:spcPct val="103000"/>
              </a:lnSpc>
            </a:pPr>
            <a:r>
              <a:rPr lang="fr-FR" sz="2800" b="1" dirty="0">
                <a:latin typeface="Times" pitchFamily="2" charset="0"/>
                <a:cs typeface="Arial" panose="020B0604020202020204" pitchFamily="34" charset="0"/>
              </a:rPr>
              <a:t>  Un test au traitement </a:t>
            </a:r>
            <a:r>
              <a:rPr lang="fr-FR" sz="2800" dirty="0">
                <a:latin typeface="Times" pitchFamily="2" charset="0"/>
                <a:cs typeface="Arial" panose="020B0604020202020204" pitchFamily="34" charset="0"/>
              </a:rPr>
              <a:t>anti tuberculeux a été mené pendant 9 mois sans amélioration clinique. Une thoracotomie postérolatérale gauche exploratrice et un médullogramme sont prévus pour trouver une étiologie afin d’avoir un traitement efficace</a:t>
            </a:r>
          </a:p>
        </p:txBody>
      </p:sp>
      <p:sp>
        <p:nvSpPr>
          <p:cNvPr id="27" name="Rectangle 26"/>
          <p:cNvSpPr/>
          <p:nvPr/>
        </p:nvSpPr>
        <p:spPr>
          <a:xfrm>
            <a:off x="3474405" y="7637042"/>
            <a:ext cx="10297144" cy="2538515"/>
          </a:xfrm>
          <a:prstGeom prst="rect">
            <a:avLst/>
          </a:prstGeom>
        </p:spPr>
        <p:txBody>
          <a:bodyPr wrap="square">
            <a:spAutoFit/>
          </a:bodyPr>
          <a:lstStyle/>
          <a:p>
            <a:pPr algn="just">
              <a:lnSpc>
                <a:spcPct val="115000"/>
              </a:lnSpc>
              <a:spcAft>
                <a:spcPts val="1000"/>
              </a:spcAft>
            </a:pPr>
            <a:r>
              <a:rPr lang="fr-FR" sz="2800" dirty="0">
                <a:effectLst/>
                <a:latin typeface="Times" pitchFamily="2" charset="0"/>
                <a:ea typeface="Calibri" panose="020F0502020204030204" pitchFamily="34" charset="0"/>
                <a:cs typeface="Times New Roman" panose="02020603050405020304" pitchFamily="18" charset="0"/>
              </a:rPr>
              <a:t>Les tumeurs péricardiques primitives sont rares et le plus souvent bénignes dans 80% des cas. Elles peuvent se révéler par une tamponnade ou une insuffisance cardiaque droite réfractaire. Nous vous présentons le cas d’une masse péricardique expansive  sur un moignon de péricarde dont l’étiologie reste encore indéterminée</a:t>
            </a:r>
            <a:endParaRPr lang="fr-S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ZoneTexte 24"/>
          <p:cNvSpPr txBox="1"/>
          <p:nvPr/>
        </p:nvSpPr>
        <p:spPr>
          <a:xfrm>
            <a:off x="3576918" y="3926539"/>
            <a:ext cx="23211158" cy="1451551"/>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196747" marR="0" indent="-2196747" eaLnBrk="0">
              <a:lnSpc>
                <a:spcPct val="92000"/>
              </a:lnSpc>
            </a:pPr>
            <a:r>
              <a:rPr lang="en-US" altLang="zh-CN" sz="3200" b="1" kern="0" spc="-60" dirty="0">
                <a:solidFill>
                  <a:srgbClr val="000000"/>
                </a:solidFill>
                <a:latin typeface="Times" pitchFamily="2" charset="0"/>
                <a:ea typeface="Arial" pitchFamily="34" charset="0"/>
                <a:cs typeface="Times New Roman" panose="02020603050405020304" pitchFamily="18" charset="0"/>
              </a:rPr>
              <a:t>DIOP Ndeye Rokhaya, </a:t>
            </a:r>
            <a:r>
              <a:rPr lang="en-US" altLang="zh-CN" sz="3200" kern="0" spc="-60" dirty="0">
                <a:solidFill>
                  <a:srgbClr val="000000"/>
                </a:solidFill>
                <a:latin typeface="Times" pitchFamily="2" charset="0"/>
                <a:ea typeface="Arial" pitchFamily="34" charset="0"/>
                <a:cs typeface="Times New Roman" panose="02020603050405020304" pitchFamily="18" charset="0"/>
              </a:rPr>
              <a:t>Lo B, Ibouroi IH, Samba MM, Fall MCD, Gueye K, Fall PMDF, Fall T, Kane A, Mboup NS, Dioum M, Diop IB</a:t>
            </a:r>
          </a:p>
          <a:p>
            <a:pPr marL="2196747" marR="0" indent="-2196747" eaLnBrk="0">
              <a:lnSpc>
                <a:spcPct val="92000"/>
              </a:lnSpc>
            </a:pPr>
            <a:endParaRPr lang="en-US" altLang="zh-CN" sz="3200" b="1" kern="0" spc="-60" dirty="0">
              <a:solidFill>
                <a:srgbClr val="000000"/>
              </a:solidFill>
              <a:latin typeface="Times" pitchFamily="2" charset="0"/>
              <a:ea typeface="Arial" pitchFamily="34" charset="0"/>
              <a:cs typeface="Times New Roman" panose="02020603050405020304" pitchFamily="18" charset="0"/>
            </a:endParaRPr>
          </a:p>
          <a:p>
            <a:pPr marL="2196747" marR="0" indent="-2196747" eaLnBrk="0">
              <a:lnSpc>
                <a:spcPct val="92000"/>
              </a:lnSpc>
            </a:pPr>
            <a:r>
              <a:rPr lang="fr-FR" altLang="zh-CN" sz="3200" kern="0" spc="-60" dirty="0">
                <a:solidFill>
                  <a:srgbClr val="000000"/>
                </a:solidFill>
                <a:latin typeface="Times" pitchFamily="2" charset="0"/>
                <a:ea typeface="Arial" pitchFamily="34" charset="0"/>
                <a:cs typeface="Times New Roman" panose="02020603050405020304" pitchFamily="18" charset="0"/>
              </a:rPr>
              <a:t> Service de Cardiologie, CHUN de </a:t>
            </a:r>
            <a:r>
              <a:rPr lang="fr-FR" altLang="zh-CN" sz="3200" kern="0" spc="-60" dirty="0" err="1">
                <a:solidFill>
                  <a:srgbClr val="000000"/>
                </a:solidFill>
                <a:latin typeface="Times" pitchFamily="2" charset="0"/>
                <a:ea typeface="Arial" pitchFamily="34" charset="0"/>
                <a:cs typeface="Times New Roman" panose="02020603050405020304" pitchFamily="18" charset="0"/>
              </a:rPr>
              <a:t>Fann</a:t>
            </a:r>
            <a:r>
              <a:rPr lang="fr-FR" altLang="zh-CN" sz="3200" kern="0" spc="-60" dirty="0">
                <a:solidFill>
                  <a:srgbClr val="000000"/>
                </a:solidFill>
                <a:latin typeface="Times" pitchFamily="2" charset="0"/>
                <a:ea typeface="Arial" pitchFamily="34" charset="0"/>
                <a:cs typeface="Times New Roman" panose="02020603050405020304" pitchFamily="18" charset="0"/>
              </a:rPr>
              <a:t> Dakar, Sénégal</a:t>
            </a:r>
            <a:endParaRPr lang="en-US" altLang="zh-CN" sz="3200" kern="0" spc="-60" dirty="0">
              <a:solidFill>
                <a:srgbClr val="000000"/>
              </a:solidFill>
              <a:latin typeface="Times" pitchFamily="2" charset="0"/>
              <a:ea typeface="Arial" pitchFamily="34" charset="0"/>
              <a:cs typeface="Times New Roman" panose="02020603050405020304" pitchFamily="18" charset="0"/>
            </a:endParaRPr>
          </a:p>
        </p:txBody>
      </p:sp>
      <p:sp>
        <p:nvSpPr>
          <p:cNvPr id="2" name="ZoneTexte 1"/>
          <p:cNvSpPr txBox="1"/>
          <p:nvPr/>
        </p:nvSpPr>
        <p:spPr>
          <a:xfrm>
            <a:off x="16589132" y="28145743"/>
            <a:ext cx="7785410" cy="1384995"/>
          </a:xfrm>
          <a:prstGeom prst="rect">
            <a:avLst/>
          </a:prstGeom>
          <a:noFill/>
        </p:spPr>
        <p:txBody>
          <a:bodyPr wrap="square" rtlCol="0">
            <a:spAutoFit/>
          </a:bodyPr>
          <a:lstStyle/>
          <a:p>
            <a:r>
              <a:rPr lang="en-US" sz="2800" dirty="0">
                <a:latin typeface="Times" pitchFamily="2" charset="0"/>
              </a:rPr>
              <a:t>Figure 4: </a:t>
            </a:r>
            <a:r>
              <a:rPr lang="en-US" sz="2800" dirty="0" err="1">
                <a:latin typeface="Times" pitchFamily="2" charset="0"/>
              </a:rPr>
              <a:t>Sternotomie</a:t>
            </a:r>
            <a:r>
              <a:rPr lang="en-US" sz="2800" dirty="0">
                <a:latin typeface="Times" pitchFamily="2" charset="0"/>
              </a:rPr>
              <a:t> </a:t>
            </a:r>
            <a:r>
              <a:rPr lang="en-US" sz="2800" dirty="0" err="1">
                <a:latin typeface="Times" pitchFamily="2" charset="0"/>
              </a:rPr>
              <a:t>mediane</a:t>
            </a:r>
            <a:r>
              <a:rPr lang="en-US" sz="2800" dirty="0">
                <a:latin typeface="Times" pitchFamily="2" charset="0"/>
              </a:rPr>
              <a:t> permettant de MEE en A le </a:t>
            </a:r>
            <a:r>
              <a:rPr lang="en-US" sz="2800" dirty="0" err="1">
                <a:latin typeface="Times" pitchFamily="2" charset="0"/>
              </a:rPr>
              <a:t>coeur</a:t>
            </a:r>
            <a:r>
              <a:rPr lang="en-US" sz="2800" dirty="0">
                <a:latin typeface="Times" pitchFamily="2" charset="0"/>
              </a:rPr>
              <a:t> et en B le </a:t>
            </a:r>
            <a:r>
              <a:rPr lang="en-US" sz="2800" dirty="0" err="1">
                <a:latin typeface="Times" pitchFamily="2" charset="0"/>
              </a:rPr>
              <a:t>pericarde</a:t>
            </a:r>
            <a:r>
              <a:rPr lang="en-US" sz="2800" dirty="0">
                <a:latin typeface="Times" pitchFamily="2" charset="0"/>
              </a:rPr>
              <a:t> </a:t>
            </a:r>
            <a:r>
              <a:rPr lang="en-US" sz="2800" dirty="0" err="1">
                <a:latin typeface="Times" pitchFamily="2" charset="0"/>
              </a:rPr>
              <a:t>épaissi</a:t>
            </a:r>
            <a:r>
              <a:rPr lang="en-US" sz="2800" dirty="0">
                <a:latin typeface="Times" pitchFamily="2" charset="0"/>
              </a:rPr>
              <a:t> </a:t>
            </a:r>
            <a:r>
              <a:rPr lang="en-US" sz="2800" dirty="0" err="1">
                <a:latin typeface="Times" pitchFamily="2" charset="0"/>
              </a:rPr>
              <a:t>fibrosé</a:t>
            </a:r>
            <a:r>
              <a:rPr lang="en-US" sz="2800" dirty="0">
                <a:latin typeface="Times" pitchFamily="2" charset="0"/>
              </a:rPr>
              <a:t> avec des </a:t>
            </a:r>
            <a:r>
              <a:rPr lang="en-US" sz="2800" dirty="0" err="1">
                <a:latin typeface="Times" pitchFamily="2" charset="0"/>
              </a:rPr>
              <a:t>caillots</a:t>
            </a:r>
            <a:endParaRPr lang="en-US" sz="2800" dirty="0">
              <a:latin typeface="Times" pitchFamily="2" charset="0"/>
            </a:endParaRPr>
          </a:p>
        </p:txBody>
      </p:sp>
      <p:sp>
        <p:nvSpPr>
          <p:cNvPr id="3" name="ZoneTexte 2"/>
          <p:cNvSpPr txBox="1"/>
          <p:nvPr/>
        </p:nvSpPr>
        <p:spPr>
          <a:xfrm>
            <a:off x="16608386" y="19612171"/>
            <a:ext cx="10084406" cy="954107"/>
          </a:xfrm>
          <a:prstGeom prst="rect">
            <a:avLst/>
          </a:prstGeom>
          <a:noFill/>
        </p:spPr>
        <p:txBody>
          <a:bodyPr wrap="square" rtlCol="0">
            <a:spAutoFit/>
          </a:bodyPr>
          <a:lstStyle/>
          <a:p>
            <a:r>
              <a:rPr lang="en-US" sz="2800" dirty="0">
                <a:latin typeface="Times" pitchFamily="2" charset="0"/>
              </a:rPr>
              <a:t>Figure 2 et 3: TDM en reconstruction coronale et </a:t>
            </a:r>
            <a:r>
              <a:rPr lang="en-US" sz="2800" dirty="0" err="1">
                <a:latin typeface="Times" pitchFamily="2" charset="0"/>
              </a:rPr>
              <a:t>sagittale</a:t>
            </a:r>
            <a:r>
              <a:rPr lang="en-US" sz="2800" dirty="0">
                <a:latin typeface="Times" pitchFamily="2" charset="0"/>
              </a:rPr>
              <a:t> MEE une collection liquidienne péricardique </a:t>
            </a:r>
            <a:r>
              <a:rPr lang="en-US" sz="2800" dirty="0" err="1">
                <a:latin typeface="Times" pitchFamily="2" charset="0"/>
              </a:rPr>
              <a:t>retroVG</a:t>
            </a:r>
            <a:r>
              <a:rPr lang="en-US" sz="2800" dirty="0">
                <a:latin typeface="Times" pitchFamily="2" charset="0"/>
              </a:rPr>
              <a:t> mesurant 10×9 cm  </a:t>
            </a:r>
          </a:p>
        </p:txBody>
      </p:sp>
      <p:sp>
        <p:nvSpPr>
          <p:cNvPr id="7" name="ZoneTexte 6"/>
          <p:cNvSpPr txBox="1"/>
          <p:nvPr/>
        </p:nvSpPr>
        <p:spPr>
          <a:xfrm>
            <a:off x="23033357" y="11711964"/>
            <a:ext cx="184731" cy="769441"/>
          </a:xfrm>
          <a:prstGeom prst="rect">
            <a:avLst/>
          </a:prstGeom>
          <a:noFill/>
        </p:spPr>
        <p:txBody>
          <a:bodyPr wrap="none" rtlCol="0">
            <a:spAutoFit/>
          </a:bodyPr>
          <a:lstStyle/>
          <a:p>
            <a:endParaRPr lang="en-US" sz="4400" dirty="0"/>
          </a:p>
        </p:txBody>
      </p:sp>
      <p:sp>
        <p:nvSpPr>
          <p:cNvPr id="45" name="ZoneTexte 44">
            <a:extLst>
              <a:ext uri="{FF2B5EF4-FFF2-40B4-BE49-F238E27FC236}">
                <a16:creationId xmlns:a16="http://schemas.microsoft.com/office/drawing/2014/main" id="{504612DE-CE08-19F2-D91F-2CACB61C228A}"/>
              </a:ext>
            </a:extLst>
          </p:cNvPr>
          <p:cNvSpPr txBox="1"/>
          <p:nvPr/>
        </p:nvSpPr>
        <p:spPr>
          <a:xfrm>
            <a:off x="16026063" y="10491537"/>
            <a:ext cx="184731" cy="1215717"/>
          </a:xfrm>
          <a:prstGeom prst="rect">
            <a:avLst/>
          </a:prstGeom>
          <a:noFill/>
        </p:spPr>
        <p:txBody>
          <a:bodyPr wrap="square" rtlCol="0">
            <a:spAutoFit/>
          </a:bodyPr>
          <a:lstStyle/>
          <a:p>
            <a:endParaRPr lang="fr-FR" dirty="0"/>
          </a:p>
        </p:txBody>
      </p:sp>
      <p:sp>
        <p:nvSpPr>
          <p:cNvPr id="48" name="ZoneTexte 47">
            <a:extLst>
              <a:ext uri="{FF2B5EF4-FFF2-40B4-BE49-F238E27FC236}">
                <a16:creationId xmlns:a16="http://schemas.microsoft.com/office/drawing/2014/main" id="{40F748BB-5EDF-D528-5347-C71F8C405151}"/>
              </a:ext>
            </a:extLst>
          </p:cNvPr>
          <p:cNvSpPr txBox="1"/>
          <p:nvPr/>
        </p:nvSpPr>
        <p:spPr>
          <a:xfrm>
            <a:off x="15280105" y="12344400"/>
            <a:ext cx="184731" cy="1215717"/>
          </a:xfrm>
          <a:prstGeom prst="rect">
            <a:avLst/>
          </a:prstGeom>
          <a:noFill/>
        </p:spPr>
        <p:txBody>
          <a:bodyPr wrap="none" rtlCol="0">
            <a:spAutoFit/>
          </a:bodyPr>
          <a:lstStyle/>
          <a:p>
            <a:endParaRPr lang="fr-FR" dirty="0"/>
          </a:p>
        </p:txBody>
      </p:sp>
      <p:sp>
        <p:nvSpPr>
          <p:cNvPr id="49" name="ZoneTexte 48">
            <a:extLst>
              <a:ext uri="{FF2B5EF4-FFF2-40B4-BE49-F238E27FC236}">
                <a16:creationId xmlns:a16="http://schemas.microsoft.com/office/drawing/2014/main" id="{D9DC83A3-5572-00AF-0193-43CAB23CD017}"/>
              </a:ext>
            </a:extLst>
          </p:cNvPr>
          <p:cNvSpPr txBox="1"/>
          <p:nvPr/>
        </p:nvSpPr>
        <p:spPr>
          <a:xfrm>
            <a:off x="13785866" y="11554345"/>
            <a:ext cx="7977704" cy="1384995"/>
          </a:xfrm>
          <a:prstGeom prst="rect">
            <a:avLst/>
          </a:prstGeom>
          <a:noFill/>
        </p:spPr>
        <p:txBody>
          <a:bodyPr wrap="square" rtlCol="0">
            <a:spAutoFit/>
          </a:bodyPr>
          <a:lstStyle/>
          <a:p>
            <a:r>
              <a:rPr lang="en-US" sz="2800" dirty="0">
                <a:latin typeface="Times" pitchFamily="2" charset="0"/>
              </a:rPr>
              <a:t>Figure 1: ETT en apicale 4 cavités montrant une masse péricardique en regard de l’apex du VG 10×9cm  </a:t>
            </a:r>
          </a:p>
        </p:txBody>
      </p:sp>
      <p:sp>
        <p:nvSpPr>
          <p:cNvPr id="6" name="ZoneTexte 5">
            <a:extLst>
              <a:ext uri="{FF2B5EF4-FFF2-40B4-BE49-F238E27FC236}">
                <a16:creationId xmlns:a16="http://schemas.microsoft.com/office/drawing/2014/main" id="{1F3BBD22-B23C-D00F-2E6D-774F2B01D21F}"/>
              </a:ext>
            </a:extLst>
          </p:cNvPr>
          <p:cNvSpPr txBox="1"/>
          <p:nvPr/>
        </p:nvSpPr>
        <p:spPr>
          <a:xfrm>
            <a:off x="21172274" y="11681968"/>
            <a:ext cx="6792466" cy="954107"/>
          </a:xfrm>
          <a:prstGeom prst="rect">
            <a:avLst/>
          </a:prstGeom>
          <a:noFill/>
        </p:spPr>
        <p:txBody>
          <a:bodyPr wrap="square" rtlCol="0">
            <a:spAutoFit/>
          </a:bodyPr>
          <a:lstStyle/>
          <a:p>
            <a:r>
              <a:rPr lang="fr-FR" sz="2800" dirty="0">
                <a:latin typeface="Times" pitchFamily="2" charset="0"/>
              </a:rPr>
              <a:t>Figure 2: ETT en PSGA, montrant la même masse vue en regard de la paroi inferieure</a:t>
            </a:r>
          </a:p>
        </p:txBody>
      </p:sp>
      <p:sp>
        <p:nvSpPr>
          <p:cNvPr id="37" name="ZoneTexte 36">
            <a:extLst>
              <a:ext uri="{FF2B5EF4-FFF2-40B4-BE49-F238E27FC236}">
                <a16:creationId xmlns:a16="http://schemas.microsoft.com/office/drawing/2014/main" id="{234DFB1A-90B2-4807-94CA-A313480089FF}"/>
              </a:ext>
            </a:extLst>
          </p:cNvPr>
          <p:cNvSpPr txBox="1"/>
          <p:nvPr/>
        </p:nvSpPr>
        <p:spPr>
          <a:xfrm>
            <a:off x="3504010" y="1414008"/>
            <a:ext cx="23211158" cy="2422202"/>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rtlCol="0">
            <a:spAutoFit/>
          </a:bodyPr>
          <a:lstStyle/>
          <a:p>
            <a:pPr algn="ctr">
              <a:lnSpc>
                <a:spcPct val="107000"/>
              </a:lnSpc>
              <a:spcAft>
                <a:spcPts val="800"/>
              </a:spcAft>
            </a:pPr>
            <a:r>
              <a:rPr lang="fr-FR" sz="4400" b="1">
                <a:solidFill>
                  <a:schemeClr val="bg1"/>
                </a:solidFill>
                <a:effectLst/>
                <a:latin typeface="Times" pitchFamily="2" charset="0"/>
                <a:ea typeface="Calibri" panose="020F0502020204030204" pitchFamily="34" charset="0"/>
                <a:cs typeface="Times New Roman" panose="02020603050405020304" pitchFamily="18" charset="0"/>
              </a:rPr>
              <a:t>TUMEUR OU HEMATOME PERICARDIQUE</a:t>
            </a:r>
          </a:p>
          <a:p>
            <a:pPr algn="ctr">
              <a:lnSpc>
                <a:spcPct val="107000"/>
              </a:lnSpc>
              <a:spcAft>
                <a:spcPts val="800"/>
              </a:spcAft>
            </a:pPr>
            <a:r>
              <a:rPr lang="fr-FR" sz="4400" b="1">
                <a:solidFill>
                  <a:schemeClr val="bg1"/>
                </a:solidFill>
                <a:effectLst/>
                <a:latin typeface="Times" pitchFamily="2" charset="0"/>
                <a:ea typeface="Calibri" panose="020F0502020204030204" pitchFamily="34" charset="0"/>
                <a:cs typeface="Times New Roman" panose="02020603050405020304" pitchFamily="18" charset="0"/>
              </a:rPr>
              <a:t>« RIEN NE SE PERD, RIEN NE SE CREE, TOUT SE TRANSFORME »</a:t>
            </a:r>
          </a:p>
          <a:p>
            <a:pPr algn="ctr">
              <a:lnSpc>
                <a:spcPct val="107000"/>
              </a:lnSpc>
              <a:spcAft>
                <a:spcPts val="800"/>
              </a:spcAft>
            </a:pPr>
            <a:endParaRPr lang="fr-FR" sz="4400" b="1" dirty="0">
              <a:solidFill>
                <a:schemeClr val="bg1"/>
              </a:solidFill>
              <a:effectLst/>
              <a:latin typeface="Times" pitchFamily="2" charset="0"/>
              <a:ea typeface="Calibri" panose="020F0502020204030204" pitchFamily="34" charset="0"/>
              <a:cs typeface="Times New Roman" panose="02020603050405020304" pitchFamily="18" charset="0"/>
            </a:endParaRPr>
          </a:p>
        </p:txBody>
      </p:sp>
      <p:pic>
        <p:nvPicPr>
          <p:cNvPr id="10" name="Image 9">
            <a:extLst>
              <a:ext uri="{FF2B5EF4-FFF2-40B4-BE49-F238E27FC236}">
                <a16:creationId xmlns:a16="http://schemas.microsoft.com/office/drawing/2014/main" id="{D5290B80-C1FF-481E-8443-1A695937C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4702" y="6336544"/>
            <a:ext cx="6852684" cy="5139513"/>
          </a:xfrm>
          <a:prstGeom prst="rect">
            <a:avLst/>
          </a:prstGeom>
        </p:spPr>
      </p:pic>
      <p:pic>
        <p:nvPicPr>
          <p:cNvPr id="41" name="Image 40">
            <a:extLst>
              <a:ext uri="{FF2B5EF4-FFF2-40B4-BE49-F238E27FC236}">
                <a16:creationId xmlns:a16="http://schemas.microsoft.com/office/drawing/2014/main" id="{ABD61064-E01E-4FEA-8B5F-6E027A557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5886" y="6293333"/>
            <a:ext cx="7023545" cy="5267659"/>
          </a:xfrm>
          <a:prstGeom prst="rect">
            <a:avLst/>
          </a:prstGeom>
        </p:spPr>
      </p:pic>
      <p:pic>
        <p:nvPicPr>
          <p:cNvPr id="43" name="Image 42">
            <a:extLst>
              <a:ext uri="{FF2B5EF4-FFF2-40B4-BE49-F238E27FC236}">
                <a16:creationId xmlns:a16="http://schemas.microsoft.com/office/drawing/2014/main" id="{EACBC99A-4A95-4CF0-B0CD-CD6860F789B5}"/>
              </a:ext>
            </a:extLst>
          </p:cNvPr>
          <p:cNvPicPr>
            <a:picLocks noChangeAspect="1"/>
          </p:cNvPicPr>
          <p:nvPr/>
        </p:nvPicPr>
        <p:blipFill rotWithShape="1">
          <a:blip r:embed="rId4">
            <a:extLst>
              <a:ext uri="{28A0092B-C50C-407E-A947-70E740481C1C}">
                <a14:useLocalDpi xmlns:a14="http://schemas.microsoft.com/office/drawing/2010/main" val="0"/>
              </a:ext>
            </a:extLst>
          </a:blip>
          <a:srcRect l="10027" t="23588" r="14720"/>
          <a:stretch/>
        </p:blipFill>
        <p:spPr>
          <a:xfrm>
            <a:off x="13953278" y="13115186"/>
            <a:ext cx="6208544" cy="6304107"/>
          </a:xfrm>
          <a:prstGeom prst="rect">
            <a:avLst/>
          </a:prstGeom>
        </p:spPr>
      </p:pic>
      <p:pic>
        <p:nvPicPr>
          <p:cNvPr id="46" name="Image 45">
            <a:extLst>
              <a:ext uri="{FF2B5EF4-FFF2-40B4-BE49-F238E27FC236}">
                <a16:creationId xmlns:a16="http://schemas.microsoft.com/office/drawing/2014/main" id="{8FB6A5AA-3256-4577-8F14-01A77FED652E}"/>
              </a:ext>
            </a:extLst>
          </p:cNvPr>
          <p:cNvPicPr>
            <a:picLocks noChangeAspect="1"/>
          </p:cNvPicPr>
          <p:nvPr/>
        </p:nvPicPr>
        <p:blipFill rotWithShape="1">
          <a:blip r:embed="rId5">
            <a:extLst>
              <a:ext uri="{28A0092B-C50C-407E-A947-70E740481C1C}">
                <a14:useLocalDpi xmlns:a14="http://schemas.microsoft.com/office/drawing/2010/main" val="0"/>
              </a:ext>
            </a:extLst>
          </a:blip>
          <a:srcRect l="14414" t="9610"/>
          <a:stretch/>
        </p:blipFill>
        <p:spPr>
          <a:xfrm>
            <a:off x="21773805" y="13208686"/>
            <a:ext cx="5837930" cy="6165634"/>
          </a:xfrm>
          <a:prstGeom prst="rect">
            <a:avLst/>
          </a:prstGeom>
        </p:spPr>
      </p:pic>
      <p:pic>
        <p:nvPicPr>
          <p:cNvPr id="52" name="Image 51">
            <a:extLst>
              <a:ext uri="{FF2B5EF4-FFF2-40B4-BE49-F238E27FC236}">
                <a16:creationId xmlns:a16="http://schemas.microsoft.com/office/drawing/2014/main" id="{191ED885-D355-413E-9C42-DEC6F2CBBE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84049" y="21015741"/>
            <a:ext cx="5234039" cy="6978718"/>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4944</TotalTime>
  <Words>509</Words>
  <Application>Microsoft Office PowerPoint</Application>
  <PresentationFormat>Personnalisé</PresentationFormat>
  <Paragraphs>22</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Times</vt:lpstr>
      <vt:lpstr>Times New Roman</vt:lpstr>
      <vt:lpstr>Thème Office</vt:lpstr>
      <vt:lpstr>Présentation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veyssal</dc:creator>
  <cp:lastModifiedBy>rokhya1994@yahoo.fr</cp:lastModifiedBy>
  <cp:revision>182</cp:revision>
  <dcterms:created xsi:type="dcterms:W3CDTF">2012-09-12T23:13:52Z</dcterms:created>
  <dcterms:modified xsi:type="dcterms:W3CDTF">2023-12-09T18:08:07Z</dcterms:modified>
</cp:coreProperties>
</file>