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F8AD8"/>
    <a:srgbClr val="00B0F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97"/>
  </p:normalViewPr>
  <p:slideViewPr>
    <p:cSldViewPr snapToGrid="0" showGuides="1">
      <p:cViewPr>
        <p:scale>
          <a:sx n="83" d="100"/>
          <a:sy n="83" d="100"/>
        </p:scale>
        <p:origin x="680" y="-270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20MIZELE\Classeur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Feuil4!$E$16</c:f>
              <c:strCache>
                <c:ptCount val="1"/>
                <c:pt idx="0">
                  <c:v>Non stressé</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763668430335096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02D-5042-84D7-27C4094196D3}"/>
                </c:ext>
              </c:extLst>
            </c:dLbl>
            <c:dLbl>
              <c:idx val="1"/>
              <c:layout>
                <c:manualLayout>
                  <c:x val="1.7636684303350809E-2"/>
                  <c:y val="-6.319586882988207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2D-5042-84D7-27C4094196D3}"/>
                </c:ext>
              </c:extLst>
            </c:dLbl>
            <c:dLbl>
              <c:idx val="2"/>
              <c:layout>
                <c:manualLayout>
                  <c:x val="2.2045855379188711E-2"/>
                  <c:y val="-3.44708721130647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2D-5042-84D7-27C4094196D3}"/>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Feuil4!$D$17:$D$19</c:f>
              <c:strCache>
                <c:ptCount val="3"/>
                <c:pt idx="0">
                  <c:v>Cadre</c:v>
                </c:pt>
                <c:pt idx="1">
                  <c:v>Execution</c:v>
                </c:pt>
                <c:pt idx="2">
                  <c:v>Maitrise</c:v>
                </c:pt>
              </c:strCache>
            </c:strRef>
          </c:cat>
          <c:val>
            <c:numRef>
              <c:f>Feuil4!$E$17:$E$19</c:f>
              <c:numCache>
                <c:formatCode>0.0</c:formatCode>
                <c:ptCount val="3"/>
                <c:pt idx="0">
                  <c:v>71.739130000000003</c:v>
                </c:pt>
                <c:pt idx="1">
                  <c:v>54.166670000000003</c:v>
                </c:pt>
                <c:pt idx="2">
                  <c:v>47.755099999999999</c:v>
                </c:pt>
              </c:numCache>
            </c:numRef>
          </c:val>
          <c:extLst>
            <c:ext xmlns:c16="http://schemas.microsoft.com/office/drawing/2014/chart" uri="{C3380CC4-5D6E-409C-BE32-E72D297353CC}">
              <c16:uniqueId val="{00000003-702D-5042-84D7-27C4094196D3}"/>
            </c:ext>
          </c:extLst>
        </c:ser>
        <c:ser>
          <c:idx val="1"/>
          <c:order val="1"/>
          <c:tx>
            <c:strRef>
              <c:f>Feuil4!$F$16</c:f>
              <c:strCache>
                <c:ptCount val="1"/>
                <c:pt idx="0">
                  <c:v>Stressé</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984126984126984E-2"/>
                  <c:y val="-3.447087211306572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02D-5042-84D7-27C4094196D3}"/>
                </c:ext>
              </c:extLst>
            </c:dLbl>
            <c:dLbl>
              <c:idx val="1"/>
              <c:layout>
                <c:manualLayout>
                  <c:x val="2.4250440917107582E-2"/>
                  <c:y val="-6.8941744226128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02D-5042-84D7-27C4094196D3}"/>
                </c:ext>
              </c:extLst>
            </c:dLbl>
            <c:dLbl>
              <c:idx val="2"/>
              <c:layout>
                <c:manualLayout>
                  <c:x val="1.7636684303350969E-2"/>
                  <c:y val="-6.894174422612876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02D-5042-84D7-27C4094196D3}"/>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Feuil4!$D$17:$D$19</c:f>
              <c:strCache>
                <c:ptCount val="3"/>
                <c:pt idx="0">
                  <c:v>Cadre</c:v>
                </c:pt>
                <c:pt idx="1">
                  <c:v>Execution</c:v>
                </c:pt>
                <c:pt idx="2">
                  <c:v>Maitrise</c:v>
                </c:pt>
              </c:strCache>
            </c:strRef>
          </c:cat>
          <c:val>
            <c:numRef>
              <c:f>Feuil4!$F$17:$F$19</c:f>
              <c:numCache>
                <c:formatCode>0.0</c:formatCode>
                <c:ptCount val="3"/>
                <c:pt idx="0">
                  <c:v>28.260870000000001</c:v>
                </c:pt>
                <c:pt idx="1">
                  <c:v>45.833329999999997</c:v>
                </c:pt>
                <c:pt idx="2">
                  <c:v>52.244900000000001</c:v>
                </c:pt>
              </c:numCache>
            </c:numRef>
          </c:val>
          <c:extLst>
            <c:ext xmlns:c16="http://schemas.microsoft.com/office/drawing/2014/chart" uri="{C3380CC4-5D6E-409C-BE32-E72D297353CC}">
              <c16:uniqueId val="{00000007-702D-5042-84D7-27C4094196D3}"/>
            </c:ext>
          </c:extLst>
        </c:ser>
        <c:dLbls>
          <c:showLegendKey val="0"/>
          <c:showVal val="0"/>
          <c:showCatName val="0"/>
          <c:showSerName val="0"/>
          <c:showPercent val="0"/>
          <c:showBubbleSize val="0"/>
        </c:dLbls>
        <c:gapWidth val="150"/>
        <c:shape val="box"/>
        <c:axId val="872071087"/>
        <c:axId val="464587327"/>
        <c:axId val="0"/>
      </c:bar3DChart>
      <c:catAx>
        <c:axId val="872071087"/>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464587327"/>
        <c:crosses val="autoZero"/>
        <c:auto val="1"/>
        <c:lblAlgn val="ctr"/>
        <c:lblOffset val="100"/>
        <c:noMultiLvlLbl val="0"/>
      </c:catAx>
      <c:valAx>
        <c:axId val="46458732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87207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200">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fr-FR"/>
              <a:t>Modifiez le style du titre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E3382B7-165D-8F4A-846A-0CE0AEC1FD39}"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13028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382B7-165D-8F4A-846A-0CE0AEC1FD39}"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22397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382B7-165D-8F4A-846A-0CE0AEC1FD39}"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330554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382B7-165D-8F4A-846A-0CE0AEC1FD39}"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346820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fr-FR"/>
              <a:t>Modifiez le style du titre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382B7-165D-8F4A-846A-0CE0AEC1FD39}" type="datetimeFigureOut">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44256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E3382B7-165D-8F4A-846A-0CE0AEC1FD39}" type="datetimeFigureOut">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274819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fr-FR"/>
              <a:t>Modifiez le style du titre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fr-FR"/>
              <a:t>Cliquez pour modifier les styles du texte du masque</a:t>
            </a:r>
          </a:p>
        </p:txBody>
      </p:sp>
      <p:sp>
        <p:nvSpPr>
          <p:cNvPr id="4" name="Content Placeholder 3"/>
          <p:cNvSpPr>
            <a:spLocks noGrp="1"/>
          </p:cNvSpPr>
          <p:nvPr>
            <p:ph sz="half" idx="2"/>
          </p:nvPr>
        </p:nvSpPr>
        <p:spPr>
          <a:xfrm>
            <a:off x="661334" y="4676140"/>
            <a:ext cx="4061757" cy="68778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fr-FR"/>
              <a:t>Cliquez pour modifier les styles du texte du masque</a:t>
            </a:r>
          </a:p>
        </p:txBody>
      </p:sp>
      <p:sp>
        <p:nvSpPr>
          <p:cNvPr id="6" name="Content Placeholder 5"/>
          <p:cNvSpPr>
            <a:spLocks noGrp="1"/>
          </p:cNvSpPr>
          <p:nvPr>
            <p:ph sz="quarter" idx="4"/>
          </p:nvPr>
        </p:nvSpPr>
        <p:spPr>
          <a:xfrm>
            <a:off x="4860608" y="4676140"/>
            <a:ext cx="4081761" cy="68778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E3382B7-165D-8F4A-846A-0CE0AEC1FD39}" type="datetimeFigureOut">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8047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E3382B7-165D-8F4A-846A-0CE0AEC1FD39}" type="datetimeFigureOut">
              <a:rPr lang="fr-FR" smtClean="0"/>
              <a:t>08/12/2023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131447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382B7-165D-8F4A-846A-0CE0AEC1FD39}" type="datetimeFigureOut">
              <a:rPr lang="fr-FR" smtClean="0"/>
              <a:t>08/12/2023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119670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fr-FR"/>
              <a:t>Modifiez le style du titre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382B7-165D-8F4A-846A-0CE0AEC1FD39}" type="datetimeFigureOut">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17835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fr-FR"/>
              <a:t>Modifiez le style du titre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fr-FR"/>
              <a:t>Cliquez sur l'icône pour ajouter une image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382B7-165D-8F4A-846A-0CE0AEC1FD39}" type="datetimeFigureOut">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0617F4-1AF3-224D-84D0-CFC030A7C79A}" type="slidenum">
              <a:rPr lang="fr-FR" smtClean="0"/>
              <a:t>‹N°›</a:t>
            </a:fld>
            <a:endParaRPr lang="fr-FR"/>
          </a:p>
        </p:txBody>
      </p:sp>
    </p:spTree>
    <p:extLst>
      <p:ext uri="{BB962C8B-B14F-4D97-AF65-F5344CB8AC3E}">
        <p14:creationId xmlns:p14="http://schemas.microsoft.com/office/powerpoint/2010/main" val="215880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2E3382B7-165D-8F4A-846A-0CE0AEC1FD39}" type="datetimeFigureOut">
              <a:rPr lang="fr-FR" smtClean="0"/>
              <a:t>08/12/2023</a:t>
            </a:fld>
            <a:endParaRPr lang="fr-F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390617F4-1AF3-224D-84D0-CFC030A7C79A}" type="slidenum">
              <a:rPr lang="fr-FR" smtClean="0"/>
              <a:t>‹N°›</a:t>
            </a:fld>
            <a:endParaRPr lang="fr-FR"/>
          </a:p>
        </p:txBody>
      </p:sp>
    </p:spTree>
    <p:extLst>
      <p:ext uri="{BB962C8B-B14F-4D97-AF65-F5344CB8AC3E}">
        <p14:creationId xmlns:p14="http://schemas.microsoft.com/office/powerpoint/2010/main" val="83328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EB979-CD9E-003C-D184-644037478298}"/>
              </a:ext>
            </a:extLst>
          </p:cNvPr>
          <p:cNvSpPr>
            <a:spLocks noGrp="1"/>
          </p:cNvSpPr>
          <p:nvPr>
            <p:ph type="ctrTitle"/>
          </p:nvPr>
        </p:nvSpPr>
        <p:spPr>
          <a:xfrm>
            <a:off x="0" y="1"/>
            <a:ext cx="9601200" cy="796412"/>
          </a:xfrm>
          <a:solidFill>
            <a:srgbClr val="FF8AD8"/>
          </a:solidFill>
        </p:spPr>
        <p:txBody>
          <a:bodyPr anchor="ctr">
            <a:noAutofit/>
          </a:bodyPr>
          <a:lstStyle/>
          <a:p>
            <a:r>
              <a:rPr lang="fr-FR" sz="1800" b="1" dirty="0">
                <a:latin typeface="Times New Roman" panose="02020603050405020304" pitchFamily="18" charset="0"/>
                <a:cs typeface="Times New Roman" panose="02020603050405020304" pitchFamily="18" charset="0"/>
              </a:rPr>
              <a:t>RELATION ENTRE HTA ET NIVEAU DE PRESSION ARTERIELLE AVEC LE STRESS EN MILIEU PROFESSIONNEL A POINTE-NOIRE (REPUBLIQUE DU CONGO)</a:t>
            </a:r>
            <a:endParaRPr lang="fr-FR" sz="1800" dirty="0"/>
          </a:p>
        </p:txBody>
      </p:sp>
      <p:sp>
        <p:nvSpPr>
          <p:cNvPr id="4" name="ZoneTexte 3">
            <a:extLst>
              <a:ext uri="{FF2B5EF4-FFF2-40B4-BE49-F238E27FC236}">
                <a16:creationId xmlns:a16="http://schemas.microsoft.com/office/drawing/2014/main" id="{24080611-B143-FAF6-45C4-5B95979060B2}"/>
              </a:ext>
            </a:extLst>
          </p:cNvPr>
          <p:cNvSpPr txBox="1"/>
          <p:nvPr/>
        </p:nvSpPr>
        <p:spPr>
          <a:xfrm>
            <a:off x="0" y="796412"/>
            <a:ext cx="9601200" cy="938719"/>
          </a:xfrm>
          <a:prstGeom prst="rect">
            <a:avLst/>
          </a:prstGeom>
          <a:solidFill>
            <a:schemeClr val="accent4">
              <a:lumMod val="20000"/>
              <a:lumOff val="80000"/>
            </a:schemeClr>
          </a:solidFill>
        </p:spPr>
        <p:txBody>
          <a:bodyPr wrap="square" rtlCol="0">
            <a:spAutoFit/>
          </a:bodyPr>
          <a:lstStyle/>
          <a:p>
            <a:pPr eaLnBrk="1" hangingPunct="1"/>
            <a:r>
              <a:rPr lang="fr-FR" sz="1100" u="sng" dirty="0">
                <a:solidFill>
                  <a:srgbClr val="FF0000"/>
                </a:solidFill>
                <a:latin typeface="Comic Sans MS" panose="030F0702030302020204" pitchFamily="66" charset="0"/>
              </a:rPr>
              <a:t>MINDZELE NGOMA UF</a:t>
            </a:r>
            <a:r>
              <a:rPr lang="fr-FR" sz="1100" u="sng"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S¹</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 </a:t>
            </a:r>
            <a:r>
              <a:rPr lang="fr-FR" sz="1100" b="1" dirty="0">
                <a:solidFill>
                  <a:srgbClr val="FF0000"/>
                </a:solidFill>
                <a:latin typeface="Comic Sans MS" panose="030F0702030302020204" pitchFamily="66" charset="0"/>
              </a:rPr>
              <a:t>, </a:t>
            </a:r>
            <a:r>
              <a:rPr lang="fr-FR" sz="1100" dirty="0">
                <a:solidFill>
                  <a:srgbClr val="FF0000"/>
                </a:solidFill>
                <a:latin typeface="Comic Sans MS" panose="030F0702030302020204" pitchFamily="66" charset="0"/>
              </a:rPr>
              <a:t>BOUNGOU NKOUEYI L</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¹</a:t>
            </a:r>
            <a:r>
              <a:rPr lang="fr-FR" sz="1100" b="1" dirty="0">
                <a:solidFill>
                  <a:srgbClr val="FF0000"/>
                </a:solidFill>
                <a:latin typeface="Comic Sans MS" panose="030F0702030302020204" pitchFamily="66" charset="0"/>
              </a:rPr>
              <a:t>, </a:t>
            </a:r>
            <a:r>
              <a:rPr lang="fr-FR" sz="1100" dirty="0">
                <a:solidFill>
                  <a:srgbClr val="FF0000"/>
                </a:solidFill>
                <a:latin typeface="Comic Sans MS" panose="030F0702030302020204" pitchFamily="66" charset="0"/>
              </a:rPr>
              <a:t>NGOLO LETOMO KM</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¹</a:t>
            </a:r>
            <a:r>
              <a:rPr lang="fr-FR" sz="1100" dirty="0">
                <a:solidFill>
                  <a:srgbClr val="FF0000"/>
                </a:solidFill>
                <a:latin typeface="Comic Sans MS" panose="030F0702030302020204" pitchFamily="66" charset="0"/>
              </a:rPr>
              <a:t>, </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KOUALA LANDA CM¹ ²</a:t>
            </a:r>
            <a:r>
              <a:rPr lang="fr-FR" sz="1100" dirty="0">
                <a:solidFill>
                  <a:srgbClr val="FF0000"/>
                </a:solidFill>
                <a:latin typeface="Comic Sans MS" panose="030F0702030302020204" pitchFamily="66" charset="0"/>
              </a:rPr>
              <a:t>, BAKEKOLO RP</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¹</a:t>
            </a:r>
            <a:r>
              <a:rPr lang="fr-FR" sz="1100" dirty="0">
                <a:solidFill>
                  <a:srgbClr val="FF0000"/>
                </a:solidFill>
                <a:latin typeface="Comic Sans MS" panose="030F0702030302020204" pitchFamily="66" charset="0"/>
              </a:rPr>
              <a:t>, EBATETOU ATABOHO</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²</a:t>
            </a:r>
            <a:r>
              <a:rPr lang="fr-FR" sz="1100" dirty="0">
                <a:solidFill>
                  <a:srgbClr val="FF0000"/>
                </a:solidFill>
                <a:latin typeface="Comic Sans MS" panose="030F0702030302020204" pitchFamily="66" charset="0"/>
              </a:rPr>
              <a:t>, </a:t>
            </a:r>
            <a:r>
              <a:rPr lang="fr-FR" sz="1100" dirty="0">
                <a:solidFill>
                  <a:srgbClr val="FF0000"/>
                </a:solidFill>
                <a:latin typeface="Comic Sans MS" panose="030F0702030302020204" pitchFamily="66" charset="0"/>
                <a:ea typeface="Calibri" panose="020F0502020204030204" pitchFamily="34" charset="0"/>
                <a:cs typeface="Times New Roman" panose="02020603050405020304" pitchFamily="18" charset="0"/>
              </a:rPr>
              <a:t>MONGO NGAMAMI FS¹², ELLENGA MBOLLA BF¹ ²</a:t>
            </a:r>
            <a:endPar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endParaRPr>
          </a:p>
          <a:p>
            <a:pPr lvl="0" defTabSz="914400" eaLnBrk="1" hangingPunct="1"/>
            <a:r>
              <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1.Service de Cardiologie B, </a:t>
            </a:r>
            <a:r>
              <a:rPr lang="fr-FR" sz="1100" i="1"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CHU</a:t>
            </a:r>
            <a:r>
              <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 </a:t>
            </a:r>
            <a:r>
              <a:rPr lang="fr-FR" sz="1100" i="1"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de Brazzaville BP 32 Brazzaville, République du Congo.</a:t>
            </a:r>
            <a:endPar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endParaRPr>
          </a:p>
          <a:p>
            <a:pPr lvl="0" defTabSz="914400" eaLnBrk="1" hangingPunct="1"/>
            <a:r>
              <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2.Faculté des Sciences de la Santé, </a:t>
            </a:r>
            <a:r>
              <a:rPr lang="fr-FR" sz="1100" i="1" dirty="0">
                <a:solidFill>
                  <a:srgbClr val="0070C0"/>
                </a:solidFill>
                <a:latin typeface="Comic Sans MS" panose="030F0702030302020204" pitchFamily="66" charset="0"/>
                <a:ea typeface="Calibri" panose="020F0502020204030204" pitchFamily="34" charset="0"/>
                <a:cs typeface="Times New Roman" panose="02020603050405020304" pitchFamily="18" charset="0"/>
              </a:rPr>
              <a:t>Université Marien NGOUABI de Brazzaville Congo.</a:t>
            </a:r>
            <a:endParaRPr lang="fr-FR" sz="1100" dirty="0">
              <a:solidFill>
                <a:srgbClr val="0070C0"/>
              </a:solidFill>
              <a:latin typeface="Comic Sans MS" panose="030F0702030302020204" pitchFamily="66" charset="0"/>
              <a:ea typeface="Calibri" panose="020F0502020204030204" pitchFamily="34" charset="0"/>
              <a:cs typeface="Times New Roman" panose="02020603050405020304" pitchFamily="18" charset="0"/>
            </a:endParaRPr>
          </a:p>
          <a:p>
            <a:endParaRPr lang="fr-FR" sz="1100" dirty="0"/>
          </a:p>
        </p:txBody>
      </p:sp>
      <p:sp>
        <p:nvSpPr>
          <p:cNvPr id="5" name="ZoneTexte 4">
            <a:extLst>
              <a:ext uri="{FF2B5EF4-FFF2-40B4-BE49-F238E27FC236}">
                <a16:creationId xmlns:a16="http://schemas.microsoft.com/office/drawing/2014/main" id="{B756827D-CF41-808C-BF2F-0658792BFC32}"/>
              </a:ext>
            </a:extLst>
          </p:cNvPr>
          <p:cNvSpPr txBox="1"/>
          <p:nvPr/>
        </p:nvSpPr>
        <p:spPr>
          <a:xfrm>
            <a:off x="0" y="1735131"/>
            <a:ext cx="9601199" cy="2000548"/>
          </a:xfrm>
          <a:prstGeom prst="rect">
            <a:avLst/>
          </a:prstGeom>
          <a:solidFill>
            <a:schemeClr val="accent4">
              <a:lumMod val="60000"/>
              <a:lumOff val="40000"/>
              <a:alpha val="56863"/>
            </a:schemeClr>
          </a:solidFill>
        </p:spPr>
        <p:txBody>
          <a:bodyPr wrap="square" rtlCol="0">
            <a:spAutoFit/>
          </a:bodyPr>
          <a:lstStyle/>
          <a:p>
            <a:pPr marL="0" indent="0" algn="just">
              <a:spcAft>
                <a:spcPts val="1000"/>
              </a:spcAft>
              <a:buNone/>
            </a:pPr>
            <a:r>
              <a:rPr lang="fr-FR" sz="1100" b="1" dirty="0">
                <a:effectLst/>
                <a:latin typeface="Comic Sans MS" panose="030F0902030302020204" pitchFamily="66" charset="0"/>
                <a:ea typeface="Calibri" panose="020F0502020204030204" pitchFamily="34" charset="0"/>
                <a:cs typeface="Times New Roman" panose="02020603050405020304" pitchFamily="18" charset="0"/>
              </a:rPr>
              <a:t>Introduction</a:t>
            </a:r>
            <a:r>
              <a:rPr lang="fr-FR" sz="1100" b="1" dirty="0">
                <a:latin typeface="Comic Sans MS" panose="030F0902030302020204" pitchFamily="66" charset="0"/>
                <a:ea typeface="Calibri" panose="020F0502020204030204" pitchFamily="34" charset="0"/>
                <a:cs typeface="Times New Roman" panose="02020603050405020304" pitchFamily="18" charset="0"/>
              </a:rPr>
              <a:t>:</a:t>
            </a:r>
          </a:p>
          <a:p>
            <a:pPr marL="0" indent="0" algn="just">
              <a:spcAft>
                <a:spcPts val="1000"/>
              </a:spcAft>
              <a:buNone/>
            </a:pPr>
            <a:r>
              <a:rPr lang="fr-FR" sz="1100" dirty="0">
                <a:effectLst/>
                <a:latin typeface="Comic Sans MS" panose="030F0902030302020204" pitchFamily="66" charset="0"/>
                <a:ea typeface="Calibri" panose="020F0502020204030204" pitchFamily="34" charset="0"/>
                <a:cs typeface="Times New Roman" panose="02020603050405020304" pitchFamily="18" charset="0"/>
              </a:rPr>
              <a:t>L’hypertension artérielle (HTA) est un problème mondial de santé publique. En milieu de travail, le stress est un facteur qui impacte la santé des travailleurs.</a:t>
            </a:r>
            <a:endParaRPr lang="fr-FR" sz="1100" dirty="0">
              <a:latin typeface="Comic Sans MS" panose="030F0902030302020204" pitchFamily="66" charset="0"/>
              <a:cs typeface="Times New Roman" panose="02020603050405020304" pitchFamily="18" charset="0"/>
            </a:endParaRPr>
          </a:p>
          <a:p>
            <a:pPr marL="0" indent="0" algn="just">
              <a:spcAft>
                <a:spcPts val="1000"/>
              </a:spcAft>
              <a:buNone/>
            </a:pPr>
            <a:r>
              <a:rPr lang="fr-FR" sz="1100" dirty="0">
                <a:latin typeface="Comic Sans MS" panose="030F0902030302020204" pitchFamily="66" charset="0"/>
                <a:cs typeface="Times New Roman" panose="02020603050405020304" pitchFamily="18" charset="0"/>
              </a:rPr>
              <a:t>Objectif : déterminer la relation entre le niveau de pression artérielle et le stress perçu en milieu professionnel</a:t>
            </a:r>
            <a:endParaRPr lang="en-US" sz="1100" dirty="0">
              <a:effectLst/>
              <a:latin typeface="Comic Sans MS" panose="030F0902030302020204" pitchFamily="66" charset="0"/>
              <a:ea typeface="Calibri" panose="020F0502020204030204" pitchFamily="34" charset="0"/>
              <a:cs typeface="Times New Roman" panose="02020603050405020304" pitchFamily="18" charset="0"/>
            </a:endParaRPr>
          </a:p>
          <a:p>
            <a:pPr marL="0" indent="0">
              <a:buNone/>
            </a:pPr>
            <a:r>
              <a:rPr lang="fr-FR" sz="1100" b="1" dirty="0">
                <a:latin typeface="Comic Sans MS" panose="030F0902030302020204" pitchFamily="66" charset="0"/>
                <a:cs typeface="Times New Roman" panose="02020603050405020304" pitchFamily="18" charset="0"/>
              </a:rPr>
              <a:t>Matériel et méthodes</a:t>
            </a:r>
            <a:r>
              <a:rPr lang="fr-FR" sz="1100" dirty="0">
                <a:latin typeface="Comic Sans MS" panose="030F0902030302020204" pitchFamily="66" charset="0"/>
                <a:cs typeface="Times New Roman" panose="02020603050405020304" pitchFamily="18" charset="0"/>
              </a:rPr>
              <a:t>: </a:t>
            </a:r>
          </a:p>
          <a:p>
            <a:pPr marL="0" indent="0">
              <a:buNone/>
            </a:pPr>
            <a:r>
              <a:rPr lang="fr-FR" sz="1100" dirty="0">
                <a:effectLst/>
                <a:latin typeface="Comic Sans MS" panose="030F0902030302020204" pitchFamily="66" charset="0"/>
                <a:ea typeface="Calibri" panose="020F0502020204030204" pitchFamily="34" charset="0"/>
                <a:cs typeface="Times New Roman" panose="02020603050405020304" pitchFamily="18" charset="0"/>
              </a:rPr>
              <a:t>Il s’est agi d’une étude transversale et analytique, réalisée de mai à août 2022 (4 mois), dans les entreprises publiques et privées de Pointe-Noire (R. Congo). Un tirage au sort des entreprises a été réalisé, sur la base du fichier des entreprises enregistrées au ministère du travail. </a:t>
            </a:r>
            <a:r>
              <a:rPr lang="fr-FR" sz="1100" dirty="0">
                <a:latin typeface="Comic Sans MS" panose="030F0902030302020204" pitchFamily="66" charset="0"/>
                <a:ea typeface="Calibri" panose="020F0502020204030204" pitchFamily="34" charset="0"/>
                <a:cs typeface="Times New Roman" panose="02020603050405020304" pitchFamily="18" charset="0"/>
              </a:rPr>
              <a:t>O</a:t>
            </a:r>
            <a:r>
              <a:rPr lang="fr-FR" sz="1100" dirty="0">
                <a:effectLst/>
                <a:latin typeface="Comic Sans MS" panose="030F0902030302020204" pitchFamily="66" charset="0"/>
                <a:ea typeface="Calibri" panose="020F0502020204030204" pitchFamily="34" charset="0"/>
                <a:cs typeface="Times New Roman" panose="02020603050405020304" pitchFamily="18" charset="0"/>
              </a:rPr>
              <a:t>nt été inclus </a:t>
            </a:r>
            <a:r>
              <a:rPr lang="fr-FR" sz="1100" dirty="0">
                <a:latin typeface="Comic Sans MS" panose="030F0902030302020204" pitchFamily="66" charset="0"/>
                <a:ea typeface="Calibri" panose="020F0502020204030204" pitchFamily="34" charset="0"/>
                <a:cs typeface="Times New Roman" panose="02020603050405020304" pitchFamily="18" charset="0"/>
              </a:rPr>
              <a:t>l</a:t>
            </a:r>
            <a:r>
              <a:rPr lang="fr-FR" sz="1100" dirty="0">
                <a:effectLst/>
                <a:latin typeface="Comic Sans MS" panose="030F0902030302020204" pitchFamily="66" charset="0"/>
                <a:ea typeface="Calibri" panose="020F0502020204030204" pitchFamily="34" charset="0"/>
                <a:cs typeface="Times New Roman" panose="02020603050405020304" pitchFamily="18" charset="0"/>
              </a:rPr>
              <a:t>es travailleurs dont l’âge était supérieur à 18 ans, et ayant donné leur consentement écrit. Le stress perçu a été mesuré selon l’échelle de </a:t>
            </a:r>
            <a:r>
              <a:rPr lang="fr-CD" sz="1100" dirty="0" err="1">
                <a:effectLst/>
                <a:latin typeface="Comic Sans MS" panose="030F0902030302020204" pitchFamily="66" charset="0"/>
                <a:ea typeface="Calibri" panose="020F0502020204030204" pitchFamily="34" charset="0"/>
                <a:cs typeface="Times New Roman" panose="02020603050405020304" pitchFamily="18" charset="0"/>
              </a:rPr>
              <a:t>Perceveid</a:t>
            </a:r>
            <a:r>
              <a:rPr lang="fr-CD" sz="1100" dirty="0">
                <a:effectLst/>
                <a:latin typeface="Comic Sans MS" panose="030F0902030302020204" pitchFamily="66" charset="0"/>
                <a:ea typeface="Calibri" panose="020F0502020204030204" pitchFamily="34" charset="0"/>
                <a:cs typeface="Times New Roman" panose="02020603050405020304" pitchFamily="18" charset="0"/>
              </a:rPr>
              <a:t> Stress </a:t>
            </a:r>
            <a:r>
              <a:rPr lang="fr-CD" sz="1100" dirty="0" err="1">
                <a:effectLst/>
                <a:latin typeface="Comic Sans MS" panose="030F0902030302020204" pitchFamily="66" charset="0"/>
                <a:ea typeface="Calibri" panose="020F0502020204030204" pitchFamily="34" charset="0"/>
                <a:cs typeface="Times New Roman" panose="02020603050405020304" pitchFamily="18" charset="0"/>
              </a:rPr>
              <a:t>Scale</a:t>
            </a:r>
            <a:r>
              <a:rPr lang="fr-CD" sz="1100" dirty="0">
                <a:effectLst/>
                <a:latin typeface="Comic Sans MS" panose="030F0902030302020204" pitchFamily="66" charset="0"/>
                <a:ea typeface="Calibri" panose="020F0502020204030204" pitchFamily="34" charset="0"/>
                <a:cs typeface="Times New Roman" panose="02020603050405020304" pitchFamily="18" charset="0"/>
              </a:rPr>
              <a:t> 10 établi par Cohen.</a:t>
            </a:r>
            <a:endParaRPr lang="en-US" sz="1100" dirty="0">
              <a:effectLst/>
              <a:latin typeface="Comic Sans MS" panose="030F0902030302020204" pitchFamily="66"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D00CFB0C-9C12-D01C-608A-01D4487EDB67}"/>
              </a:ext>
            </a:extLst>
          </p:cNvPr>
          <p:cNvSpPr txBox="1"/>
          <p:nvPr/>
        </p:nvSpPr>
        <p:spPr>
          <a:xfrm>
            <a:off x="-1" y="3735679"/>
            <a:ext cx="4844841" cy="3477875"/>
          </a:xfrm>
          <a:prstGeom prst="rect">
            <a:avLst/>
          </a:prstGeom>
          <a:solidFill>
            <a:srgbClr val="FFE699"/>
          </a:solidFill>
        </p:spPr>
        <p:txBody>
          <a:bodyPr wrap="square" rtlCol="0">
            <a:spAutoFit/>
          </a:bodyPr>
          <a:lstStyle/>
          <a:p>
            <a:pPr algn="just">
              <a:lnSpc>
                <a:spcPct val="100000"/>
              </a:lnSpc>
            </a:pPr>
            <a:r>
              <a:rPr lang="fr-FR" sz="1100" b="1"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Résultats: </a:t>
            </a:r>
            <a:r>
              <a:rPr lang="fr-FR"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721 travailleurs, dont </a:t>
            </a:r>
            <a:r>
              <a:rPr lang="fr-CD"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541 hommes (75,0%) ont participé à l’étude. Âge moyen 41,4 ± 8,07 ans (extrêmes: 22 ans et 74 ans). Les FDRCV étaient: alcool (n=551 ; 71,0%), sédentarité (n=465 ; 64,0%), HTA (n=117; 16,2 %), tabagisme actif (n=97 ; 10,0%), obésité abdominale (n=354; 49,1%), obésité pondérale (n=115; 16,0%), diabète (n=30; 4,2%). </a:t>
            </a:r>
          </a:p>
          <a:p>
            <a:pPr algn="just">
              <a:lnSpc>
                <a:spcPct val="100000"/>
              </a:lnSpc>
            </a:pPr>
            <a:r>
              <a:rPr lang="fr-CD"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La prévalence de l’HTA était de 31,0%, et celle du </a:t>
            </a:r>
            <a:r>
              <a:rPr lang="fr-FR"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stress perçu de 46,0% (n=330). La figure 1 montre la fréquence du stress selon la catégorie socio-professionnelle (CSP).</a:t>
            </a:r>
          </a:p>
          <a:p>
            <a:pPr algn="just"/>
            <a:r>
              <a:rPr lang="fr-FR" sz="1100" dirty="0">
                <a:latin typeface="Comic Sans MS" panose="030F0902030302020204" pitchFamily="66" charset="0"/>
                <a:ea typeface="Calibri" panose="020F0502020204030204" pitchFamily="34" charset="0"/>
                <a:cs typeface="Times New Roman" panose="02020603050405020304" pitchFamily="18" charset="0"/>
              </a:rPr>
              <a:t>Les travailleurs ayant un stress perçu avaient une PAS moyenne de 153,4</a:t>
            </a:r>
            <a:r>
              <a:rPr lang="fr-CD" sz="1100" dirty="0">
                <a:latin typeface="Comic Sans MS" panose="030F0902030302020204" pitchFamily="66" charset="0"/>
                <a:ea typeface="Calibri" panose="020F0502020204030204" pitchFamily="34" charset="0"/>
                <a:cs typeface="Times New Roman" panose="02020603050405020304" pitchFamily="18" charset="0"/>
              </a:rPr>
              <a:t>± 18,6 mm Hg</a:t>
            </a:r>
            <a:r>
              <a:rPr lang="fr-FR" sz="1100" dirty="0">
                <a:latin typeface="Comic Sans MS" panose="030F0902030302020204" pitchFamily="66" charset="0"/>
                <a:ea typeface="Calibri" panose="020F0502020204030204" pitchFamily="34" charset="0"/>
                <a:cs typeface="Times New Roman" panose="02020603050405020304" pitchFamily="18" charset="0"/>
              </a:rPr>
              <a:t> vs 150,8 </a:t>
            </a:r>
            <a:r>
              <a:rPr lang="fr-CD" sz="1100" dirty="0">
                <a:latin typeface="Comic Sans MS" panose="030F0902030302020204" pitchFamily="66" charset="0"/>
                <a:ea typeface="Calibri" panose="020F0502020204030204" pitchFamily="34" charset="0"/>
                <a:cs typeface="Times New Roman" panose="02020603050405020304" pitchFamily="18" charset="0"/>
              </a:rPr>
              <a:t>±18,5</a:t>
            </a:r>
            <a:r>
              <a:rPr lang="fr-FR" sz="1100" dirty="0">
                <a:latin typeface="Comic Sans MS" panose="030F0902030302020204" pitchFamily="66" charset="0"/>
                <a:ea typeface="Calibri" panose="020F0502020204030204" pitchFamily="34" charset="0"/>
                <a:cs typeface="Times New Roman" panose="02020603050405020304" pitchFamily="18" charset="0"/>
              </a:rPr>
              <a:t> chez ceux sans stress perçu (p= 0,36). La PAD moyenne chez les travailleurs avec stress perçu était de 105,2 </a:t>
            </a:r>
            <a:r>
              <a:rPr lang="fr-CD" sz="1100" dirty="0">
                <a:latin typeface="Comic Sans MS" panose="030F0902030302020204" pitchFamily="66" charset="0"/>
                <a:ea typeface="Calibri" panose="020F0502020204030204" pitchFamily="34" charset="0"/>
                <a:cs typeface="Times New Roman" panose="02020603050405020304" pitchFamily="18" charset="0"/>
              </a:rPr>
              <a:t>±10 </a:t>
            </a:r>
            <a:r>
              <a:rPr lang="fr-FR" sz="1100" dirty="0">
                <a:latin typeface="Comic Sans MS" panose="030F0902030302020204" pitchFamily="66" charset="0"/>
                <a:ea typeface="Calibri" panose="020F0502020204030204" pitchFamily="34" charset="0"/>
                <a:cs typeface="Times New Roman" panose="02020603050405020304" pitchFamily="18" charset="0"/>
              </a:rPr>
              <a:t>mm Hg vs 105</a:t>
            </a:r>
            <a:r>
              <a:rPr lang="fr-CD" sz="1100" dirty="0">
                <a:latin typeface="Comic Sans MS" panose="030F0902030302020204" pitchFamily="66" charset="0"/>
                <a:ea typeface="Calibri" panose="020F0502020204030204" pitchFamily="34" charset="0"/>
                <a:cs typeface="Times New Roman" panose="02020603050405020304" pitchFamily="18" charset="0"/>
              </a:rPr>
              <a:t>±11,7</a:t>
            </a:r>
            <a:r>
              <a:rPr lang="fr-FR" sz="1100" dirty="0">
                <a:latin typeface="Comic Sans MS" panose="030F0902030302020204" pitchFamily="66" charset="0"/>
                <a:ea typeface="Calibri" panose="020F0502020204030204" pitchFamily="34" charset="0"/>
                <a:cs typeface="Times New Roman" panose="02020603050405020304" pitchFamily="18" charset="0"/>
              </a:rPr>
              <a:t> mm Hg </a:t>
            </a:r>
            <a:r>
              <a:rPr lang="fr-FR"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chez les personnes dépourvues de stress perçu (p=0,9). </a:t>
            </a:r>
            <a:r>
              <a:rPr lang="fr-FR" sz="1100" dirty="0">
                <a:latin typeface="Comic Sans MS" panose="030F0902030302020204" pitchFamily="66" charset="0"/>
                <a:ea typeface="Calibri" panose="020F0502020204030204" pitchFamily="34" charset="0"/>
                <a:cs typeface="Times New Roman" panose="02020603050405020304" pitchFamily="18" charset="0"/>
              </a:rPr>
              <a:t>Le tableau montre la relation du stress avec le sexe, le secteur d’activité, et la CSP. Il n’y avait pas de différence entre l’âge moyen, le sexe et le stress (figure 2). Le tour de taille moyen selon le sexe, n’avait pas de différence significative par rapport au stress (figure 3).</a:t>
            </a:r>
          </a:p>
          <a:p>
            <a:pPr algn="just">
              <a:lnSpc>
                <a:spcPct val="100000"/>
              </a:lnSpc>
            </a:pPr>
            <a:endParaRPr lang="en-US" sz="1100" dirty="0">
              <a:latin typeface="Comic Sans MS" panose="030F0902030302020204" pitchFamily="66" charset="0"/>
              <a:ea typeface="Calibri" panose="020F0502020204030204" pitchFamily="34" charset="0"/>
              <a:cs typeface="Times New Roman" panose="02020603050405020304" pitchFamily="18" charset="0"/>
            </a:endParaRPr>
          </a:p>
          <a:p>
            <a:endParaRPr lang="fr-FR" sz="1100" dirty="0"/>
          </a:p>
        </p:txBody>
      </p:sp>
      <p:graphicFrame>
        <p:nvGraphicFramePr>
          <p:cNvPr id="7" name="Graphique 6">
            <a:extLst>
              <a:ext uri="{FF2B5EF4-FFF2-40B4-BE49-F238E27FC236}">
                <a16:creationId xmlns:a16="http://schemas.microsoft.com/office/drawing/2014/main" id="{FFF3CB7F-1936-80AA-A028-6765D2EA2D1F}"/>
              </a:ext>
            </a:extLst>
          </p:cNvPr>
          <p:cNvGraphicFramePr/>
          <p:nvPr>
            <p:extLst>
              <p:ext uri="{D42A27DB-BD31-4B8C-83A1-F6EECF244321}">
                <p14:modId xmlns:p14="http://schemas.microsoft.com/office/powerpoint/2010/main" val="1958453464"/>
              </p:ext>
            </p:extLst>
          </p:nvPr>
        </p:nvGraphicFramePr>
        <p:xfrm>
          <a:off x="4844840" y="3892995"/>
          <a:ext cx="4562176" cy="2320414"/>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E81A46B2-5F45-0CA1-CE1B-90834BD40060}"/>
              </a:ext>
            </a:extLst>
          </p:cNvPr>
          <p:cNvSpPr txBox="1"/>
          <p:nvPr/>
        </p:nvSpPr>
        <p:spPr>
          <a:xfrm>
            <a:off x="4844842" y="6123801"/>
            <a:ext cx="4756358" cy="276999"/>
          </a:xfrm>
          <a:prstGeom prst="rect">
            <a:avLst/>
          </a:prstGeom>
          <a:solidFill>
            <a:srgbClr val="FF8AD8"/>
          </a:solidFill>
        </p:spPr>
        <p:txBody>
          <a:bodyPr wrap="square" rtlCol="0">
            <a:spAutoFit/>
          </a:bodyPr>
          <a:lstStyle/>
          <a:p>
            <a:r>
              <a:rPr lang="fr-FR" sz="1200" b="1" dirty="0">
                <a:latin typeface="Garamond" panose="02020404030301010803" pitchFamily="18" charset="0"/>
              </a:rPr>
              <a:t>Figure 1: fréquence du stress selon la catégorie socio-professionnelle</a:t>
            </a:r>
          </a:p>
        </p:txBody>
      </p:sp>
      <p:graphicFrame>
        <p:nvGraphicFramePr>
          <p:cNvPr id="10" name="Tableau 9">
            <a:extLst>
              <a:ext uri="{FF2B5EF4-FFF2-40B4-BE49-F238E27FC236}">
                <a16:creationId xmlns:a16="http://schemas.microsoft.com/office/drawing/2014/main" id="{D80E0ADD-27E6-E059-87BA-7BF9DB0BAC44}"/>
              </a:ext>
            </a:extLst>
          </p:cNvPr>
          <p:cNvGraphicFramePr>
            <a:graphicFrameLocks noGrp="1"/>
          </p:cNvGraphicFramePr>
          <p:nvPr>
            <p:extLst>
              <p:ext uri="{D42A27DB-BD31-4B8C-83A1-F6EECF244321}">
                <p14:modId xmlns:p14="http://schemas.microsoft.com/office/powerpoint/2010/main" val="3445909481"/>
              </p:ext>
            </p:extLst>
          </p:nvPr>
        </p:nvGraphicFramePr>
        <p:xfrm>
          <a:off x="0" y="7164704"/>
          <a:ext cx="4955458" cy="2725361"/>
        </p:xfrm>
        <a:graphic>
          <a:graphicData uri="http://schemas.openxmlformats.org/drawingml/2006/table">
            <a:tbl>
              <a:tblPr firstRow="1" firstCol="1" bandRow="1">
                <a:tableStyleId>{C083E6E3-FA7D-4D7B-A595-EF9225AFEA82}</a:tableStyleId>
              </a:tblPr>
              <a:tblGrid>
                <a:gridCol w="1102502">
                  <a:extLst>
                    <a:ext uri="{9D8B030D-6E8A-4147-A177-3AD203B41FA5}">
                      <a16:colId xmlns:a16="http://schemas.microsoft.com/office/drawing/2014/main" val="3831683105"/>
                    </a:ext>
                  </a:extLst>
                </a:gridCol>
                <a:gridCol w="1061526">
                  <a:extLst>
                    <a:ext uri="{9D8B030D-6E8A-4147-A177-3AD203B41FA5}">
                      <a16:colId xmlns:a16="http://schemas.microsoft.com/office/drawing/2014/main" val="2674084547"/>
                    </a:ext>
                  </a:extLst>
                </a:gridCol>
                <a:gridCol w="1061526">
                  <a:extLst>
                    <a:ext uri="{9D8B030D-6E8A-4147-A177-3AD203B41FA5}">
                      <a16:colId xmlns:a16="http://schemas.microsoft.com/office/drawing/2014/main" val="3988291727"/>
                    </a:ext>
                  </a:extLst>
                </a:gridCol>
                <a:gridCol w="1279615">
                  <a:extLst>
                    <a:ext uri="{9D8B030D-6E8A-4147-A177-3AD203B41FA5}">
                      <a16:colId xmlns:a16="http://schemas.microsoft.com/office/drawing/2014/main" val="3817447723"/>
                    </a:ext>
                  </a:extLst>
                </a:gridCol>
                <a:gridCol w="450289">
                  <a:extLst>
                    <a:ext uri="{9D8B030D-6E8A-4147-A177-3AD203B41FA5}">
                      <a16:colId xmlns:a16="http://schemas.microsoft.com/office/drawing/2014/main" val="2797942982"/>
                    </a:ext>
                  </a:extLst>
                </a:gridCol>
              </a:tblGrid>
              <a:tr h="337341">
                <a:tc>
                  <a:txBody>
                    <a:bodyPr/>
                    <a:lstStyle/>
                    <a:p>
                      <a:pPr>
                        <a:lnSpc>
                          <a:spcPct val="107000"/>
                        </a:lnSpc>
                        <a:spcAft>
                          <a:spcPts val="800"/>
                        </a:spcAft>
                      </a:pPr>
                      <a:r>
                        <a:rPr lang="fr-FR" sz="1100" kern="0" dirty="0">
                          <a:effectLst/>
                          <a:latin typeface="Garamond" panose="02020404030301010803" pitchFamily="18" charset="0"/>
                          <a:cs typeface="Times New Roman" panose="02020603050405020304" pitchFamily="18" charset="0"/>
                        </a:rPr>
                        <a:t>                                  </a:t>
                      </a:r>
                      <a:endParaRPr lang="en-US" sz="1100" kern="100" dirty="0">
                        <a:effectLst/>
                        <a:latin typeface="Garamond" panose="02020404030301010803" pitchFamily="18"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Stress (+)</a:t>
                      </a:r>
                    </a:p>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 n (%)</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Stress (-) </a:t>
                      </a:r>
                    </a:p>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n (%)</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OR [IC 95%]</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p-value</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extLst>
                  <a:ext uri="{0D108BD9-81ED-4DB2-BD59-A6C34878D82A}">
                    <a16:rowId xmlns:a16="http://schemas.microsoft.com/office/drawing/2014/main" val="3725689456"/>
                  </a:ext>
                </a:extLst>
              </a:tr>
              <a:tr h="152570">
                <a:tc gridSpan="5">
                  <a:txBody>
                    <a:bodyPr/>
                    <a:lstStyle/>
                    <a:p>
                      <a:pPr>
                        <a:lnSpc>
                          <a:spcPct val="107000"/>
                        </a:lnSpc>
                        <a:spcAft>
                          <a:spcPts val="800"/>
                        </a:spcAft>
                      </a:pPr>
                      <a:r>
                        <a:rPr lang="fr-FR" sz="1100" kern="0" dirty="0">
                          <a:effectLst/>
                          <a:latin typeface="Garamond" panose="02020404030301010803" pitchFamily="18" charset="0"/>
                          <a:cs typeface="Times New Roman" panose="02020603050405020304" pitchFamily="18" charset="0"/>
                        </a:rPr>
                        <a:t>Sexe</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7878528"/>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Masculin</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219 (40,4)</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333 (59,6)</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1</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rowSpan="2">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0,001</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extLst>
                  <a:ext uri="{0D108BD9-81ED-4DB2-BD59-A6C34878D82A}">
                    <a16:rowId xmlns:a16="http://schemas.microsoft.com/office/drawing/2014/main" val="2916483112"/>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Féminin</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111 (61,6)</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58 (38,4)</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2,36[1,67-3,35] ***</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vMerge="1">
                  <a:txBody>
                    <a:bodyPr/>
                    <a:lstStyle/>
                    <a:p>
                      <a:endParaRPr lang="en-US"/>
                    </a:p>
                  </a:txBody>
                  <a:tcPr/>
                </a:tc>
                <a:extLst>
                  <a:ext uri="{0D108BD9-81ED-4DB2-BD59-A6C34878D82A}">
                    <a16:rowId xmlns:a16="http://schemas.microsoft.com/office/drawing/2014/main" val="2028814707"/>
                  </a:ext>
                </a:extLst>
              </a:tr>
              <a:tr h="152570">
                <a:tc gridSpan="5">
                  <a:txBody>
                    <a:bodyPr/>
                    <a:lstStyle/>
                    <a:p>
                      <a:pPr>
                        <a:lnSpc>
                          <a:spcPct val="107000"/>
                        </a:lnSpc>
                        <a:spcAft>
                          <a:spcPts val="800"/>
                        </a:spcAft>
                      </a:pPr>
                      <a:r>
                        <a:rPr lang="fr-FR" sz="1100" kern="0" dirty="0">
                          <a:effectLst/>
                          <a:latin typeface="Garamond" panose="02020404030301010803" pitchFamily="18" charset="0"/>
                          <a:cs typeface="Times New Roman" panose="02020603050405020304" pitchFamily="18" charset="0"/>
                        </a:rPr>
                        <a:t>Secteur d'activités</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951612"/>
                  </a:ext>
                </a:extLst>
              </a:tr>
              <a:tr h="152570">
                <a:tc>
                  <a:txBody>
                    <a:bodyPr/>
                    <a:lstStyle/>
                    <a:p>
                      <a:pPr indent="355600">
                        <a:lnSpc>
                          <a:spcPct val="107000"/>
                        </a:lnSpc>
                        <a:spcAft>
                          <a:spcPts val="800"/>
                        </a:spcAft>
                      </a:pPr>
                      <a:r>
                        <a:rPr lang="fr-FR" sz="1100" b="0" kern="0">
                          <a:effectLst/>
                          <a:latin typeface="Garamond" panose="02020404030301010803" pitchFamily="18" charset="0"/>
                          <a:cs typeface="Times New Roman" panose="02020603050405020304" pitchFamily="18" charset="0"/>
                        </a:rPr>
                        <a:t>Primaire</a:t>
                      </a:r>
                      <a:endParaRPr lang="en-US" sz="1100" b="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32 (40,0)</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48 (60,0)</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1</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rowSpan="3">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0,001</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extLst>
                  <a:ext uri="{0D108BD9-81ED-4DB2-BD59-A6C34878D82A}">
                    <a16:rowId xmlns:a16="http://schemas.microsoft.com/office/drawing/2014/main" val="3434852013"/>
                  </a:ext>
                </a:extLst>
              </a:tr>
              <a:tr h="152570">
                <a:tc>
                  <a:txBody>
                    <a:bodyPr/>
                    <a:lstStyle/>
                    <a:p>
                      <a:pPr indent="355600">
                        <a:lnSpc>
                          <a:spcPct val="107000"/>
                        </a:lnSpc>
                        <a:spcAft>
                          <a:spcPts val="800"/>
                        </a:spcAft>
                      </a:pPr>
                      <a:r>
                        <a:rPr lang="fr-FR" sz="1100" b="0" kern="0">
                          <a:effectLst/>
                          <a:latin typeface="Garamond" panose="02020404030301010803" pitchFamily="18" charset="0"/>
                          <a:cs typeface="Times New Roman" panose="02020603050405020304" pitchFamily="18" charset="0"/>
                        </a:rPr>
                        <a:t>Secondaire</a:t>
                      </a:r>
                      <a:endParaRPr lang="en-US" sz="1100" b="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15 (15,4)</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82 (84,6)</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0,27[0,13-0,55] ***</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vMerge="1">
                  <a:txBody>
                    <a:bodyPr/>
                    <a:lstStyle/>
                    <a:p>
                      <a:endParaRPr lang="en-US"/>
                    </a:p>
                  </a:txBody>
                  <a:tcPr/>
                </a:tc>
                <a:extLst>
                  <a:ext uri="{0D108BD9-81ED-4DB2-BD59-A6C34878D82A}">
                    <a16:rowId xmlns:a16="http://schemas.microsoft.com/office/drawing/2014/main" val="3405093982"/>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Tertiaire</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283 (52,0)</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261 (48,0)</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1,62[1,01-2,64] *</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vMerge="1">
                  <a:txBody>
                    <a:bodyPr/>
                    <a:lstStyle/>
                    <a:p>
                      <a:endParaRPr lang="en-US"/>
                    </a:p>
                  </a:txBody>
                  <a:tcPr/>
                </a:tc>
                <a:extLst>
                  <a:ext uri="{0D108BD9-81ED-4DB2-BD59-A6C34878D82A}">
                    <a16:rowId xmlns:a16="http://schemas.microsoft.com/office/drawing/2014/main" val="3617975563"/>
                  </a:ext>
                </a:extLst>
              </a:tr>
              <a:tr h="152570">
                <a:tc gridSpan="5">
                  <a:txBody>
                    <a:bodyPr/>
                    <a:lstStyle/>
                    <a:p>
                      <a:pPr>
                        <a:lnSpc>
                          <a:spcPct val="107000"/>
                        </a:lnSpc>
                        <a:spcAft>
                          <a:spcPts val="800"/>
                        </a:spcAft>
                      </a:pPr>
                      <a:r>
                        <a:rPr lang="fr-FR" sz="1100" kern="0">
                          <a:effectLst/>
                          <a:latin typeface="Garamond" panose="02020404030301010803" pitchFamily="18" charset="0"/>
                          <a:cs typeface="Times New Roman" panose="02020603050405020304" pitchFamily="18" charset="0"/>
                        </a:rPr>
                        <a:t>Catégorie professionnelle</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6602730"/>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Agent d'exécution</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176 (45,8)</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208 (54,2)</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2,15[1,32-3,57] **</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rowSpan="3">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0,002</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extLst>
                  <a:ext uri="{0D108BD9-81ED-4DB2-BD59-A6C34878D82A}">
                    <a16:rowId xmlns:a16="http://schemas.microsoft.com/office/drawing/2014/main" val="1777302036"/>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Agent de maîtrise</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128 (52,2)</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117 (47,8)</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2,77[1,67-4,72] ***</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vMerge="1">
                  <a:txBody>
                    <a:bodyPr/>
                    <a:lstStyle/>
                    <a:p>
                      <a:endParaRPr lang="en-US"/>
                    </a:p>
                  </a:txBody>
                  <a:tcPr/>
                </a:tc>
                <a:extLst>
                  <a:ext uri="{0D108BD9-81ED-4DB2-BD59-A6C34878D82A}">
                    <a16:rowId xmlns:a16="http://schemas.microsoft.com/office/drawing/2014/main" val="3723847869"/>
                  </a:ext>
                </a:extLst>
              </a:tr>
              <a:tr h="152570">
                <a:tc>
                  <a:txBody>
                    <a:bodyPr/>
                    <a:lstStyle/>
                    <a:p>
                      <a:pPr indent="355600">
                        <a:lnSpc>
                          <a:spcPct val="107000"/>
                        </a:lnSpc>
                        <a:spcAft>
                          <a:spcPts val="800"/>
                        </a:spcAft>
                      </a:pPr>
                      <a:r>
                        <a:rPr lang="fr-FR" sz="1100" b="0" kern="0" dirty="0">
                          <a:effectLst/>
                          <a:latin typeface="Garamond" panose="02020404030301010803" pitchFamily="18" charset="0"/>
                          <a:cs typeface="Times New Roman" panose="02020603050405020304" pitchFamily="18" charset="0"/>
                        </a:rPr>
                        <a:t>Cadre</a:t>
                      </a:r>
                      <a:endParaRPr lang="en-US" sz="1100" b="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b">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26 (28,2)</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a:effectLst/>
                          <a:latin typeface="Garamond" panose="02020404030301010803" pitchFamily="18" charset="0"/>
                          <a:cs typeface="Times New Roman" panose="02020603050405020304" pitchFamily="18" charset="0"/>
                        </a:rPr>
                        <a:t>66 (71,8)</a:t>
                      </a:r>
                      <a:endParaRPr lang="en-US" sz="1100" kern="10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a:txBody>
                    <a:bodyPr/>
                    <a:lstStyle/>
                    <a:p>
                      <a:pPr algn="ctr">
                        <a:lnSpc>
                          <a:spcPct val="107000"/>
                        </a:lnSpc>
                        <a:spcAft>
                          <a:spcPts val="800"/>
                        </a:spcAft>
                      </a:pPr>
                      <a:r>
                        <a:rPr lang="fr-FR" sz="1100" kern="0" dirty="0">
                          <a:effectLst/>
                          <a:latin typeface="Garamond" panose="02020404030301010803" pitchFamily="18" charset="0"/>
                          <a:cs typeface="Times New Roman" panose="02020603050405020304" pitchFamily="18" charset="0"/>
                        </a:rPr>
                        <a:t>1</a:t>
                      </a:r>
                      <a:endParaRPr lang="en-US" sz="1100" kern="100" dirty="0">
                        <a:effectLst/>
                        <a:latin typeface="Garamond" panose="02020404030301010803" pitchFamily="18" charset="0"/>
                        <a:ea typeface="Calibri" panose="020F0502020204030204" pitchFamily="34" charset="0"/>
                        <a:cs typeface="Times New Roman" panose="02020603050405020304" pitchFamily="18" charset="0"/>
                      </a:endParaRPr>
                    </a:p>
                  </a:txBody>
                  <a:tcPr marL="44450" marR="44450" marT="0" marB="0" anchor="ctr">
                    <a:solidFill>
                      <a:srgbClr val="FFFF00"/>
                    </a:solidFill>
                  </a:tcPr>
                </a:tc>
                <a:tc vMerge="1">
                  <a:txBody>
                    <a:bodyPr/>
                    <a:lstStyle/>
                    <a:p>
                      <a:endParaRPr lang="en-US"/>
                    </a:p>
                  </a:txBody>
                  <a:tcPr/>
                </a:tc>
                <a:extLst>
                  <a:ext uri="{0D108BD9-81ED-4DB2-BD59-A6C34878D82A}">
                    <a16:rowId xmlns:a16="http://schemas.microsoft.com/office/drawing/2014/main" val="1478014197"/>
                  </a:ext>
                </a:extLst>
              </a:tr>
            </a:tbl>
          </a:graphicData>
        </a:graphic>
      </p:graphicFrame>
      <p:sp>
        <p:nvSpPr>
          <p:cNvPr id="11" name="ZoneTexte 10">
            <a:extLst>
              <a:ext uri="{FF2B5EF4-FFF2-40B4-BE49-F238E27FC236}">
                <a16:creationId xmlns:a16="http://schemas.microsoft.com/office/drawing/2014/main" id="{51AD3953-943D-EBA7-B998-77105A32FB42}"/>
              </a:ext>
            </a:extLst>
          </p:cNvPr>
          <p:cNvSpPr txBox="1"/>
          <p:nvPr/>
        </p:nvSpPr>
        <p:spPr>
          <a:xfrm>
            <a:off x="0" y="6904371"/>
            <a:ext cx="4950541" cy="276999"/>
          </a:xfrm>
          <a:prstGeom prst="rect">
            <a:avLst/>
          </a:prstGeom>
          <a:solidFill>
            <a:srgbClr val="FF8AD8"/>
          </a:solidFill>
        </p:spPr>
        <p:txBody>
          <a:bodyPr wrap="square" rtlCol="0">
            <a:spAutoFit/>
          </a:bodyPr>
          <a:lstStyle/>
          <a:p>
            <a:r>
              <a:rPr lang="fr-FR" sz="1200" b="1" dirty="0">
                <a:latin typeface="Garamond" panose="02020404030301010803" pitchFamily="18" charset="0"/>
              </a:rPr>
              <a:t>Tableau: relation entre stress, secteur d’activité et CSP</a:t>
            </a:r>
          </a:p>
        </p:txBody>
      </p:sp>
      <p:pic>
        <p:nvPicPr>
          <p:cNvPr id="12" name="Espace réservé du contenu 3">
            <a:extLst>
              <a:ext uri="{FF2B5EF4-FFF2-40B4-BE49-F238E27FC236}">
                <a16:creationId xmlns:a16="http://schemas.microsoft.com/office/drawing/2014/main" id="{133ED60B-3F16-398B-235E-63122D95062F}"/>
              </a:ext>
            </a:extLst>
          </p:cNvPr>
          <p:cNvPicPr>
            <a:picLocks noChangeAspect="1"/>
          </p:cNvPicPr>
          <p:nvPr/>
        </p:nvPicPr>
        <p:blipFill rotWithShape="1">
          <a:blip r:embed="rId3"/>
          <a:srcRect l="-54" t="3576" r="4099" b="2079"/>
          <a:stretch/>
        </p:blipFill>
        <p:spPr>
          <a:xfrm>
            <a:off x="5146418" y="6400800"/>
            <a:ext cx="3959019" cy="2625213"/>
          </a:xfrm>
          <a:prstGeom prst="rect">
            <a:avLst/>
          </a:prstGeom>
        </p:spPr>
      </p:pic>
      <p:sp>
        <p:nvSpPr>
          <p:cNvPr id="13" name="ZoneTexte 12">
            <a:extLst>
              <a:ext uri="{FF2B5EF4-FFF2-40B4-BE49-F238E27FC236}">
                <a16:creationId xmlns:a16="http://schemas.microsoft.com/office/drawing/2014/main" id="{A1BC9952-333D-E67E-FF50-7E98550BE1E4}"/>
              </a:ext>
            </a:extLst>
          </p:cNvPr>
          <p:cNvSpPr txBox="1"/>
          <p:nvPr/>
        </p:nvSpPr>
        <p:spPr>
          <a:xfrm>
            <a:off x="4950541" y="8984988"/>
            <a:ext cx="4650659" cy="276999"/>
          </a:xfrm>
          <a:prstGeom prst="rect">
            <a:avLst/>
          </a:prstGeom>
          <a:solidFill>
            <a:srgbClr val="FF8AD8"/>
          </a:solidFill>
        </p:spPr>
        <p:txBody>
          <a:bodyPr wrap="square" rtlCol="0">
            <a:spAutoFit/>
          </a:bodyPr>
          <a:lstStyle/>
          <a:p>
            <a:pPr algn="ctr"/>
            <a:r>
              <a:rPr lang="fr-FR" sz="1200" b="1" dirty="0">
                <a:latin typeface="Garamond" panose="02020404030301010803" pitchFamily="18" charset="0"/>
              </a:rPr>
              <a:t>Figure 2: comparaison âge moyen selon sexe et stress</a:t>
            </a:r>
          </a:p>
        </p:txBody>
      </p:sp>
      <p:sp>
        <p:nvSpPr>
          <p:cNvPr id="14" name="ZoneTexte 13">
            <a:extLst>
              <a:ext uri="{FF2B5EF4-FFF2-40B4-BE49-F238E27FC236}">
                <a16:creationId xmlns:a16="http://schemas.microsoft.com/office/drawing/2014/main" id="{1AED2399-AFE7-224A-CEEC-2DA6D05E1F43}"/>
              </a:ext>
            </a:extLst>
          </p:cNvPr>
          <p:cNvSpPr txBox="1"/>
          <p:nvPr/>
        </p:nvSpPr>
        <p:spPr>
          <a:xfrm>
            <a:off x="5146418" y="9297964"/>
            <a:ext cx="4456476" cy="276999"/>
          </a:xfrm>
          <a:prstGeom prst="rect">
            <a:avLst/>
          </a:prstGeom>
          <a:solidFill>
            <a:schemeClr val="bg1"/>
          </a:solidFill>
        </p:spPr>
        <p:txBody>
          <a:bodyPr wrap="square" rtlCol="0">
            <a:spAutoFit/>
          </a:bodyPr>
          <a:lstStyle/>
          <a:p>
            <a:r>
              <a:rPr lang="fr-FR" sz="1200" b="1" dirty="0">
                <a:latin typeface="Garamond" panose="02020404030301010803" pitchFamily="18" charset="0"/>
              </a:rPr>
              <a:t>         Masculin                                        Féminin</a:t>
            </a:r>
          </a:p>
        </p:txBody>
      </p:sp>
      <p:pic>
        <p:nvPicPr>
          <p:cNvPr id="15" name="Image 14">
            <a:extLst>
              <a:ext uri="{FF2B5EF4-FFF2-40B4-BE49-F238E27FC236}">
                <a16:creationId xmlns:a16="http://schemas.microsoft.com/office/drawing/2014/main" id="{4D429E82-D4AE-98F4-E90A-8A8E9AC65527}"/>
              </a:ext>
            </a:extLst>
          </p:cNvPr>
          <p:cNvPicPr>
            <a:picLocks noChangeAspect="1"/>
          </p:cNvPicPr>
          <p:nvPr/>
        </p:nvPicPr>
        <p:blipFill rotWithShape="1">
          <a:blip r:embed="rId4"/>
          <a:srcRect l="4365" t="6783"/>
          <a:stretch/>
        </p:blipFill>
        <p:spPr>
          <a:xfrm>
            <a:off x="5231526" y="9522900"/>
            <a:ext cx="3873911" cy="2714330"/>
          </a:xfrm>
          <a:prstGeom prst="rect">
            <a:avLst/>
          </a:prstGeom>
        </p:spPr>
      </p:pic>
      <p:sp>
        <p:nvSpPr>
          <p:cNvPr id="16" name="ZoneTexte 15">
            <a:extLst>
              <a:ext uri="{FF2B5EF4-FFF2-40B4-BE49-F238E27FC236}">
                <a16:creationId xmlns:a16="http://schemas.microsoft.com/office/drawing/2014/main" id="{B449B469-2755-3D48-033E-EA9BA6860191}"/>
              </a:ext>
            </a:extLst>
          </p:cNvPr>
          <p:cNvSpPr txBox="1"/>
          <p:nvPr/>
        </p:nvSpPr>
        <p:spPr>
          <a:xfrm>
            <a:off x="4950540" y="12178593"/>
            <a:ext cx="4650659" cy="461665"/>
          </a:xfrm>
          <a:prstGeom prst="rect">
            <a:avLst/>
          </a:prstGeom>
          <a:solidFill>
            <a:srgbClr val="FF8AD8"/>
          </a:solidFill>
        </p:spPr>
        <p:txBody>
          <a:bodyPr wrap="square" rtlCol="0">
            <a:spAutoFit/>
          </a:bodyPr>
          <a:lstStyle/>
          <a:p>
            <a:pPr algn="ctr"/>
            <a:r>
              <a:rPr lang="fr-FR" sz="1200" b="1" dirty="0">
                <a:latin typeface="Garamond" panose="02020404030301010803" pitchFamily="18" charset="0"/>
              </a:rPr>
              <a:t>Figure 3: comparaison tour de taille moyen avec stress, par rapport au sexe</a:t>
            </a:r>
          </a:p>
        </p:txBody>
      </p:sp>
      <p:sp>
        <p:nvSpPr>
          <p:cNvPr id="18" name="ZoneTexte 17">
            <a:extLst>
              <a:ext uri="{FF2B5EF4-FFF2-40B4-BE49-F238E27FC236}">
                <a16:creationId xmlns:a16="http://schemas.microsoft.com/office/drawing/2014/main" id="{61399EED-8302-08B6-C067-A7D5B10B4F79}"/>
              </a:ext>
            </a:extLst>
          </p:cNvPr>
          <p:cNvSpPr txBox="1"/>
          <p:nvPr/>
        </p:nvSpPr>
        <p:spPr>
          <a:xfrm>
            <a:off x="0" y="9890065"/>
            <a:ext cx="4950540" cy="1405513"/>
          </a:xfrm>
          <a:prstGeom prst="rect">
            <a:avLst/>
          </a:prstGeom>
          <a:solidFill>
            <a:srgbClr val="FFE699"/>
          </a:solidFill>
        </p:spPr>
        <p:txBody>
          <a:bodyPr wrap="square" rtlCol="0">
            <a:spAutoFit/>
          </a:bodyPr>
          <a:lstStyle/>
          <a:p>
            <a:pPr algn="just">
              <a:lnSpc>
                <a:spcPct val="100000"/>
              </a:lnSpc>
              <a:spcAft>
                <a:spcPts val="1000"/>
              </a:spcAft>
            </a:pPr>
            <a:r>
              <a:rPr lang="fr-FR" sz="1100" b="1"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Conclusion</a:t>
            </a:r>
          </a:p>
          <a:p>
            <a:pPr algn="just">
              <a:lnSpc>
                <a:spcPct val="100000"/>
              </a:lnSpc>
              <a:spcAft>
                <a:spcPts val="1000"/>
              </a:spcAft>
            </a:pPr>
            <a:r>
              <a:rPr lang="fr-FR"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La prévalence du stress est élevée en milieu de travail à Pointe-Noire. Le stress semble être lié à certaines catégories professionnelles (</a:t>
            </a:r>
            <a:r>
              <a:rPr lang="fr-FR" sz="1100" dirty="0">
                <a:solidFill>
                  <a:srgbClr val="000000"/>
                </a:solidFill>
                <a:latin typeface="Comic Sans MS" panose="030F0902030302020204" pitchFamily="66" charset="0"/>
                <a:ea typeface="Calibri" panose="020F0502020204030204" pitchFamily="34" charset="0"/>
              </a:rPr>
              <a:t>agent d’exécution ou ouvrier et de maîtrise)</a:t>
            </a:r>
            <a:r>
              <a:rPr lang="fr-FR" sz="1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rPr>
              <a:t>, secteur d’activités (secondaire et tertiaire) mais aussi au genre et à l’obésité abdominale. De ce fait, une sensibilisation et une prise en charge adaptée des travailleurs est de mise, afin de prévenir les conséquences liées au stress.</a:t>
            </a:r>
            <a:endParaRPr lang="en-US" sz="1100" dirty="0">
              <a:latin typeface="Comic Sans MS" panose="030F0902030302020204" pitchFamily="66" charset="0"/>
              <a:ea typeface="Calibri" panose="020F0502020204030204" pitchFamily="34" charset="0"/>
              <a:cs typeface="Times New Roman" panose="02020603050405020304" pitchFamily="18" charset="0"/>
            </a:endParaRPr>
          </a:p>
        </p:txBody>
      </p:sp>
      <p:pic>
        <p:nvPicPr>
          <p:cNvPr id="19" name="Picture 49">
            <a:extLst>
              <a:ext uri="{FF2B5EF4-FFF2-40B4-BE49-F238E27FC236}">
                <a16:creationId xmlns:a16="http://schemas.microsoft.com/office/drawing/2014/main" id="{52EC678E-648F-9EF8-C8E7-CF0E63C4E98C}"/>
              </a:ext>
            </a:extLst>
          </p:cNvPr>
          <p:cNvPicPr/>
          <p:nvPr/>
        </p:nvPicPr>
        <p:blipFill>
          <a:blip r:embed="rId5" cstate="print"/>
          <a:srcRect/>
          <a:stretch>
            <a:fillRect/>
          </a:stretch>
        </p:blipFill>
        <p:spPr bwMode="auto">
          <a:xfrm>
            <a:off x="1368528" y="11295578"/>
            <a:ext cx="1718803" cy="1470289"/>
          </a:xfrm>
          <a:prstGeom prst="rect">
            <a:avLst/>
          </a:prstGeom>
          <a:noFill/>
          <a:ln w="9525">
            <a:noFill/>
            <a:miter lim="800000"/>
            <a:headEnd/>
            <a:tailEnd/>
          </a:ln>
          <a:effectLst/>
        </p:spPr>
      </p:pic>
    </p:spTree>
    <p:extLst>
      <p:ext uri="{BB962C8B-B14F-4D97-AF65-F5344CB8AC3E}">
        <p14:creationId xmlns:p14="http://schemas.microsoft.com/office/powerpoint/2010/main" val="82539865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110</TotalTime>
  <Words>731</Words>
  <Application>Microsoft Office PowerPoint</Application>
  <PresentationFormat>A3 (297 x 420 mm)</PresentationFormat>
  <Paragraphs>70</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Comic Sans MS</vt:lpstr>
      <vt:lpstr>Garamond</vt:lpstr>
      <vt:lpstr>Times New Roman</vt:lpstr>
      <vt:lpstr>Thème Office</vt:lpstr>
      <vt:lpstr>RELATION ENTRE HTA ET NIVEAU DE PRESSION ARTERIELLE AVEC LE STRESS EN MILIEU PROFESSIONNEL A POINTE-NOIRE (REPUBLIQUE DU CONGO)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ENTRE HTA ET NIVEAU DE PRESSION ARTERIELLE AVEC LE STRESS EN MILIEU PROFESSIONNEL A POINTE-NOIRE (REPUBLIQUE DU CONGO)</dc:title>
  <dc:creator>Bertrand Ellenga Mbolla</dc:creator>
  <cp:lastModifiedBy>UNIS</cp:lastModifiedBy>
  <cp:revision>7</cp:revision>
  <dcterms:created xsi:type="dcterms:W3CDTF">2023-12-08T14:44:12Z</dcterms:created>
  <dcterms:modified xsi:type="dcterms:W3CDTF">2023-12-08T19:20:06Z</dcterms:modified>
</cp:coreProperties>
</file>