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46"/>
  </p:normalViewPr>
  <p:slideViewPr>
    <p:cSldViewPr snapToGrid="0">
      <p:cViewPr>
        <p:scale>
          <a:sx n="121" d="100"/>
          <a:sy n="121" d="100"/>
        </p:scale>
        <p:origin x="223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Lésion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95-B24A-9E47-F62989900D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95-B24A-9E47-F62989900D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95-B24A-9E47-F62989900D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95-B24A-9E47-F62989900DF6}"/>
              </c:ext>
            </c:extLst>
          </c:dPt>
          <c:cat>
            <c:strRef>
              <c:f>Feuil1!$A$2:$A$5</c:f>
              <c:strCache>
                <c:ptCount val="4"/>
                <c:pt idx="0">
                  <c:v>Type A</c:v>
                </c:pt>
                <c:pt idx="1">
                  <c:v>Type B1</c:v>
                </c:pt>
                <c:pt idx="2">
                  <c:v>Type B2</c:v>
                </c:pt>
                <c:pt idx="3">
                  <c:v>Type C</c:v>
                </c:pt>
              </c:strCache>
            </c:strRef>
          </c:cat>
          <c:val>
            <c:numRef>
              <c:f>Feuil1!$B$2:$B$5</c:f>
              <c:numCache>
                <c:formatCode>General</c:formatCode>
                <c:ptCount val="4"/>
                <c:pt idx="0">
                  <c:v>64</c:v>
                </c:pt>
                <c:pt idx="1">
                  <c:v>28</c:v>
                </c:pt>
                <c:pt idx="2">
                  <c:v>11</c:v>
                </c:pt>
                <c:pt idx="3">
                  <c:v>40</c:v>
                </c:pt>
              </c:numCache>
            </c:numRef>
          </c:val>
          <c:extLst>
            <c:ext xmlns:c16="http://schemas.microsoft.com/office/drawing/2014/chart" uri="{C3380CC4-5D6E-409C-BE32-E72D297353CC}">
              <c16:uniqueId val="{00000008-EF95-B24A-9E47-F62989900DF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77420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0798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155546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166347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24962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20353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4453467"/>
            <a:ext cx="2901255"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4453467"/>
            <a:ext cx="2915543"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5DD31B3-2F16-9B40-866F-2E61D3BEF0D3}" type="datetimeFigureOut">
              <a:rPr lang="fr-FR" smtClean="0"/>
              <a:t>09/12/2023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33538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5DD31B3-2F16-9B40-866F-2E61D3BEF0D3}" type="datetimeFigureOut">
              <a:rPr lang="fr-FR" smtClean="0"/>
              <a:t>09/12/2023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0610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D31B3-2F16-9B40-866F-2E61D3BEF0D3}" type="datetimeFigureOut">
              <a:rPr lang="fr-FR" smtClean="0"/>
              <a:t>09/12/2023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65584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57626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78417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E5DD31B3-2F16-9B40-866F-2E61D3BEF0D3}" type="datetimeFigureOut">
              <a:rPr lang="fr-FR" smtClean="0"/>
              <a:t>09/12/2023</a:t>
            </a:fld>
            <a:endParaRPr lang="fr-FR"/>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484918C-3A4C-1746-A68A-1B0442B4773C}" type="slidenum">
              <a:rPr lang="fr-FR" smtClean="0"/>
              <a:t>‹N°›</a:t>
            </a:fld>
            <a:endParaRPr lang="fr-FR"/>
          </a:p>
        </p:txBody>
      </p:sp>
    </p:spTree>
    <p:extLst>
      <p:ext uri="{BB962C8B-B14F-4D97-AF65-F5344CB8AC3E}">
        <p14:creationId xmlns:p14="http://schemas.microsoft.com/office/powerpoint/2010/main" val="1586850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462EDB4-252D-5AEE-39F9-4648F9978A94}"/>
              </a:ext>
            </a:extLst>
          </p:cNvPr>
          <p:cNvSpPr txBox="1"/>
          <p:nvPr/>
        </p:nvSpPr>
        <p:spPr>
          <a:xfrm>
            <a:off x="0" y="0"/>
            <a:ext cx="6858000" cy="923330"/>
          </a:xfrm>
          <a:prstGeom prst="rect">
            <a:avLst/>
          </a:prstGeom>
          <a:ln/>
        </p:spPr>
        <p:style>
          <a:lnRef idx="3">
            <a:schemeClr val="lt1"/>
          </a:lnRef>
          <a:fillRef idx="1">
            <a:schemeClr val="accent5"/>
          </a:fillRef>
          <a:effectRef idx="1">
            <a:schemeClr val="accent5"/>
          </a:effectRef>
          <a:fontRef idx="minor">
            <a:schemeClr val="lt1"/>
          </a:fontRef>
        </p:style>
        <p:txBody>
          <a:bodyPr wrap="square" rtlCol="0">
            <a:spAutoFit/>
          </a:bodyPr>
          <a:lstStyle/>
          <a:p>
            <a:r>
              <a:rPr lang="fr-SN" sz="1400" dirty="0">
                <a:effectLst/>
                <a:latin typeface="Times New Roman" panose="02020603050405020304" pitchFamily="18" charset="0"/>
                <a:ea typeface="Calibri" panose="020F0502020204030204" pitchFamily="34" charset="0"/>
                <a:cs typeface="Times New Roman" panose="02020603050405020304" pitchFamily="18" charset="0"/>
              </a:rPr>
              <a:t>INTERET DE LA CORONAROGRAPHIE DANS LE DIAGNOSTIC ETIOLOGIQUE DES INSUFFISANCES CARDIAQUES A FEVG ALTEREE AU SERVICE DE CARDIOLOGIE DE L’HOPITAL PRINCIPAL DE DAKAR DE JANVIER 2019 A DECEMBRE 2022</a:t>
            </a:r>
          </a:p>
          <a:p>
            <a:pPr algn="ctr"/>
            <a:r>
              <a:rPr lang="en-US" sz="1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NDAO SCT, </a:t>
            </a:r>
            <a:r>
              <a:rPr lang="en-US" sz="1200" u="sng"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YASSINE R</a:t>
            </a:r>
            <a:r>
              <a:rPr lang="en-US" sz="1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KA MM, MBOUP WN, FALL A, DIA K, MBOUP MC</a:t>
            </a:r>
            <a:endParaRPr lang="fr-SN" sz="1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3A184141-13C6-1222-2746-9046BF950D6F}"/>
              </a:ext>
            </a:extLst>
          </p:cNvPr>
          <p:cNvSpPr txBox="1"/>
          <p:nvPr/>
        </p:nvSpPr>
        <p:spPr>
          <a:xfrm>
            <a:off x="1588" y="1166085"/>
            <a:ext cx="6856412"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spcAft>
                <a:spcPts val="1000"/>
              </a:spcAft>
            </a:pP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INTRODUCTION : L’insuffisance cardiaque est un problème majeur de santé publique à cause du nombre et de la durée des hospitalisations. Les patients atteints d’insuffisance cardiaque peuvent avoir des étiologies mixtes qui ne s’excluent pas mutuellement, et les étiologies varient entre les pays à revenu élevé et les pays en développement. L’objectif de notre travail était d’étudier l’apport de la coronarographie dans la recherche étiologique des IC à FEVG altérée au service de cardiologie </a:t>
            </a:r>
            <a:r>
              <a:rPr lang="fr-SN" sz="1000" dirty="0">
                <a:latin typeface="Times New Roman" panose="02020603050405020304" pitchFamily="18" charset="0"/>
                <a:ea typeface="Calibri" panose="020F0502020204030204" pitchFamily="34" charset="0"/>
                <a:cs typeface="Times New Roman" panose="02020603050405020304" pitchFamily="18" charset="0"/>
              </a:rPr>
              <a:t>de HPD.</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ZoneTexte 5">
            <a:extLst>
              <a:ext uri="{FF2B5EF4-FFF2-40B4-BE49-F238E27FC236}">
                <a16:creationId xmlns:a16="http://schemas.microsoft.com/office/drawing/2014/main" id="{E9A8D1E0-021F-8AA8-2A3A-09D47A0AF017}"/>
              </a:ext>
            </a:extLst>
          </p:cNvPr>
          <p:cNvSpPr txBox="1"/>
          <p:nvPr/>
        </p:nvSpPr>
        <p:spPr>
          <a:xfrm>
            <a:off x="0" y="2148832"/>
            <a:ext cx="6856412" cy="60901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lnSpc>
                <a:spcPct val="115000"/>
              </a:lnSpc>
              <a:spcAft>
                <a:spcPts val="1000"/>
              </a:spcAft>
            </a:pP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METHODOLOGIE : Il s’agit d’une étude transversale descriptive et analytique avec recueil de données rétrospectifs portant sur 103 patients hospitalisés au service de cardiologie de HPD présentant une insuffisance cardiaque avec une FEVG altérée et ayant bénéficié d’une coronarographie allant de janvier 2019 à décembre 2022.                                       </a:t>
            </a:r>
          </a:p>
        </p:txBody>
      </p:sp>
      <p:sp>
        <p:nvSpPr>
          <p:cNvPr id="7" name="ZoneTexte 6">
            <a:extLst>
              <a:ext uri="{FF2B5EF4-FFF2-40B4-BE49-F238E27FC236}">
                <a16:creationId xmlns:a16="http://schemas.microsoft.com/office/drawing/2014/main" id="{9FA036A9-8E6D-7088-2678-35125FBF5551}"/>
              </a:ext>
            </a:extLst>
          </p:cNvPr>
          <p:cNvSpPr txBox="1"/>
          <p:nvPr/>
        </p:nvSpPr>
        <p:spPr>
          <a:xfrm>
            <a:off x="-1" y="2989298"/>
            <a:ext cx="6876728" cy="96295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lnSpc>
                <a:spcPct val="115000"/>
              </a:lnSpc>
              <a:spcAft>
                <a:spcPts val="1000"/>
              </a:spcAft>
            </a:pP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RESULTATS: Notre étude portait sur 103 patients avec une nette prédominance masculine 79,6% et un </a:t>
            </a:r>
            <a:r>
              <a:rPr lang="fr-SN" sz="1000" dirty="0" err="1">
                <a:effectLst/>
                <a:latin typeface="Times New Roman" panose="02020603050405020304" pitchFamily="18" charset="0"/>
                <a:ea typeface="Calibri" panose="020F0502020204030204" pitchFamily="34" charset="0"/>
                <a:cs typeface="Times New Roman" panose="02020603050405020304" pitchFamily="18" charset="0"/>
              </a:rPr>
              <a:t>sex</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 ratio de 3,7. Leur moyenne d’âge était de 64</a:t>
            </a:r>
            <a:r>
              <a:rPr lang="fr-SN" sz="1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13,5 ans. Le diabète était fréquent à 24,3% (p=0,033). Tous les patients présentaient un  trouble de la cinétique segmentaire et ou globale du VG. La fraction d’éjection moyenne était de 28,1</a:t>
            </a:r>
            <a:r>
              <a:rPr lang="fr-SN" sz="1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6,8. La voie radiale droite était essentiellement utilisée 83,7%, il n’y avait ni incident ni accident lors des procédures.</a:t>
            </a:r>
            <a:r>
              <a:rPr lang="fr-SN" sz="1000" dirty="0">
                <a:effectLst/>
                <a:latin typeface="Times New Roman" panose="02020603050405020304" pitchFamily="18" charset="0"/>
                <a:cs typeface="Times New Roman" panose="02020603050405020304" pitchFamily="18" charset="0"/>
              </a:rPr>
              <a:t> </a:t>
            </a:r>
            <a:r>
              <a:rPr lang="fr-FR" sz="1000" dirty="0">
                <a:effectLst/>
                <a:latin typeface="Times New Roman" panose="02020603050405020304" pitchFamily="18" charset="0"/>
                <a:ea typeface="SimSun" panose="02010600030101010101" pitchFamily="2" charset="-122"/>
                <a:cs typeface="Times New Roman" panose="02020603050405020304" pitchFamily="18" charset="0"/>
              </a:rPr>
              <a:t>Le diabète était lié de manière significative à l’atteinte coronaire (p=0,033)</a:t>
            </a:r>
            <a:endParaRPr lang="fr-SN" sz="1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 name="ZoneTexte 17">
            <a:extLst>
              <a:ext uri="{FF2B5EF4-FFF2-40B4-BE49-F238E27FC236}">
                <a16:creationId xmlns:a16="http://schemas.microsoft.com/office/drawing/2014/main" id="{7E3BCF3B-1105-81D5-F3E7-EB514CC80D7A}"/>
              </a:ext>
            </a:extLst>
          </p:cNvPr>
          <p:cNvSpPr txBox="1"/>
          <p:nvPr/>
        </p:nvSpPr>
        <p:spPr>
          <a:xfrm>
            <a:off x="-1" y="11737935"/>
            <a:ext cx="6858001" cy="449097"/>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pPr algn="just">
              <a:lnSpc>
                <a:spcPct val="115000"/>
              </a:lnSpc>
              <a:spcAft>
                <a:spcPts val="1000"/>
              </a:spcAft>
            </a:pPr>
            <a:r>
              <a:rPr lang="fr-SN" sz="1050" dirty="0">
                <a:effectLst/>
                <a:latin typeface="Times New Roman" panose="02020603050405020304" pitchFamily="18" charset="0"/>
                <a:ea typeface="Calibri" panose="020F0502020204030204" pitchFamily="34" charset="0"/>
                <a:cs typeface="Times New Roman" panose="02020603050405020304" pitchFamily="18" charset="0"/>
              </a:rPr>
              <a:t>CONCLUSION : Notre étude montre que la cardiopathie ischémique occupe une place importante dans l’étiologie de l’insuffisance cardiaque à FEVG altérée, la réalisation de la coronarographie devrait </a:t>
            </a:r>
            <a:r>
              <a:rPr lang="fr-SN" sz="1050">
                <a:effectLst/>
                <a:latin typeface="Times New Roman" panose="02020603050405020304" pitchFamily="18" charset="0"/>
                <a:ea typeface="Calibri" panose="020F0502020204030204" pitchFamily="34" charset="0"/>
                <a:cs typeface="Times New Roman" panose="02020603050405020304" pitchFamily="18" charset="0"/>
              </a:rPr>
              <a:t>être systématique</a:t>
            </a:r>
            <a:r>
              <a:rPr lang="fr-SN" sz="10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SN" sz="10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6">
            <a:extLst>
              <a:ext uri="{FF2B5EF4-FFF2-40B4-BE49-F238E27FC236}">
                <a16:creationId xmlns:a16="http://schemas.microsoft.com/office/drawing/2014/main" id="{E42012C8-90EC-ECA1-B792-469F865EC63A}"/>
              </a:ext>
            </a:extLst>
          </p:cNvPr>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6">
            <a:extLst>
              <a:ext uri="{FF2B5EF4-FFF2-40B4-BE49-F238E27FC236}">
                <a16:creationId xmlns:a16="http://schemas.microsoft.com/office/drawing/2014/main" id="{BE9711C9-2804-9A4D-4299-BA453FED4D40}"/>
              </a:ext>
            </a:extLst>
          </p:cNvPr>
          <p:cNvSpPr>
            <a:spLocks noChangeArrowheads="1"/>
          </p:cNvSpPr>
          <p:nvPr/>
        </p:nvSpPr>
        <p:spPr bwMode="auto">
          <a:xfrm>
            <a:off x="152400" y="1524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aphicFrame>
        <p:nvGraphicFramePr>
          <p:cNvPr id="19" name="Tableau 18">
            <a:extLst>
              <a:ext uri="{FF2B5EF4-FFF2-40B4-BE49-F238E27FC236}">
                <a16:creationId xmlns:a16="http://schemas.microsoft.com/office/drawing/2014/main" id="{F20A3BD3-2B4A-925A-8902-A01E453BE6F3}"/>
              </a:ext>
            </a:extLst>
          </p:cNvPr>
          <p:cNvGraphicFramePr>
            <a:graphicFrameLocks noGrp="1"/>
          </p:cNvGraphicFramePr>
          <p:nvPr>
            <p:extLst>
              <p:ext uri="{D42A27DB-BD31-4B8C-83A1-F6EECF244321}">
                <p14:modId xmlns:p14="http://schemas.microsoft.com/office/powerpoint/2010/main" val="533665855"/>
              </p:ext>
            </p:extLst>
          </p:nvPr>
        </p:nvGraphicFramePr>
        <p:xfrm>
          <a:off x="-13560" y="4667008"/>
          <a:ext cx="6856412" cy="2325015"/>
        </p:xfrm>
        <a:graphic>
          <a:graphicData uri="http://schemas.openxmlformats.org/drawingml/2006/table">
            <a:tbl>
              <a:tblPr firstRow="1" firstCol="1" bandRow="1"/>
              <a:tblGrid>
                <a:gridCol w="4908018">
                  <a:extLst>
                    <a:ext uri="{9D8B030D-6E8A-4147-A177-3AD203B41FA5}">
                      <a16:colId xmlns:a16="http://schemas.microsoft.com/office/drawing/2014/main" val="4035957364"/>
                    </a:ext>
                  </a:extLst>
                </a:gridCol>
                <a:gridCol w="783741">
                  <a:extLst>
                    <a:ext uri="{9D8B030D-6E8A-4147-A177-3AD203B41FA5}">
                      <a16:colId xmlns:a16="http://schemas.microsoft.com/office/drawing/2014/main" val="3960104663"/>
                    </a:ext>
                  </a:extLst>
                </a:gridCol>
                <a:gridCol w="1164653">
                  <a:extLst>
                    <a:ext uri="{9D8B030D-6E8A-4147-A177-3AD203B41FA5}">
                      <a16:colId xmlns:a16="http://schemas.microsoft.com/office/drawing/2014/main" val="3267585128"/>
                    </a:ext>
                  </a:extLst>
                </a:gridCol>
              </a:tblGrid>
              <a:tr h="258335">
                <a:tc>
                  <a:txBody>
                    <a:bodyPr/>
                    <a:lstStyle/>
                    <a:p>
                      <a:pPr>
                        <a:lnSpc>
                          <a:spcPct val="150000"/>
                        </a:lnSpc>
                        <a:spcAft>
                          <a:spcPts val="800"/>
                        </a:spcAft>
                      </a:pPr>
                      <a:r>
                        <a:rPr lang="fr-FR" sz="8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fr-FR" sz="800" b="1">
                          <a:effectLst/>
                          <a:latin typeface="Times New Roman" panose="02020603050405020304" pitchFamily="18" charset="0"/>
                          <a:ea typeface="Calibri" panose="020F0502020204030204" pitchFamily="34" charset="0"/>
                          <a:cs typeface="Times New Roman" panose="02020603050405020304" pitchFamily="18" charset="0"/>
                        </a:rPr>
                        <a:t>Effectif</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fr-FR" sz="800" b="1">
                          <a:effectLst/>
                          <a:latin typeface="Times New Roman" panose="02020603050405020304" pitchFamily="18" charset="0"/>
                          <a:ea typeface="Calibri" panose="020F0502020204030204" pitchFamily="34" charset="0"/>
                          <a:cs typeface="Times New Roman" panose="02020603050405020304" pitchFamily="18" charset="0"/>
                        </a:rPr>
                        <a:t>(%)</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6990770"/>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Coronarographie normale</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39</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37,864%</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21271341"/>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Lésions tri tronculaires</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20</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19,417%</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extLst>
                  <a:ext uri="{0D108BD9-81ED-4DB2-BD59-A6C34878D82A}">
                    <a16:rowId xmlns:a16="http://schemas.microsoft.com/office/drawing/2014/main" val="1849605339"/>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Lésions bi tronculaires</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18</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17,476%</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extLst>
                  <a:ext uri="{0D108BD9-81ED-4DB2-BD59-A6C34878D82A}">
                    <a16:rowId xmlns:a16="http://schemas.microsoft.com/office/drawing/2014/main" val="3441072328"/>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Lésion </a:t>
                      </a:r>
                      <a:r>
                        <a:rPr lang="fr-FR" sz="800" dirty="0" err="1">
                          <a:effectLst/>
                          <a:latin typeface="Times New Roman" panose="02020603050405020304" pitchFamily="18" charset="0"/>
                          <a:ea typeface="Calibri" panose="020F0502020204030204" pitchFamily="34" charset="0"/>
                          <a:cs typeface="Times New Roman" panose="02020603050405020304" pitchFamily="18" charset="0"/>
                        </a:rPr>
                        <a:t>monotronculaire</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13</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12,621%</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extLst>
                  <a:ext uri="{0D108BD9-81ED-4DB2-BD59-A6C34878D82A}">
                    <a16:rowId xmlns:a16="http://schemas.microsoft.com/office/drawing/2014/main" val="3331422075"/>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Artères coronaires athéromateuses sans sténose significative</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10</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9,709%</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extLst>
                  <a:ext uri="{0D108BD9-81ED-4DB2-BD59-A6C34878D82A}">
                    <a16:rowId xmlns:a16="http://schemas.microsoft.com/office/drawing/2014/main" val="15143680"/>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Méga-</a:t>
                      </a:r>
                      <a:r>
                        <a:rPr lang="fr-FR" sz="800" dirty="0" err="1">
                          <a:effectLst/>
                          <a:latin typeface="Times New Roman" panose="02020603050405020304" pitchFamily="18" charset="0"/>
                          <a:ea typeface="Calibri" panose="020F0502020204030204" pitchFamily="34" charset="0"/>
                          <a:cs typeface="Times New Roman" panose="02020603050405020304" pitchFamily="18" charset="0"/>
                        </a:rPr>
                        <a:t>dolicho</a:t>
                      </a:r>
                      <a:r>
                        <a:rPr lang="fr-FR" sz="800" dirty="0">
                          <a:effectLst/>
                          <a:latin typeface="Times New Roman" panose="02020603050405020304" pitchFamily="18" charset="0"/>
                          <a:ea typeface="Calibri" panose="020F0502020204030204" pitchFamily="34" charset="0"/>
                          <a:cs typeface="Times New Roman" panose="02020603050405020304" pitchFamily="18" charset="0"/>
                        </a:rPr>
                        <a:t>-artères indemnes de sténose significative</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0,971%</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extLst>
                  <a:ext uri="{0D108BD9-81ED-4DB2-BD59-A6C34878D82A}">
                    <a16:rowId xmlns:a16="http://schemas.microsoft.com/office/drawing/2014/main" val="603761796"/>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Réseau coronaire gauche normal, artère coronaire droite non opacifiée</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1</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tc>
                  <a:txBody>
                    <a:bodyPr/>
                    <a:lstStyle/>
                    <a:p>
                      <a:pPr algn="ctr">
                        <a:lnSpc>
                          <a:spcPct val="150000"/>
                        </a:lnSpc>
                        <a:spcAft>
                          <a:spcPts val="800"/>
                        </a:spcAft>
                      </a:pPr>
                      <a:r>
                        <a:rPr lang="fr-FR" sz="800">
                          <a:effectLst/>
                          <a:latin typeface="Times New Roman" panose="02020603050405020304" pitchFamily="18" charset="0"/>
                          <a:ea typeface="Calibri" panose="020F0502020204030204" pitchFamily="34" charset="0"/>
                          <a:cs typeface="Times New Roman" panose="02020603050405020304" pitchFamily="18" charset="0"/>
                        </a:rPr>
                        <a:t>0,971%</a:t>
                      </a:r>
                      <a:endParaRPr lang="fr-SN" sz="80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a:noFill/>
                    </a:lnB>
                  </a:tcPr>
                </a:tc>
                <a:extLst>
                  <a:ext uri="{0D108BD9-81ED-4DB2-BD59-A6C34878D82A}">
                    <a16:rowId xmlns:a16="http://schemas.microsoft.com/office/drawing/2014/main" val="3400910550"/>
                  </a:ext>
                </a:extLst>
              </a:tr>
              <a:tr h="258335">
                <a:tc>
                  <a:txBody>
                    <a:bodyPr/>
                    <a:lstStyle/>
                    <a:p>
                      <a:pP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Réseau coronaire globalement athéromateux, très tortueux et calcifié</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0,971%</a:t>
                      </a:r>
                      <a:endParaRPr lang="fr-SN" sz="800" dirty="0">
                        <a:effectLst/>
                        <a:latin typeface="Calibri" panose="020F0502020204030204" pitchFamily="34" charset="0"/>
                        <a:ea typeface="SimSun" panose="02010600030101010101" pitchFamily="2" charset="-122"/>
                        <a:cs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064213"/>
                  </a:ext>
                </a:extLst>
              </a:tr>
            </a:tbl>
          </a:graphicData>
        </a:graphic>
      </p:graphicFrame>
      <p:sp>
        <p:nvSpPr>
          <p:cNvPr id="21" name="Rectangle 1">
            <a:extLst>
              <a:ext uri="{FF2B5EF4-FFF2-40B4-BE49-F238E27FC236}">
                <a16:creationId xmlns:a16="http://schemas.microsoft.com/office/drawing/2014/main" id="{CE159EBF-C710-F55A-BF95-A78AAB6FA466}"/>
              </a:ext>
            </a:extLst>
          </p:cNvPr>
          <p:cNvSpPr>
            <a:spLocks noChangeArrowheads="1"/>
          </p:cNvSpPr>
          <p:nvPr/>
        </p:nvSpPr>
        <p:spPr bwMode="auto">
          <a:xfrm>
            <a:off x="0" y="4203399"/>
            <a:ext cx="3087705"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Tableau I</a:t>
            </a:r>
            <a:r>
              <a:rPr kumimoji="0" lang="fr-FR" altLang="fr-FR" sz="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Répartition selon la conclusion de la coronarographie</a:t>
            </a:r>
            <a:endParaRPr kumimoji="0" lang="fr-FR" altLang="fr-F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2" name="Tableau 21">
            <a:extLst>
              <a:ext uri="{FF2B5EF4-FFF2-40B4-BE49-F238E27FC236}">
                <a16:creationId xmlns:a16="http://schemas.microsoft.com/office/drawing/2014/main" id="{6249CB7F-912C-DD31-93D9-7CCDC08A80D1}"/>
              </a:ext>
            </a:extLst>
          </p:cNvPr>
          <p:cNvGraphicFramePr>
            <a:graphicFrameLocks noGrp="1"/>
          </p:cNvGraphicFramePr>
          <p:nvPr>
            <p:extLst>
              <p:ext uri="{D42A27DB-BD31-4B8C-83A1-F6EECF244321}">
                <p14:modId xmlns:p14="http://schemas.microsoft.com/office/powerpoint/2010/main" val="3496278962"/>
              </p:ext>
            </p:extLst>
          </p:nvPr>
        </p:nvGraphicFramePr>
        <p:xfrm>
          <a:off x="0" y="7793332"/>
          <a:ext cx="3307742" cy="2970915"/>
        </p:xfrm>
        <a:graphic>
          <a:graphicData uri="http://schemas.openxmlformats.org/drawingml/2006/table">
            <a:tbl>
              <a:tblPr firstRow="1" firstCol="1" bandRow="1"/>
              <a:tblGrid>
                <a:gridCol w="2841565">
                  <a:extLst>
                    <a:ext uri="{9D8B030D-6E8A-4147-A177-3AD203B41FA5}">
                      <a16:colId xmlns:a16="http://schemas.microsoft.com/office/drawing/2014/main" val="1697146503"/>
                    </a:ext>
                  </a:extLst>
                </a:gridCol>
                <a:gridCol w="466177">
                  <a:extLst>
                    <a:ext uri="{9D8B030D-6E8A-4147-A177-3AD203B41FA5}">
                      <a16:colId xmlns:a16="http://schemas.microsoft.com/office/drawing/2014/main" val="3750152153"/>
                    </a:ext>
                  </a:extLst>
                </a:gridCol>
              </a:tblGrid>
              <a:tr h="763555">
                <a:tc>
                  <a:txBody>
                    <a:bodyPr/>
                    <a:lstStyle/>
                    <a:p>
                      <a:pPr algn="just">
                        <a:lnSpc>
                          <a:spcPct val="150000"/>
                        </a:lnSpc>
                        <a:spcAft>
                          <a:spcPts val="800"/>
                        </a:spcAft>
                      </a:pPr>
                      <a:r>
                        <a:rPr lang="fr-FR" sz="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Degré de sténose</a:t>
                      </a:r>
                      <a:endParaRPr lang="fr-SN" sz="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fr-FR" sz="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Nombre</a:t>
                      </a:r>
                      <a:endParaRPr lang="fr-SN" sz="80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1917910"/>
                  </a:ext>
                </a:extLst>
              </a:tr>
              <a:tr h="441472">
                <a:tc>
                  <a:txBody>
                    <a:bodyPr/>
                    <a:lstStyle/>
                    <a:p>
                      <a:pPr algn="just">
                        <a:lnSpc>
                          <a:spcPct val="150000"/>
                        </a:lnSpc>
                        <a:spcAft>
                          <a:spcPts val="800"/>
                        </a:spcAft>
                      </a:pPr>
                      <a:r>
                        <a:rPr lang="fr-FR" sz="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Non Significative </a:t>
                      </a:r>
                      <a:endParaRPr lang="fr-SN" sz="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just">
                        <a:lnSpc>
                          <a:spcPct val="150000"/>
                        </a:lnSpc>
                        <a:spcAft>
                          <a:spcPts val="800"/>
                        </a:spcAft>
                      </a:pPr>
                      <a:r>
                        <a:rPr lang="fr-FR" sz="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67</a:t>
                      </a:r>
                      <a:endParaRPr lang="fr-SN" sz="80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97058105"/>
                  </a:ext>
                </a:extLst>
              </a:tr>
              <a:tr h="441472">
                <a:tc>
                  <a:txBody>
                    <a:bodyPr/>
                    <a:lstStyle/>
                    <a:p>
                      <a:pPr algn="just">
                        <a:lnSpc>
                          <a:spcPct val="150000"/>
                        </a:lnSpc>
                        <a:spcAft>
                          <a:spcPts val="800"/>
                        </a:spcAft>
                      </a:pPr>
                      <a:r>
                        <a:rPr lang="fr-FR" sz="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Intermédiaire</a:t>
                      </a:r>
                      <a:endParaRPr lang="fr-SN" sz="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FFFFF"/>
                    </a:solidFill>
                  </a:tcPr>
                </a:tc>
                <a:tc>
                  <a:txBody>
                    <a:bodyPr/>
                    <a:lstStyle/>
                    <a:p>
                      <a:pPr algn="just">
                        <a:lnSpc>
                          <a:spcPct val="150000"/>
                        </a:lnSpc>
                        <a:spcAft>
                          <a:spcPts val="800"/>
                        </a:spcAft>
                      </a:pPr>
                      <a:r>
                        <a:rPr lang="fr-FR" sz="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28</a:t>
                      </a:r>
                      <a:endParaRPr lang="fr-SN" sz="80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3087326216"/>
                  </a:ext>
                </a:extLst>
              </a:tr>
              <a:tr h="441472">
                <a:tc>
                  <a:txBody>
                    <a:bodyPr/>
                    <a:lstStyle/>
                    <a:p>
                      <a:pPr algn="just">
                        <a:lnSpc>
                          <a:spcPct val="150000"/>
                        </a:lnSpc>
                        <a:spcAft>
                          <a:spcPts val="800"/>
                        </a:spcAft>
                      </a:pPr>
                      <a:r>
                        <a:rPr lang="fr-FR" sz="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Significative</a:t>
                      </a:r>
                      <a:endParaRPr lang="fr-SN" sz="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FFFFF"/>
                    </a:solidFill>
                  </a:tcPr>
                </a:tc>
                <a:tc>
                  <a:txBody>
                    <a:bodyPr/>
                    <a:lstStyle/>
                    <a:p>
                      <a:pPr algn="just">
                        <a:lnSpc>
                          <a:spcPct val="150000"/>
                        </a:lnSpc>
                        <a:spcAft>
                          <a:spcPts val="800"/>
                        </a:spcAft>
                      </a:pPr>
                      <a:r>
                        <a:rPr lang="fr-FR" sz="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91</a:t>
                      </a:r>
                      <a:endParaRPr lang="fr-SN" sz="80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2951063266"/>
                  </a:ext>
                </a:extLst>
              </a:tr>
              <a:tr h="441472">
                <a:tc>
                  <a:txBody>
                    <a:bodyPr/>
                    <a:lstStyle/>
                    <a:p>
                      <a:pPr algn="just">
                        <a:lnSpc>
                          <a:spcPct val="150000"/>
                        </a:lnSpc>
                        <a:spcAft>
                          <a:spcPts val="800"/>
                        </a:spcAft>
                      </a:pPr>
                      <a:r>
                        <a:rPr lang="fr-FR" sz="8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Sub</a:t>
                      </a:r>
                      <a:r>
                        <a:rPr lang="fr-FR" sz="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-occlusive</a:t>
                      </a:r>
                      <a:endParaRPr lang="fr-SN" sz="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FFFFF"/>
                    </a:solidFill>
                  </a:tcPr>
                </a:tc>
                <a:tc>
                  <a:txBody>
                    <a:bodyPr/>
                    <a:lstStyle/>
                    <a:p>
                      <a:pPr algn="just">
                        <a:lnSpc>
                          <a:spcPct val="150000"/>
                        </a:lnSpc>
                        <a:spcAft>
                          <a:spcPts val="800"/>
                        </a:spcAft>
                      </a:pPr>
                      <a:r>
                        <a:rPr lang="fr-FR" sz="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12</a:t>
                      </a:r>
                      <a:endParaRPr lang="fr-SN" sz="80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917749062"/>
                  </a:ext>
                </a:extLst>
              </a:tr>
              <a:tr h="441472">
                <a:tc>
                  <a:txBody>
                    <a:bodyPr/>
                    <a:lstStyle/>
                    <a:p>
                      <a:pPr algn="just">
                        <a:lnSpc>
                          <a:spcPct val="150000"/>
                        </a:lnSpc>
                        <a:spcAft>
                          <a:spcPts val="800"/>
                        </a:spcAft>
                      </a:pPr>
                      <a:r>
                        <a:rPr lang="fr-FR" sz="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Occlusion(=occlusion chronique)</a:t>
                      </a:r>
                      <a:endParaRPr lang="fr-SN" sz="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fr-FR" sz="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30</a:t>
                      </a:r>
                      <a:endParaRPr lang="fr-SN" sz="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4306847"/>
                  </a:ext>
                </a:extLst>
              </a:tr>
            </a:tbl>
          </a:graphicData>
        </a:graphic>
      </p:graphicFrame>
      <p:sp>
        <p:nvSpPr>
          <p:cNvPr id="23" name="Rectangle 4">
            <a:extLst>
              <a:ext uri="{FF2B5EF4-FFF2-40B4-BE49-F238E27FC236}">
                <a16:creationId xmlns:a16="http://schemas.microsoft.com/office/drawing/2014/main" id="{E68F0DD2-7FD9-8168-60B1-F114158EECDA}"/>
              </a:ext>
            </a:extLst>
          </p:cNvPr>
          <p:cNvSpPr>
            <a:spLocks noChangeArrowheads="1"/>
          </p:cNvSpPr>
          <p:nvPr/>
        </p:nvSpPr>
        <p:spPr bwMode="auto">
          <a:xfrm>
            <a:off x="-13560" y="7179854"/>
            <a:ext cx="3372942"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Tableau II : Répartition selon le degré de sténose (en sachant que nous pouvons retrouver plusieurs lésions de degrés différents sur une même artère ou sur plusieurs artères chez le même patient) :</a:t>
            </a:r>
            <a:endParaRPr kumimoji="0" lang="fr-FR" altLang="fr-F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4" name="Graphique 23">
            <a:extLst>
              <a:ext uri="{FF2B5EF4-FFF2-40B4-BE49-F238E27FC236}">
                <a16:creationId xmlns:a16="http://schemas.microsoft.com/office/drawing/2014/main" id="{B77742A8-27AD-5E6D-9674-201364D742DD}"/>
              </a:ext>
            </a:extLst>
          </p:cNvPr>
          <p:cNvGraphicFramePr/>
          <p:nvPr>
            <p:extLst>
              <p:ext uri="{D42A27DB-BD31-4B8C-83A1-F6EECF244321}">
                <p14:modId xmlns:p14="http://schemas.microsoft.com/office/powerpoint/2010/main" val="1418927217"/>
              </p:ext>
            </p:extLst>
          </p:nvPr>
        </p:nvGraphicFramePr>
        <p:xfrm>
          <a:off x="3372942" y="7793332"/>
          <a:ext cx="3364596" cy="2970916"/>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7">
            <a:extLst>
              <a:ext uri="{FF2B5EF4-FFF2-40B4-BE49-F238E27FC236}">
                <a16:creationId xmlns:a16="http://schemas.microsoft.com/office/drawing/2014/main" id="{BC933C8D-2E34-8C86-B922-5196DFD5A966}"/>
              </a:ext>
            </a:extLst>
          </p:cNvPr>
          <p:cNvSpPr>
            <a:spLocks noChangeArrowheads="1"/>
          </p:cNvSpPr>
          <p:nvPr/>
        </p:nvSpPr>
        <p:spPr bwMode="auto">
          <a:xfrm>
            <a:off x="3414646" y="10952079"/>
            <a:ext cx="3364596"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Figure 1 : Classification des lésions selon l’ACC/AHA (en sachant que nous pouvons retrouver plusieurs lésions de degrés différents sur une même artère ou sur plusieurs artères chez le même patient)</a:t>
            </a:r>
            <a:endParaRPr kumimoji="0" lang="fr-FR" altLang="fr-F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34745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4356</TotalTime>
  <Words>486</Words>
  <Application>Microsoft Macintosh PowerPoint</Application>
  <PresentationFormat>Grand écran</PresentationFormat>
  <Paragraphs>51</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Rabab Yassine</dc:creator>
  <cp:lastModifiedBy>Rabab Yassine</cp:lastModifiedBy>
  <cp:revision>6</cp:revision>
  <dcterms:created xsi:type="dcterms:W3CDTF">2023-12-03T23:45:26Z</dcterms:created>
  <dcterms:modified xsi:type="dcterms:W3CDTF">2023-12-09T16:28:11Z</dcterms:modified>
</cp:coreProperties>
</file>