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D78"/>
    <a:srgbClr val="FF8AD8"/>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346"/>
  </p:normalViewPr>
  <p:slideViewPr>
    <p:cSldViewPr snapToGrid="0">
      <p:cViewPr varScale="1">
        <p:scale>
          <a:sx n="65" d="100"/>
          <a:sy n="65" d="100"/>
        </p:scale>
        <p:origin x="3464"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ouha\OneDrive\Bureau\These&amp;Memoir\These%20Cherif\Formulair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2" Type="http://schemas.openxmlformats.org/officeDocument/2006/relationships/oleObject" Target="Classeur1" TargetMode="External"/><Relationship Id="rId1" Type="http://schemas.openxmlformats.org/officeDocument/2006/relationships/image" Target="../media/image1.jpeg"/></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30"/>
      <c:rotY val="0"/>
      <c:rAngAx val="0"/>
    </c:view3D>
    <c:floor>
      <c:thickness val="0"/>
      <c:spPr>
        <a:noFill/>
        <a:ln w="6350" cap="flat" cmpd="sng" algn="ctr">
          <a:solidFill>
            <a:schemeClr val="tx1">
              <a:tint val="75000"/>
            </a:schemeClr>
          </a:solidFill>
          <a:prstDash val="solid"/>
          <a:round/>
        </a:ln>
        <a:effectLst/>
        <a:sp3d contourW="6350">
          <a:contourClr>
            <a:schemeClr val="tx1">
              <a:tint val="75000"/>
            </a:schemeClr>
          </a:contourClr>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151448034134592E-2"/>
          <c:y val="0.16994264028015751"/>
          <c:w val="0.87697103931730813"/>
          <c:h val="0.63231424434171035"/>
        </c:manualLayout>
      </c:layout>
      <c:pie3DChart>
        <c:varyColors val="1"/>
        <c:ser>
          <c:idx val="0"/>
          <c:order val="0"/>
          <c:explosion val="2"/>
          <c:dPt>
            <c:idx val="0"/>
            <c:bubble3D val="0"/>
            <c:spPr>
              <a:solidFill>
                <a:schemeClr val="accent2"/>
              </a:solidFill>
              <a:ln>
                <a:noFill/>
              </a:ln>
              <a:effectLst/>
              <a:sp3d/>
            </c:spPr>
            <c:extLst>
              <c:ext xmlns:c16="http://schemas.microsoft.com/office/drawing/2014/chart" uri="{C3380CC4-5D6E-409C-BE32-E72D297353CC}">
                <c16:uniqueId val="{00000001-69BF-C740-B0EA-49E728361561}"/>
              </c:ext>
            </c:extLst>
          </c:dPt>
          <c:dPt>
            <c:idx val="1"/>
            <c:bubble3D val="0"/>
            <c:spPr>
              <a:solidFill>
                <a:schemeClr val="accent4"/>
              </a:solidFill>
              <a:ln>
                <a:noFill/>
              </a:ln>
              <a:effectLst/>
              <a:sp3d/>
            </c:spPr>
            <c:extLst>
              <c:ext xmlns:c16="http://schemas.microsoft.com/office/drawing/2014/chart" uri="{C3380CC4-5D6E-409C-BE32-E72D297353CC}">
                <c16:uniqueId val="{00000003-69BF-C740-B0EA-49E728361561}"/>
              </c:ext>
            </c:extLst>
          </c:dPt>
          <c:dPt>
            <c:idx val="2"/>
            <c:bubble3D val="0"/>
            <c:spPr>
              <a:solidFill>
                <a:schemeClr val="accent6"/>
              </a:solidFill>
              <a:ln>
                <a:noFill/>
              </a:ln>
              <a:effectLst/>
              <a:sp3d/>
            </c:spPr>
            <c:extLst>
              <c:ext xmlns:c16="http://schemas.microsoft.com/office/drawing/2014/chart" uri="{C3380CC4-5D6E-409C-BE32-E72D297353CC}">
                <c16:uniqueId val="{00000005-69BF-C740-B0EA-49E728361561}"/>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Times New Roman" pitchFamily="18" charset="0"/>
                    <a:ea typeface="+mn-ea"/>
                    <a:cs typeface="Times New Roman" pitchFamily="18" charset="0"/>
                  </a:defRPr>
                </a:pPr>
                <a:endParaRPr lang="fr-FR"/>
              </a:p>
            </c:txPr>
            <c:dLblPos val="ctr"/>
            <c:showLegendKey val="0"/>
            <c:showVal val="1"/>
            <c:showCatName val="0"/>
            <c:showSerName val="0"/>
            <c:showPercent val="0"/>
            <c:showBubbleSize val="0"/>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Feuil1!$E$10:$E$12</c:f>
              <c:strCache>
                <c:ptCount val="3"/>
                <c:pt idx="0">
                  <c:v>Prise en charge</c:v>
                </c:pt>
                <c:pt idx="1">
                  <c:v>Lui-même</c:v>
                </c:pt>
                <c:pt idx="2">
                  <c:v>Sa famille</c:v>
                </c:pt>
              </c:strCache>
            </c:strRef>
          </c:cat>
          <c:val>
            <c:numRef>
              <c:f>Feuil1!$F$10:$F$12</c:f>
              <c:numCache>
                <c:formatCode>0.00%</c:formatCode>
                <c:ptCount val="3"/>
                <c:pt idx="0">
                  <c:v>0.45900000000000002</c:v>
                </c:pt>
                <c:pt idx="1">
                  <c:v>0.16200000000000001</c:v>
                </c:pt>
                <c:pt idx="2">
                  <c:v>0.37800000000000095</c:v>
                </c:pt>
              </c:numCache>
            </c:numRef>
          </c:val>
          <c:extLst>
            <c:ext xmlns:c16="http://schemas.microsoft.com/office/drawing/2014/chart" uri="{C3380CC4-5D6E-409C-BE32-E72D297353CC}">
              <c16:uniqueId val="{00000006-69BF-C740-B0EA-49E728361561}"/>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fr-FR"/>
        </a:p>
      </c:txPr>
    </c:legend>
    <c:plotVisOnly val="1"/>
    <c:dispBlanksAs val="zero"/>
    <c:showDLblsOverMax val="0"/>
  </c:chart>
  <c:spPr>
    <a:noFill/>
    <a:ln w="6350" cap="flat" cmpd="sng" algn="ctr">
      <a:noFill/>
      <a:prstDash val="solid"/>
      <a:miter lim="800000"/>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prstDash val="solid"/>
                      <a:round/>
                    </a:ln>
                    <a:effectLst/>
                  </c:spPr>
                </c15:leaderLines>
              </c:ext>
            </c:extLst>
          </c:dLbls>
          <c:cat>
            <c:strRef>
              <c:f>Feuil1!$B$68:$B$74</c:f>
              <c:strCache>
                <c:ptCount val="7"/>
                <c:pt idx="0">
                  <c:v>Insuffisance cardiaque droite</c:v>
                </c:pt>
                <c:pt idx="1">
                  <c:v>Insuffisance cardiaque gauche</c:v>
                </c:pt>
                <c:pt idx="2">
                  <c:v>Insuffisance cardiaque globale</c:v>
                </c:pt>
                <c:pt idx="3">
                  <c:v>Syndrome coronarien aigu non ST +</c:v>
                </c:pt>
                <c:pt idx="4">
                  <c:v>Syndrome coronarien aigu ST +</c:v>
                </c:pt>
                <c:pt idx="5">
                  <c:v>Trouble du rythme</c:v>
                </c:pt>
                <c:pt idx="6">
                  <c:v>Autres</c:v>
                </c:pt>
              </c:strCache>
            </c:strRef>
          </c:cat>
          <c:val>
            <c:numRef>
              <c:f>Feuil1!$D$68:$D$74</c:f>
              <c:numCache>
                <c:formatCode>0.00%</c:formatCode>
                <c:ptCount val="7"/>
                <c:pt idx="0">
                  <c:v>2.5600000000000012E-2</c:v>
                </c:pt>
                <c:pt idx="1">
                  <c:v>2.5600000000000012E-2</c:v>
                </c:pt>
                <c:pt idx="2">
                  <c:v>0.48700000000000032</c:v>
                </c:pt>
                <c:pt idx="3">
                  <c:v>2.5600000000000012E-2</c:v>
                </c:pt>
                <c:pt idx="4">
                  <c:v>0.30800000000000038</c:v>
                </c:pt>
                <c:pt idx="5">
                  <c:v>7.690000000000001E-2</c:v>
                </c:pt>
                <c:pt idx="6">
                  <c:v>5.1299999999999998E-2</c:v>
                </c:pt>
              </c:numCache>
            </c:numRef>
          </c:val>
          <c:extLst>
            <c:ext xmlns:c16="http://schemas.microsoft.com/office/drawing/2014/chart" uri="{C3380CC4-5D6E-409C-BE32-E72D297353CC}">
              <c16:uniqueId val="{00000000-7A15-4D4B-984F-03F4D52069BF}"/>
            </c:ext>
          </c:extLst>
        </c:ser>
        <c:dLbls>
          <c:showLegendKey val="0"/>
          <c:showVal val="1"/>
          <c:showCatName val="0"/>
          <c:showSerName val="0"/>
          <c:showPercent val="0"/>
          <c:showBubbleSize val="0"/>
        </c:dLbls>
        <c:gapWidth val="56"/>
        <c:overlap val="48"/>
        <c:axId val="496337664"/>
        <c:axId val="496984448"/>
      </c:barChart>
      <c:catAx>
        <c:axId val="49633766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fr-FR" b="1">
                    <a:solidFill>
                      <a:schemeClr val="tx1"/>
                    </a:solidFill>
                  </a:rPr>
                  <a:t>Diagnostic</a:t>
                </a:r>
                <a:r>
                  <a:rPr lang="fr-FR" baseline="0">
                    <a:solidFill>
                      <a:schemeClr val="tx1"/>
                    </a:solidFill>
                  </a:rPr>
                  <a:t> </a:t>
                </a:r>
                <a:endParaRPr lang="fr-FR">
                  <a:solidFill>
                    <a:schemeClr val="tx1"/>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fr-FR"/>
          </a:p>
        </c:txPr>
        <c:crossAx val="496984448"/>
        <c:crosses val="autoZero"/>
        <c:auto val="1"/>
        <c:lblAlgn val="ctr"/>
        <c:lblOffset val="100"/>
        <c:noMultiLvlLbl val="0"/>
      </c:catAx>
      <c:valAx>
        <c:axId val="496984448"/>
        <c:scaling>
          <c:orientation val="minMax"/>
        </c:scaling>
        <c:delete val="0"/>
        <c:axPos val="b"/>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fr-FR" sz="800" b="1" dirty="0">
                    <a:solidFill>
                      <a:schemeClr val="tx1"/>
                    </a:solidFill>
                    <a:latin typeface="Times New Roman" panose="02020603050405020304" pitchFamily="18" charset="0"/>
                    <a:cs typeface="Times New Roman" panose="02020603050405020304" pitchFamily="18" charset="0"/>
                  </a:rPr>
                  <a:t>Effectif(%)</a:t>
                </a:r>
              </a:p>
              <a:p>
                <a:pPr marL="0" marR="0" indent="0" algn="ctr" defTabSz="914400" rtl="0" eaLnBrk="1" fontAlgn="auto" latinLnBrk="0" hangingPunct="1">
                  <a:lnSpc>
                    <a:spcPct val="100000"/>
                  </a:lnSpc>
                  <a:spcBef>
                    <a:spcPts val="0"/>
                  </a:spcBef>
                  <a:spcAft>
                    <a:spcPts val="0"/>
                  </a:spcAft>
                  <a:buClrTx/>
                  <a:buSzTx/>
                  <a:buFontTx/>
                  <a:buNone/>
                  <a:tabLst/>
                  <a:defRPr sz="800" b="0">
                    <a:latin typeface="Times New Roman" panose="02020603050405020304" pitchFamily="18" charset="0"/>
                    <a:cs typeface="Times New Roman" panose="02020603050405020304" pitchFamily="18" charset="0"/>
                  </a:defRPr>
                </a:pPr>
                <a:r>
                  <a:rPr lang="fr-FR" sz="800" dirty="0">
                    <a:solidFill>
                      <a:schemeClr val="tx1"/>
                    </a:solidFill>
                    <a:latin typeface="Times New Roman" panose="02020603050405020304" pitchFamily="18" charset="0"/>
                    <a:cs typeface="Times New Roman" panose="02020603050405020304" pitchFamily="18" charset="0"/>
                  </a:rPr>
                  <a:t>Autres : Récidive d’un AVCI sur cardiopathie ischémique et surveillance d’une maladie </a:t>
                </a:r>
                <a:r>
                  <a:rPr lang="fr-FR" sz="800" dirty="0" err="1">
                    <a:solidFill>
                      <a:schemeClr val="tx1"/>
                    </a:solidFill>
                    <a:latin typeface="Times New Roman" panose="02020603050405020304" pitchFamily="18" charset="0"/>
                    <a:cs typeface="Times New Roman" panose="02020603050405020304" pitchFamily="18" charset="0"/>
                  </a:rPr>
                  <a:t>annulo-ectasiante</a:t>
                </a:r>
                <a:r>
                  <a:rPr lang="fr-FR" sz="800" dirty="0">
                    <a:solidFill>
                      <a:schemeClr val="tx1"/>
                    </a:solidFill>
                    <a:latin typeface="Times New Roman" panose="02020603050405020304" pitchFamily="18" charset="0"/>
                    <a:cs typeface="Times New Roman" panose="02020603050405020304" pitchFamily="18" charset="0"/>
                  </a:rPr>
                  <a:t> de l’aorte   </a:t>
                </a:r>
              </a:p>
              <a:p>
                <a:pPr marL="0" marR="0" indent="0" algn="ctr" defTabSz="914400" rtl="0" eaLnBrk="1" fontAlgn="auto" latinLnBrk="0" hangingPunct="1">
                  <a:lnSpc>
                    <a:spcPct val="100000"/>
                  </a:lnSpc>
                  <a:spcBef>
                    <a:spcPts val="0"/>
                  </a:spcBef>
                  <a:spcAft>
                    <a:spcPts val="0"/>
                  </a:spcAft>
                  <a:buClrTx/>
                  <a:buSzTx/>
                  <a:buFontTx/>
                  <a:buNone/>
                  <a:tabLst/>
                  <a:defRPr sz="800" b="0">
                    <a:latin typeface="Times New Roman" panose="02020603050405020304" pitchFamily="18" charset="0"/>
                    <a:cs typeface="Times New Roman" panose="02020603050405020304" pitchFamily="18" charset="0"/>
                  </a:defRPr>
                </a:pPr>
                <a:endParaRPr lang="fr-FR" sz="800" b="1" dirty="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0.1790234009998064"/>
              <c:y val="0.80392216541773387"/>
            </c:manualLayout>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fr-FR"/>
            </a:p>
          </c:txPr>
        </c:title>
        <c:numFmt formatCode="0.00%" sourceLinked="1"/>
        <c:majorTickMark val="none"/>
        <c:minorTickMark val="none"/>
        <c:tickLblPos val="nextTo"/>
        <c:spPr>
          <a:noFill/>
          <a:ln w="6350" cap="flat" cmpd="sng" algn="ctr">
            <a:solidFill>
              <a:schemeClr val="tx1"/>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fr-FR"/>
          </a:p>
        </c:txPr>
        <c:crossAx val="496337664"/>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prstDash val="solid"/>
      <a:round/>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30"/>
      <c:rotY val="50"/>
      <c:rAngAx val="1"/>
    </c:view3D>
    <c:floor>
      <c:thickness val="0"/>
      <c:spPr>
        <a:gradFill flip="none" rotWithShape="1">
          <a:gsLst>
            <a:gs pos="0">
              <a:srgbClr val="FC9FCB"/>
            </a:gs>
            <a:gs pos="13000">
              <a:srgbClr val="F8B049"/>
            </a:gs>
            <a:gs pos="21001">
              <a:srgbClr val="F8B049"/>
            </a:gs>
            <a:gs pos="63000">
              <a:srgbClr val="FEE7F2"/>
            </a:gs>
            <a:gs pos="67000">
              <a:srgbClr val="F952A0"/>
            </a:gs>
            <a:gs pos="69000">
              <a:srgbClr val="C50849"/>
            </a:gs>
            <a:gs pos="82001">
              <a:srgbClr val="B43E85"/>
            </a:gs>
            <a:gs pos="100000">
              <a:srgbClr val="F8B049"/>
            </a:gs>
          </a:gsLst>
          <a:lin ang="2700000" scaled="0"/>
          <a:tileRect/>
        </a:gradFill>
      </c:spPr>
    </c:floor>
    <c:sideWall>
      <c:thickness val="0"/>
      <c:spPr>
        <a:blipFill dpi="0" rotWithShape="1">
          <a:blip xmlns:r="http://schemas.openxmlformats.org/officeDocument/2006/relationships" r:embed="rId1">
            <a:alphaModFix amt="82000"/>
          </a:blip>
          <a:srcRect/>
          <a:tile tx="0" ty="0" sx="100000" sy="100000" flip="none" algn="tl"/>
        </a:blipFill>
      </c:spPr>
    </c:sideWall>
    <c:backWall>
      <c:thickness val="0"/>
      <c:spPr>
        <a:blipFill dpi="0" rotWithShape="1">
          <a:blip xmlns:r="http://schemas.openxmlformats.org/officeDocument/2006/relationships" r:embed="rId1">
            <a:alphaModFix amt="82000"/>
          </a:blip>
          <a:srcRect/>
          <a:tile tx="0" ty="0" sx="100000" sy="100000" flip="none" algn="tl"/>
        </a:blipFill>
      </c:spPr>
    </c:backWall>
    <c:plotArea>
      <c:layout/>
      <c:bar3DChart>
        <c:barDir val="col"/>
        <c:grouping val="percentStacked"/>
        <c:varyColors val="0"/>
        <c:ser>
          <c:idx val="1"/>
          <c:order val="0"/>
          <c:tx>
            <c:strRef>
              <c:f>Feuil1!$G$21</c:f>
              <c:strCache>
                <c:ptCount val="1"/>
                <c:pt idx="0">
                  <c:v>Aucun changement dans la prise en charge initiale</c:v>
                </c:pt>
              </c:strCache>
            </c:strRef>
          </c:tx>
          <c:invertIfNegative val="0"/>
          <c:dLbls>
            <c:spPr>
              <a:noFill/>
              <a:ln>
                <a:noFill/>
              </a:ln>
              <a:effectLst/>
            </c:spPr>
            <c:txPr>
              <a:bodyPr/>
              <a:lstStyle/>
              <a:p>
                <a:pPr>
                  <a:defRPr sz="800" b="1">
                    <a:latin typeface="Times New Roman" pitchFamily="18" charset="0"/>
                    <a:cs typeface="Times New Roman" pitchFamily="18" charset="0"/>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Feuil1!$E$22:$E$29</c:f>
              <c:strCache>
                <c:ptCount val="8"/>
                <c:pt idx="0">
                  <c:v>AUTRE</c:v>
                </c:pt>
                <c:pt idx="1">
                  <c:v>Douleur thoracique et troponine élevée sans lésion coupable angiographique</c:v>
                </c:pt>
                <c:pt idx="2">
                  <c:v>Evaluation de l'HVG / Infiltration</c:v>
                </c:pt>
                <c:pt idx="3">
                  <c:v>Evaluation de la dysfonction systolique du VG</c:v>
                </c:pt>
                <c:pt idx="4">
                  <c:v>Evaluation de la viabilité</c:v>
                </c:pt>
                <c:pt idx="5">
                  <c:v>Evaluation des arythmies ventriculaires inexpliquées</c:v>
                </c:pt>
                <c:pt idx="6">
                  <c:v>Evaluation du VD / shunts</c:v>
                </c:pt>
                <c:pt idx="7">
                  <c:v>Imagerie après des résultats ETT sous-optimaux ou discordants</c:v>
                </c:pt>
              </c:strCache>
            </c:strRef>
          </c:cat>
          <c:val>
            <c:numRef>
              <c:f>Feuil1!$G$22:$G$29</c:f>
              <c:numCache>
                <c:formatCode>General</c:formatCode>
                <c:ptCount val="8"/>
                <c:pt idx="0" formatCode="0.00%">
                  <c:v>2.5600000000000012E-2</c:v>
                </c:pt>
                <c:pt idx="3" formatCode="0.00%">
                  <c:v>7.0999999999999994E-2</c:v>
                </c:pt>
                <c:pt idx="5" formatCode="0.00%">
                  <c:v>7.7400000000000024E-2</c:v>
                </c:pt>
              </c:numCache>
            </c:numRef>
          </c:val>
          <c:extLst>
            <c:ext xmlns:c16="http://schemas.microsoft.com/office/drawing/2014/chart" uri="{C3380CC4-5D6E-409C-BE32-E72D297353CC}">
              <c16:uniqueId val="{00000000-FA59-0143-8246-05CBABF90C87}"/>
            </c:ext>
          </c:extLst>
        </c:ser>
        <c:ser>
          <c:idx val="2"/>
          <c:order val="1"/>
          <c:tx>
            <c:strRef>
              <c:f>Feuil1!$H$21</c:f>
              <c:strCache>
                <c:ptCount val="1"/>
                <c:pt idx="0">
                  <c:v>Changement partiel de la prise en charge</c:v>
                </c:pt>
              </c:strCache>
            </c:strRef>
          </c:tx>
          <c:spPr>
            <a:solidFill>
              <a:schemeClr val="accent6">
                <a:lumMod val="60000"/>
                <a:lumOff val="40000"/>
              </a:schemeClr>
            </a:solidFill>
          </c:spPr>
          <c:invertIfNegative val="0"/>
          <c:dLbls>
            <c:spPr>
              <a:noFill/>
              <a:ln>
                <a:noFill/>
              </a:ln>
              <a:effectLst/>
            </c:spPr>
            <c:txPr>
              <a:bodyPr/>
              <a:lstStyle/>
              <a:p>
                <a:pPr>
                  <a:defRPr sz="800" b="1">
                    <a:latin typeface="Times New Roman" pitchFamily="18" charset="0"/>
                    <a:cs typeface="Times New Roman" pitchFamily="18" charset="0"/>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Feuil1!$E$22:$E$29</c:f>
              <c:strCache>
                <c:ptCount val="8"/>
                <c:pt idx="0">
                  <c:v>AUTRE</c:v>
                </c:pt>
                <c:pt idx="1">
                  <c:v>Douleur thoracique et troponine élevée sans lésion coupable angiographique</c:v>
                </c:pt>
                <c:pt idx="2">
                  <c:v>Evaluation de l'HVG / Infiltration</c:v>
                </c:pt>
                <c:pt idx="3">
                  <c:v>Evaluation de la dysfonction systolique du VG</c:v>
                </c:pt>
                <c:pt idx="4">
                  <c:v>Evaluation de la viabilité</c:v>
                </c:pt>
                <c:pt idx="5">
                  <c:v>Evaluation des arythmies ventriculaires inexpliquées</c:v>
                </c:pt>
                <c:pt idx="6">
                  <c:v>Evaluation du VD / shunts</c:v>
                </c:pt>
                <c:pt idx="7">
                  <c:v>Imagerie après des résultats ETT sous-optimaux ou discordants</c:v>
                </c:pt>
              </c:strCache>
            </c:strRef>
          </c:cat>
          <c:val>
            <c:numRef>
              <c:f>Feuil1!$H$22:$H$29</c:f>
              <c:numCache>
                <c:formatCode>General</c:formatCode>
                <c:ptCount val="8"/>
                <c:pt idx="2" formatCode="0.00%">
                  <c:v>7.7400000000000024E-2</c:v>
                </c:pt>
                <c:pt idx="3" formatCode="0.00%">
                  <c:v>0.21140000000000075</c:v>
                </c:pt>
                <c:pt idx="4" formatCode="0.00%">
                  <c:v>0.20500000000000004</c:v>
                </c:pt>
                <c:pt idx="5" formatCode="0.00%">
                  <c:v>2.5600000000000012E-2</c:v>
                </c:pt>
                <c:pt idx="6" formatCode="0.00%">
                  <c:v>2.5600000000000012E-2</c:v>
                </c:pt>
                <c:pt idx="7" formatCode="0.00%">
                  <c:v>2.5600000000000012E-2</c:v>
                </c:pt>
              </c:numCache>
            </c:numRef>
          </c:val>
          <c:extLst>
            <c:ext xmlns:c16="http://schemas.microsoft.com/office/drawing/2014/chart" uri="{C3380CC4-5D6E-409C-BE32-E72D297353CC}">
              <c16:uniqueId val="{00000001-FA59-0143-8246-05CBABF90C87}"/>
            </c:ext>
          </c:extLst>
        </c:ser>
        <c:ser>
          <c:idx val="3"/>
          <c:order val="2"/>
          <c:tx>
            <c:strRef>
              <c:f>Feuil1!$I$21</c:f>
              <c:strCache>
                <c:ptCount val="1"/>
                <c:pt idx="0">
                  <c:v>Changement total de la prise en charge initiale</c:v>
                </c:pt>
              </c:strCache>
            </c:strRef>
          </c:tx>
          <c:invertIfNegative val="0"/>
          <c:dLbls>
            <c:spPr>
              <a:noFill/>
              <a:ln>
                <a:noFill/>
              </a:ln>
              <a:effectLst/>
            </c:spPr>
            <c:txPr>
              <a:bodyPr/>
              <a:lstStyle/>
              <a:p>
                <a:pPr>
                  <a:defRPr sz="800" b="1">
                    <a:latin typeface="Times New Roman" pitchFamily="18" charset="0"/>
                    <a:cs typeface="Times New Roman" pitchFamily="18" charset="0"/>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Feuil1!$E$22:$E$29</c:f>
              <c:strCache>
                <c:ptCount val="8"/>
                <c:pt idx="0">
                  <c:v>AUTRE</c:v>
                </c:pt>
                <c:pt idx="1">
                  <c:v>Douleur thoracique et troponine élevée sans lésion coupable angiographique</c:v>
                </c:pt>
                <c:pt idx="2">
                  <c:v>Evaluation de l'HVG / Infiltration</c:v>
                </c:pt>
                <c:pt idx="3">
                  <c:v>Evaluation de la dysfonction systolique du VG</c:v>
                </c:pt>
                <c:pt idx="4">
                  <c:v>Evaluation de la viabilité</c:v>
                </c:pt>
                <c:pt idx="5">
                  <c:v>Evaluation des arythmies ventriculaires inexpliquées</c:v>
                </c:pt>
                <c:pt idx="6">
                  <c:v>Evaluation du VD / shunts</c:v>
                </c:pt>
                <c:pt idx="7">
                  <c:v>Imagerie après des résultats ETT sous-optimaux ou discordants</c:v>
                </c:pt>
              </c:strCache>
            </c:strRef>
          </c:cat>
          <c:val>
            <c:numRef>
              <c:f>Feuil1!$I$22:$I$29</c:f>
              <c:numCache>
                <c:formatCode>0.00%</c:formatCode>
                <c:ptCount val="8"/>
                <c:pt idx="1">
                  <c:v>0.17900000000000021</c:v>
                </c:pt>
                <c:pt idx="2">
                  <c:v>2.5600000000000012E-2</c:v>
                </c:pt>
                <c:pt idx="3">
                  <c:v>2.5600000000000012E-2</c:v>
                </c:pt>
                <c:pt idx="4">
                  <c:v>2.5600000000000012E-2</c:v>
                </c:pt>
              </c:numCache>
            </c:numRef>
          </c:val>
          <c:extLst>
            <c:ext xmlns:c16="http://schemas.microsoft.com/office/drawing/2014/chart" uri="{C3380CC4-5D6E-409C-BE32-E72D297353CC}">
              <c16:uniqueId val="{00000002-FA59-0143-8246-05CBABF90C87}"/>
            </c:ext>
          </c:extLst>
        </c:ser>
        <c:dLbls>
          <c:showLegendKey val="0"/>
          <c:showVal val="0"/>
          <c:showCatName val="0"/>
          <c:showSerName val="0"/>
          <c:showPercent val="0"/>
          <c:showBubbleSize val="0"/>
        </c:dLbls>
        <c:gapWidth val="150"/>
        <c:shape val="box"/>
        <c:axId val="456385280"/>
        <c:axId val="456386816"/>
        <c:axId val="0"/>
      </c:bar3DChart>
      <c:catAx>
        <c:axId val="456385280"/>
        <c:scaling>
          <c:orientation val="minMax"/>
        </c:scaling>
        <c:delete val="0"/>
        <c:axPos val="b"/>
        <c:numFmt formatCode="General" sourceLinked="0"/>
        <c:majorTickMark val="out"/>
        <c:minorTickMark val="none"/>
        <c:tickLblPos val="nextTo"/>
        <c:crossAx val="456386816"/>
        <c:crosses val="autoZero"/>
        <c:auto val="1"/>
        <c:lblAlgn val="ctr"/>
        <c:lblOffset val="100"/>
        <c:noMultiLvlLbl val="0"/>
      </c:catAx>
      <c:valAx>
        <c:axId val="456386816"/>
        <c:scaling>
          <c:orientation val="minMax"/>
        </c:scaling>
        <c:delete val="0"/>
        <c:axPos val="l"/>
        <c:majorGridlines>
          <c:spPr>
            <a:ln w="15875">
              <a:solidFill>
                <a:schemeClr val="accent2">
                  <a:lumMod val="40000"/>
                  <a:lumOff val="60000"/>
                </a:schemeClr>
              </a:solidFill>
            </a:ln>
            <a:effectLst>
              <a:innerShdw blurRad="63500" dist="50800" dir="13500000">
                <a:prstClr val="black">
                  <a:alpha val="50000"/>
                </a:prstClr>
              </a:innerShdw>
            </a:effectLst>
          </c:spPr>
        </c:majorGridlines>
        <c:numFmt formatCode="0%" sourceLinked="1"/>
        <c:majorTickMark val="out"/>
        <c:minorTickMark val="none"/>
        <c:tickLblPos val="nextTo"/>
        <c:crossAx val="456385280"/>
        <c:crosses val="autoZero"/>
        <c:crossBetween val="between"/>
      </c:valAx>
    </c:plotArea>
    <c:legend>
      <c:legendPos val="r"/>
      <c:overlay val="0"/>
    </c:legend>
    <c:plotVisOnly val="1"/>
    <c:dispBlanksAs val="gap"/>
    <c:showDLblsOverMax val="0"/>
  </c:chart>
  <c:externalData r:id="rId2">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fr-FR"/>
              <a:t>Modifiez le style du titre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5DD31B3-2F16-9B40-866F-2E61D3BEF0D3}" type="datetimeFigureOut">
              <a:rPr lang="fr-FR" smtClean="0"/>
              <a:t>09/12/2023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484918C-3A4C-1746-A68A-1B0442B4773C}" type="slidenum">
              <a:rPr lang="fr-FR" smtClean="0"/>
              <a:t>‹N°›</a:t>
            </a:fld>
            <a:endParaRPr lang="fr-FR"/>
          </a:p>
        </p:txBody>
      </p:sp>
    </p:spTree>
    <p:extLst>
      <p:ext uri="{BB962C8B-B14F-4D97-AF65-F5344CB8AC3E}">
        <p14:creationId xmlns:p14="http://schemas.microsoft.com/office/powerpoint/2010/main" val="2774204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5DD31B3-2F16-9B40-866F-2E61D3BEF0D3}" type="datetimeFigureOut">
              <a:rPr lang="fr-FR" smtClean="0"/>
              <a:t>09/12/2023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484918C-3A4C-1746-A68A-1B0442B4773C}" type="slidenum">
              <a:rPr lang="fr-FR" smtClean="0"/>
              <a:t>‹N°›</a:t>
            </a:fld>
            <a:endParaRPr lang="fr-FR"/>
          </a:p>
        </p:txBody>
      </p:sp>
    </p:spTree>
    <p:extLst>
      <p:ext uri="{BB962C8B-B14F-4D97-AF65-F5344CB8AC3E}">
        <p14:creationId xmlns:p14="http://schemas.microsoft.com/office/powerpoint/2010/main" val="207988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5DD31B3-2F16-9B40-866F-2E61D3BEF0D3}" type="datetimeFigureOut">
              <a:rPr lang="fr-FR" smtClean="0"/>
              <a:t>09/12/2023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484918C-3A4C-1746-A68A-1B0442B4773C}" type="slidenum">
              <a:rPr lang="fr-FR" smtClean="0"/>
              <a:t>‹N°›</a:t>
            </a:fld>
            <a:endParaRPr lang="fr-FR"/>
          </a:p>
        </p:txBody>
      </p:sp>
    </p:spTree>
    <p:extLst>
      <p:ext uri="{BB962C8B-B14F-4D97-AF65-F5344CB8AC3E}">
        <p14:creationId xmlns:p14="http://schemas.microsoft.com/office/powerpoint/2010/main" val="155546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5DD31B3-2F16-9B40-866F-2E61D3BEF0D3}" type="datetimeFigureOut">
              <a:rPr lang="fr-FR" smtClean="0"/>
              <a:t>09/12/2023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484918C-3A4C-1746-A68A-1B0442B4773C}" type="slidenum">
              <a:rPr lang="fr-FR" smtClean="0"/>
              <a:t>‹N°›</a:t>
            </a:fld>
            <a:endParaRPr lang="fr-FR"/>
          </a:p>
        </p:txBody>
      </p:sp>
    </p:spTree>
    <p:extLst>
      <p:ext uri="{BB962C8B-B14F-4D97-AF65-F5344CB8AC3E}">
        <p14:creationId xmlns:p14="http://schemas.microsoft.com/office/powerpoint/2010/main" val="1663479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fr-FR"/>
              <a:t>Modifiez le style du titre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5DD31B3-2F16-9B40-866F-2E61D3BEF0D3}" type="datetimeFigureOut">
              <a:rPr lang="fr-FR" smtClean="0"/>
              <a:t>09/12/2023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484918C-3A4C-1746-A68A-1B0442B4773C}" type="slidenum">
              <a:rPr lang="fr-FR" smtClean="0"/>
              <a:t>‹N°›</a:t>
            </a:fld>
            <a:endParaRPr lang="fr-FR"/>
          </a:p>
        </p:txBody>
      </p:sp>
    </p:spTree>
    <p:extLst>
      <p:ext uri="{BB962C8B-B14F-4D97-AF65-F5344CB8AC3E}">
        <p14:creationId xmlns:p14="http://schemas.microsoft.com/office/powerpoint/2010/main" val="3249629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5DD31B3-2F16-9B40-866F-2E61D3BEF0D3}" type="datetimeFigureOut">
              <a:rPr lang="fr-FR" smtClean="0"/>
              <a:t>09/12/2023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484918C-3A4C-1746-A68A-1B0442B4773C}" type="slidenum">
              <a:rPr lang="fr-FR" smtClean="0"/>
              <a:t>‹N°›</a:t>
            </a:fld>
            <a:endParaRPr lang="fr-FR"/>
          </a:p>
        </p:txBody>
      </p:sp>
    </p:spTree>
    <p:extLst>
      <p:ext uri="{BB962C8B-B14F-4D97-AF65-F5344CB8AC3E}">
        <p14:creationId xmlns:p14="http://schemas.microsoft.com/office/powerpoint/2010/main" val="3203535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fr-FR"/>
              <a:t>Modifiez le style du titre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472381" y="4453467"/>
            <a:ext cx="2901255" cy="65503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3471863" y="4453467"/>
            <a:ext cx="2915543" cy="655037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5DD31B3-2F16-9B40-866F-2E61D3BEF0D3}" type="datetimeFigureOut">
              <a:rPr lang="fr-FR" smtClean="0"/>
              <a:t>09/12/2023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484918C-3A4C-1746-A68A-1B0442B4773C}" type="slidenum">
              <a:rPr lang="fr-FR" smtClean="0"/>
              <a:t>‹N°›</a:t>
            </a:fld>
            <a:endParaRPr lang="fr-FR"/>
          </a:p>
        </p:txBody>
      </p:sp>
    </p:spTree>
    <p:extLst>
      <p:ext uri="{BB962C8B-B14F-4D97-AF65-F5344CB8AC3E}">
        <p14:creationId xmlns:p14="http://schemas.microsoft.com/office/powerpoint/2010/main" val="3335383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5DD31B3-2F16-9B40-866F-2E61D3BEF0D3}" type="datetimeFigureOut">
              <a:rPr lang="fr-FR" smtClean="0"/>
              <a:t>09/12/2023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484918C-3A4C-1746-A68A-1B0442B4773C}" type="slidenum">
              <a:rPr lang="fr-FR" smtClean="0"/>
              <a:t>‹N°›</a:t>
            </a:fld>
            <a:endParaRPr lang="fr-FR"/>
          </a:p>
        </p:txBody>
      </p:sp>
    </p:spTree>
    <p:extLst>
      <p:ext uri="{BB962C8B-B14F-4D97-AF65-F5344CB8AC3E}">
        <p14:creationId xmlns:p14="http://schemas.microsoft.com/office/powerpoint/2010/main" val="206100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DD31B3-2F16-9B40-866F-2E61D3BEF0D3}" type="datetimeFigureOut">
              <a:rPr lang="fr-FR" smtClean="0"/>
              <a:t>09/12/2023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484918C-3A4C-1746-A68A-1B0442B4773C}" type="slidenum">
              <a:rPr lang="fr-FR" smtClean="0"/>
              <a:t>‹N°›</a:t>
            </a:fld>
            <a:endParaRPr lang="fr-FR"/>
          </a:p>
        </p:txBody>
      </p:sp>
    </p:spTree>
    <p:extLst>
      <p:ext uri="{BB962C8B-B14F-4D97-AF65-F5344CB8AC3E}">
        <p14:creationId xmlns:p14="http://schemas.microsoft.com/office/powerpoint/2010/main" val="3655841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fr-FR"/>
              <a:t>Modifiez le style du titre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5DD31B3-2F16-9B40-866F-2E61D3BEF0D3}" type="datetimeFigureOut">
              <a:rPr lang="fr-FR" smtClean="0"/>
              <a:t>09/12/2023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484918C-3A4C-1746-A68A-1B0442B4773C}" type="slidenum">
              <a:rPr lang="fr-FR" smtClean="0"/>
              <a:t>‹N°›</a:t>
            </a:fld>
            <a:endParaRPr lang="fr-FR"/>
          </a:p>
        </p:txBody>
      </p:sp>
    </p:spTree>
    <p:extLst>
      <p:ext uri="{BB962C8B-B14F-4D97-AF65-F5344CB8AC3E}">
        <p14:creationId xmlns:p14="http://schemas.microsoft.com/office/powerpoint/2010/main" val="576262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5DD31B3-2F16-9B40-866F-2E61D3BEF0D3}" type="datetimeFigureOut">
              <a:rPr lang="fr-FR" smtClean="0"/>
              <a:t>09/12/2023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484918C-3A4C-1746-A68A-1B0442B4773C}" type="slidenum">
              <a:rPr lang="fr-FR" smtClean="0"/>
              <a:t>‹N°›</a:t>
            </a:fld>
            <a:endParaRPr lang="fr-FR"/>
          </a:p>
        </p:txBody>
      </p:sp>
    </p:spTree>
    <p:extLst>
      <p:ext uri="{BB962C8B-B14F-4D97-AF65-F5344CB8AC3E}">
        <p14:creationId xmlns:p14="http://schemas.microsoft.com/office/powerpoint/2010/main" val="278417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75000"/>
                  </a:schemeClr>
                </a:solidFill>
              </a:defRPr>
            </a:lvl1pPr>
          </a:lstStyle>
          <a:p>
            <a:fld id="{E5DD31B3-2F16-9B40-866F-2E61D3BEF0D3}" type="datetimeFigureOut">
              <a:rPr lang="fr-FR" smtClean="0"/>
              <a:t>09/12/2023</a:t>
            </a:fld>
            <a:endParaRPr lang="fr-FR"/>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75000"/>
                  </a:schemeClr>
                </a:solidFill>
              </a:defRPr>
            </a:lvl1pPr>
          </a:lstStyle>
          <a:p>
            <a:fld id="{B484918C-3A4C-1746-A68A-1B0442B4773C}" type="slidenum">
              <a:rPr lang="fr-FR" smtClean="0"/>
              <a:t>‹N°›</a:t>
            </a:fld>
            <a:endParaRPr lang="fr-FR"/>
          </a:p>
        </p:txBody>
      </p:sp>
    </p:spTree>
    <p:extLst>
      <p:ext uri="{BB962C8B-B14F-4D97-AF65-F5344CB8AC3E}">
        <p14:creationId xmlns:p14="http://schemas.microsoft.com/office/powerpoint/2010/main" val="15868500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1462EDB4-252D-5AEE-39F9-4648F9978A94}"/>
              </a:ext>
            </a:extLst>
          </p:cNvPr>
          <p:cNvSpPr txBox="1"/>
          <p:nvPr/>
        </p:nvSpPr>
        <p:spPr>
          <a:xfrm>
            <a:off x="-18728" y="1859"/>
            <a:ext cx="6876728" cy="1051570"/>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pPr>
              <a:spcAft>
                <a:spcPts val="1000"/>
              </a:spcAft>
            </a:pPr>
            <a:r>
              <a:rPr lang="fr-SN" sz="1400" dirty="0">
                <a:effectLst/>
                <a:latin typeface="Times New Roman" panose="02020603050405020304" pitchFamily="18" charset="0"/>
                <a:ea typeface="Calibri" panose="020F0502020204030204" pitchFamily="34" charset="0"/>
                <a:cs typeface="Times New Roman" panose="02020603050405020304" pitchFamily="18" charset="0"/>
              </a:rPr>
              <a:t>L’APPORT DE L’IRM DANS LE DIAGNOSTIC DE L’INSUFFISANCE CARDIAQUE : ETUDE TRANSVERSALE DESCRIPTIVE A PROPOS DE 39 CAS COLLIGES A L’HOPITAL PRINCIPAL DE DAKAR.</a:t>
            </a:r>
          </a:p>
          <a:p>
            <a:pPr algn="ctr">
              <a:spcAft>
                <a:spcPts val="1000"/>
              </a:spcAft>
            </a:pPr>
            <a:r>
              <a:rPr lang="fr-FR" sz="12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KA M.M, </a:t>
            </a:r>
            <a:r>
              <a:rPr lang="fr-FR" sz="1200" u="sng"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YASSINE R</a:t>
            </a:r>
            <a:r>
              <a:rPr lang="fr-FR" sz="12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NIANE CSA, MBOUP W.N,</a:t>
            </a:r>
            <a:r>
              <a:rPr lang="fr-FR" sz="1200" b="1"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12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rPr>
              <a:t>NDAO S.C.T, DIA K, MBOUP M.C.</a:t>
            </a:r>
            <a:endParaRPr lang="fr-SN" sz="1200" dirty="0">
              <a:solidFill>
                <a:srgbClr val="FFFF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ZoneTexte 4">
            <a:extLst>
              <a:ext uri="{FF2B5EF4-FFF2-40B4-BE49-F238E27FC236}">
                <a16:creationId xmlns:a16="http://schemas.microsoft.com/office/drawing/2014/main" id="{3A184141-13C6-1222-2746-9046BF950D6F}"/>
              </a:ext>
            </a:extLst>
          </p:cNvPr>
          <p:cNvSpPr txBox="1"/>
          <p:nvPr/>
        </p:nvSpPr>
        <p:spPr>
          <a:xfrm>
            <a:off x="-13334" y="1369948"/>
            <a:ext cx="6856412" cy="990015"/>
          </a:xfrm>
          <a:prstGeom prst="rect">
            <a:avLst/>
          </a:prstGeom>
          <a:ln/>
        </p:spPr>
        <p:style>
          <a:lnRef idx="1">
            <a:schemeClr val="accent4"/>
          </a:lnRef>
          <a:fillRef idx="2">
            <a:schemeClr val="accent4"/>
          </a:fillRef>
          <a:effectRef idx="1">
            <a:schemeClr val="accent4"/>
          </a:effectRef>
          <a:fontRef idx="minor">
            <a:schemeClr val="dk1"/>
          </a:fontRef>
        </p:style>
        <p:txBody>
          <a:bodyPr wrap="square" rtlCol="0">
            <a:spAutoFit/>
          </a:bodyPr>
          <a:lstStyle/>
          <a:p>
            <a:pPr>
              <a:spcAft>
                <a:spcPts val="1000"/>
              </a:spcAft>
            </a:pPr>
            <a:r>
              <a:rPr lang="fr-SN" sz="1000" dirty="0">
                <a:effectLst/>
                <a:latin typeface="Times New Roman" panose="02020603050405020304" pitchFamily="18" charset="0"/>
                <a:ea typeface="Calibri" panose="020F0502020204030204" pitchFamily="34" charset="0"/>
                <a:cs typeface="Times New Roman" panose="02020603050405020304" pitchFamily="18" charset="0"/>
              </a:rPr>
              <a:t>INTRODUCTION :</a:t>
            </a:r>
          </a:p>
          <a:p>
            <a:pPr>
              <a:spcAft>
                <a:spcPts val="1000"/>
              </a:spcAft>
            </a:pPr>
            <a:r>
              <a:rPr lang="fr-SN" sz="1000" dirty="0">
                <a:effectLst/>
                <a:latin typeface="Times New Roman" panose="02020603050405020304" pitchFamily="18" charset="0"/>
                <a:ea typeface="Calibri" panose="020F0502020204030204" pitchFamily="34" charset="0"/>
                <a:cs typeface="Times New Roman" panose="02020603050405020304" pitchFamily="18" charset="0"/>
              </a:rPr>
              <a:t>L’imagerie par résonnance magnétique s’est imposée ces dernières années comme une technique d’imagerie fiable en pathologie cardiovasculaire grâce à ses performances dans l’évaluation des indices des fonctionnements ventriculaires gauches aussi bien systolique que diastolique et la caractérisation tissulaire. L’objectif de notre étude était de déterminer le profil étiologique des IC et d’évaluer la pertinence de l’utilisation de l’IRM cardiaque dans notre contexte sénégalais.</a:t>
            </a:r>
            <a:r>
              <a:rPr lang="fr-SN" sz="1000" dirty="0">
                <a:effectLst/>
                <a:latin typeface="Times New Roman" panose="02020603050405020304" pitchFamily="18" charset="0"/>
                <a:cs typeface="Times New Roman" panose="02020603050405020304" pitchFamily="18" charset="0"/>
              </a:rPr>
              <a:t> </a:t>
            </a:r>
            <a:endParaRPr lang="fr-FR" sz="1000" dirty="0">
              <a:latin typeface="Times New Roman" panose="02020603050405020304" pitchFamily="18" charset="0"/>
              <a:cs typeface="Times New Roman" panose="02020603050405020304" pitchFamily="18" charset="0"/>
            </a:endParaRPr>
          </a:p>
        </p:txBody>
      </p:sp>
      <p:sp>
        <p:nvSpPr>
          <p:cNvPr id="6" name="ZoneTexte 5">
            <a:extLst>
              <a:ext uri="{FF2B5EF4-FFF2-40B4-BE49-F238E27FC236}">
                <a16:creationId xmlns:a16="http://schemas.microsoft.com/office/drawing/2014/main" id="{E9A8D1E0-021F-8AA8-2A3A-09D47A0AF017}"/>
              </a:ext>
            </a:extLst>
          </p:cNvPr>
          <p:cNvSpPr txBox="1"/>
          <p:nvPr/>
        </p:nvSpPr>
        <p:spPr>
          <a:xfrm>
            <a:off x="0" y="2629865"/>
            <a:ext cx="6856412" cy="104227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spcAft>
                <a:spcPts val="1000"/>
              </a:spcAft>
            </a:pPr>
            <a:r>
              <a:rPr lang="fr-SN" sz="1000" dirty="0">
                <a:effectLst/>
                <a:latin typeface="Times New Roman" panose="02020603050405020304" pitchFamily="18" charset="0"/>
                <a:ea typeface="Calibri" panose="020F0502020204030204" pitchFamily="34" charset="0"/>
                <a:cs typeface="Times New Roman" panose="02020603050405020304" pitchFamily="18" charset="0"/>
              </a:rPr>
              <a:t>METHODES</a:t>
            </a:r>
          </a:p>
          <a:p>
            <a:pPr algn="just">
              <a:lnSpc>
                <a:spcPct val="150000"/>
              </a:lnSpc>
              <a:spcAft>
                <a:spcPts val="800"/>
              </a:spcAft>
            </a:pPr>
            <a:r>
              <a:rPr lang="fr-FR" sz="1000" dirty="0">
                <a:solidFill>
                  <a:srgbClr val="000000"/>
                </a:solidFill>
                <a:effectLst/>
                <a:latin typeface="Times New Roman" panose="02020603050405020304" pitchFamily="18" charset="0"/>
                <a:ea typeface="SimSun" panose="02010600030101010101" pitchFamily="2" charset="-122"/>
              </a:rPr>
              <a:t>Il s’agit d’une étude transversale descriptive qui s’est déroulée du 01 Septembre 2021 au 31 Mars 2023 sur la base des comptes-rendus des IRM cardiaques de patients adultes suivis pour insuffisance cardiaque dans le service de cardiologie de l’ Hôpital Principal de DAKAR et des autres structures cardiologiques du pays. </a:t>
            </a:r>
            <a:endParaRPr lang="fr-SN" sz="1000" dirty="0">
              <a:effectLst/>
              <a:latin typeface="Calibri" panose="020F0502020204030204" pitchFamily="34" charset="0"/>
              <a:ea typeface="SimSun" panose="02010600030101010101" pitchFamily="2" charset="-122"/>
            </a:endParaRPr>
          </a:p>
        </p:txBody>
      </p:sp>
      <p:sp>
        <p:nvSpPr>
          <p:cNvPr id="7" name="ZoneTexte 6">
            <a:extLst>
              <a:ext uri="{FF2B5EF4-FFF2-40B4-BE49-F238E27FC236}">
                <a16:creationId xmlns:a16="http://schemas.microsoft.com/office/drawing/2014/main" id="{9FA036A9-8E6D-7088-2678-35125FBF5551}"/>
              </a:ext>
            </a:extLst>
          </p:cNvPr>
          <p:cNvSpPr txBox="1"/>
          <p:nvPr/>
        </p:nvSpPr>
        <p:spPr>
          <a:xfrm>
            <a:off x="0" y="3923088"/>
            <a:ext cx="6876728" cy="52835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spcAft>
                <a:spcPts val="1000"/>
              </a:spcAft>
            </a:pPr>
            <a:r>
              <a:rPr lang="fr-SN" sz="1000" dirty="0">
                <a:effectLst/>
                <a:latin typeface="Times New Roman" panose="02020603050405020304" pitchFamily="18" charset="0"/>
                <a:ea typeface="Calibri" panose="020F0502020204030204" pitchFamily="34" charset="0"/>
                <a:cs typeface="Times New Roman" panose="02020603050405020304" pitchFamily="18" charset="0"/>
              </a:rPr>
              <a:t>RESULTATS</a:t>
            </a:r>
          </a:p>
          <a:p>
            <a:pPr algn="just">
              <a:spcAft>
                <a:spcPts val="800"/>
              </a:spcAft>
            </a:pPr>
            <a:r>
              <a:rPr lang="fr-FR" sz="1000" dirty="0">
                <a:solidFill>
                  <a:srgbClr val="000000"/>
                </a:solidFill>
                <a:effectLst/>
                <a:latin typeface="Times New Roman" panose="02020603050405020304" pitchFamily="18" charset="0"/>
                <a:ea typeface="SimSun" panose="02010600030101010101" pitchFamily="2" charset="-122"/>
              </a:rPr>
              <a:t>Notre étude comportait 25 sujets de sexe masculin (64,1%), et 14 sujets de sexe féminin (35,9%) soit un </a:t>
            </a:r>
            <a:r>
              <a:rPr lang="fr-FR" sz="1000" dirty="0" err="1">
                <a:solidFill>
                  <a:srgbClr val="000000"/>
                </a:solidFill>
                <a:effectLst/>
                <a:latin typeface="Times New Roman" panose="02020603050405020304" pitchFamily="18" charset="0"/>
                <a:ea typeface="SimSun" panose="02010600030101010101" pitchFamily="2" charset="-122"/>
              </a:rPr>
              <a:t>sex</a:t>
            </a:r>
            <a:r>
              <a:rPr lang="fr-FR" sz="1000" dirty="0">
                <a:solidFill>
                  <a:srgbClr val="000000"/>
                </a:solidFill>
                <a:effectLst/>
                <a:latin typeface="Times New Roman" panose="02020603050405020304" pitchFamily="18" charset="0"/>
                <a:ea typeface="SimSun" panose="02010600030101010101" pitchFamily="2" charset="-122"/>
              </a:rPr>
              <a:t> ratio (H/F) de 1,78.</a:t>
            </a:r>
            <a:endParaRPr lang="fr-SN" sz="10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18" name="ZoneTexte 17">
            <a:extLst>
              <a:ext uri="{FF2B5EF4-FFF2-40B4-BE49-F238E27FC236}">
                <a16:creationId xmlns:a16="http://schemas.microsoft.com/office/drawing/2014/main" id="{7E3BCF3B-1105-81D5-F3E7-EB514CC80D7A}"/>
              </a:ext>
            </a:extLst>
          </p:cNvPr>
          <p:cNvSpPr txBox="1"/>
          <p:nvPr/>
        </p:nvSpPr>
        <p:spPr>
          <a:xfrm>
            <a:off x="-16825" y="11606954"/>
            <a:ext cx="6874825" cy="577081"/>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fr-SN" sz="1050" b="1" dirty="0">
                <a:effectLst/>
                <a:latin typeface="Times New Roman" panose="02020603050405020304" pitchFamily="18" charset="0"/>
                <a:ea typeface="Calibri" panose="020F0502020204030204" pitchFamily="34" charset="0"/>
                <a:cs typeface="Times New Roman" panose="02020603050405020304" pitchFamily="18" charset="0"/>
              </a:rPr>
              <a:t>Conclusion</a:t>
            </a:r>
          </a:p>
          <a:p>
            <a:r>
              <a:rPr lang="fr-SN" sz="1050" dirty="0">
                <a:effectLst/>
                <a:latin typeface="Times New Roman" panose="02020603050405020304" pitchFamily="18" charset="0"/>
                <a:ea typeface="Calibri" panose="020F0502020204030204" pitchFamily="34" charset="0"/>
                <a:cs typeface="Times New Roman" panose="02020603050405020304" pitchFamily="18" charset="0"/>
              </a:rPr>
              <a:t>l’IRM cardiaque constitue de nos jours l’étalon or dans le diagnostic de l’insuffisance cardiaque. Son application reste cependant réduite du fait de sa faible disponibilité et de son co</a:t>
            </a:r>
            <a:r>
              <a:rPr lang="fr-FR" sz="105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û</a:t>
            </a:r>
            <a:r>
              <a:rPr lang="fr-SN" sz="1050" dirty="0">
                <a:effectLst/>
                <a:latin typeface="Times New Roman" panose="02020603050405020304" pitchFamily="18" charset="0"/>
                <a:ea typeface="Calibri" panose="020F0502020204030204" pitchFamily="34" charset="0"/>
                <a:cs typeface="Times New Roman" panose="02020603050405020304" pitchFamily="18" charset="0"/>
              </a:rPr>
              <a:t>t élevé.</a:t>
            </a:r>
            <a:endParaRPr lang="fr-FR" sz="1050" dirty="0">
              <a:latin typeface="Times New Roman" panose="02020603050405020304" pitchFamily="18" charset="0"/>
              <a:cs typeface="Times New Roman" panose="02020603050405020304" pitchFamily="18" charset="0"/>
            </a:endParaRPr>
          </a:p>
        </p:txBody>
      </p:sp>
      <p:sp>
        <p:nvSpPr>
          <p:cNvPr id="2" name="Rectangle 6">
            <a:extLst>
              <a:ext uri="{FF2B5EF4-FFF2-40B4-BE49-F238E27FC236}">
                <a16:creationId xmlns:a16="http://schemas.microsoft.com/office/drawing/2014/main" id="{E42012C8-90EC-ECA1-B792-469F865EC63A}"/>
              </a:ext>
            </a:extLst>
          </p:cNvPr>
          <p:cNvSpPr>
            <a:spLocks noChangeArrowheads="1"/>
          </p:cNvSpPr>
          <p:nvPr/>
        </p:nvSpPr>
        <p:spPr bwMode="auto">
          <a:xfrm>
            <a:off x="0" y="0"/>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3" name="Rectangle 6">
            <a:extLst>
              <a:ext uri="{FF2B5EF4-FFF2-40B4-BE49-F238E27FC236}">
                <a16:creationId xmlns:a16="http://schemas.microsoft.com/office/drawing/2014/main" id="{BE9711C9-2804-9A4D-4299-BA453FED4D40}"/>
              </a:ext>
            </a:extLst>
          </p:cNvPr>
          <p:cNvSpPr>
            <a:spLocks noChangeArrowheads="1"/>
          </p:cNvSpPr>
          <p:nvPr/>
        </p:nvSpPr>
        <p:spPr bwMode="auto">
          <a:xfrm>
            <a:off x="152400" y="152400"/>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1"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graphicFrame>
        <p:nvGraphicFramePr>
          <p:cNvPr id="26" name="Graphique 25">
            <a:extLst>
              <a:ext uri="{FF2B5EF4-FFF2-40B4-BE49-F238E27FC236}">
                <a16:creationId xmlns:a16="http://schemas.microsoft.com/office/drawing/2014/main" id="{F8997D7B-55ED-CA11-A727-D1E82E77661D}"/>
              </a:ext>
            </a:extLst>
          </p:cNvPr>
          <p:cNvGraphicFramePr/>
          <p:nvPr>
            <p:extLst>
              <p:ext uri="{D42A27DB-BD31-4B8C-83A1-F6EECF244321}">
                <p14:modId xmlns:p14="http://schemas.microsoft.com/office/powerpoint/2010/main" val="1692316064"/>
              </p:ext>
            </p:extLst>
          </p:nvPr>
        </p:nvGraphicFramePr>
        <p:xfrm>
          <a:off x="20315" y="4663914"/>
          <a:ext cx="2620957" cy="2234174"/>
        </p:xfrm>
        <a:graphic>
          <a:graphicData uri="http://schemas.openxmlformats.org/drawingml/2006/chart">
            <c:chart xmlns:c="http://schemas.openxmlformats.org/drawingml/2006/chart" xmlns:r="http://schemas.openxmlformats.org/officeDocument/2006/relationships" r:id="rId2"/>
          </a:graphicData>
        </a:graphic>
      </p:graphicFrame>
      <p:sp>
        <p:nvSpPr>
          <p:cNvPr id="27" name="ZoneTexte 26">
            <a:extLst>
              <a:ext uri="{FF2B5EF4-FFF2-40B4-BE49-F238E27FC236}">
                <a16:creationId xmlns:a16="http://schemas.microsoft.com/office/drawing/2014/main" id="{FE4E09A4-06BF-7B5A-74E1-FDAF3CADC284}"/>
              </a:ext>
            </a:extLst>
          </p:cNvPr>
          <p:cNvSpPr txBox="1"/>
          <p:nvPr/>
        </p:nvSpPr>
        <p:spPr>
          <a:xfrm>
            <a:off x="152400" y="7096099"/>
            <a:ext cx="2497800" cy="215444"/>
          </a:xfrm>
          <a:prstGeom prst="rect">
            <a:avLst/>
          </a:prstGeom>
          <a:noFill/>
          <a:ln>
            <a:solidFill>
              <a:schemeClr val="tx1"/>
            </a:solidFill>
          </a:ln>
        </p:spPr>
        <p:txBody>
          <a:bodyPr wrap="none" rtlCol="0">
            <a:spAutoFit/>
          </a:bodyPr>
          <a:lstStyle/>
          <a:p>
            <a:r>
              <a:rPr lang="fr-FR" sz="8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Figure 1: Répartition selon le type de prise en charge</a:t>
            </a:r>
            <a:endParaRPr lang="fr-SN" sz="800" b="1" dirty="0">
              <a:solidFill>
                <a:srgbClr val="5B9BD5"/>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graphicFrame>
        <p:nvGraphicFramePr>
          <p:cNvPr id="28" name="Graphique 27">
            <a:extLst>
              <a:ext uri="{FF2B5EF4-FFF2-40B4-BE49-F238E27FC236}">
                <a16:creationId xmlns:a16="http://schemas.microsoft.com/office/drawing/2014/main" id="{69B05F15-8114-50FB-B5AF-8FE7C24EF13A}"/>
              </a:ext>
            </a:extLst>
          </p:cNvPr>
          <p:cNvGraphicFramePr/>
          <p:nvPr>
            <p:extLst>
              <p:ext uri="{D42A27DB-BD31-4B8C-83A1-F6EECF244321}">
                <p14:modId xmlns:p14="http://schemas.microsoft.com/office/powerpoint/2010/main" val="709114668"/>
              </p:ext>
            </p:extLst>
          </p:nvPr>
        </p:nvGraphicFramePr>
        <p:xfrm>
          <a:off x="2532242" y="4583285"/>
          <a:ext cx="4354643" cy="2234174"/>
        </p:xfrm>
        <a:graphic>
          <a:graphicData uri="http://schemas.openxmlformats.org/drawingml/2006/chart">
            <c:chart xmlns:c="http://schemas.openxmlformats.org/drawingml/2006/chart" xmlns:r="http://schemas.openxmlformats.org/officeDocument/2006/relationships" r:id="rId3"/>
          </a:graphicData>
        </a:graphic>
      </p:graphicFrame>
      <p:sp>
        <p:nvSpPr>
          <p:cNvPr id="29" name="Rectangle 6">
            <a:extLst>
              <a:ext uri="{FF2B5EF4-FFF2-40B4-BE49-F238E27FC236}">
                <a16:creationId xmlns:a16="http://schemas.microsoft.com/office/drawing/2014/main" id="{F8592BD4-E5B4-EDD5-7CB9-D3856BC236F7}"/>
              </a:ext>
            </a:extLst>
          </p:cNvPr>
          <p:cNvSpPr>
            <a:spLocks noChangeArrowheads="1"/>
          </p:cNvSpPr>
          <p:nvPr/>
        </p:nvSpPr>
        <p:spPr bwMode="auto">
          <a:xfrm>
            <a:off x="4207802" y="7087383"/>
            <a:ext cx="1678665" cy="2154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800" b="1" i="0" u="none" strike="noStrike" cap="none" normalizeH="0" baseline="0" dirty="0">
                <a:ln>
                  <a:noFill/>
                </a:ln>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Figure 2: Diagnostic à l’admission</a:t>
            </a:r>
            <a:endParaRPr kumimoji="0" lang="fr-FR" altLang="fr-FR"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30" name="Graphique 29">
            <a:extLst>
              <a:ext uri="{FF2B5EF4-FFF2-40B4-BE49-F238E27FC236}">
                <a16:creationId xmlns:a16="http://schemas.microsoft.com/office/drawing/2014/main" id="{632EA3DF-6930-A64B-D1C3-66EB35564D91}"/>
              </a:ext>
            </a:extLst>
          </p:cNvPr>
          <p:cNvGraphicFramePr/>
          <p:nvPr>
            <p:extLst>
              <p:ext uri="{D42A27DB-BD31-4B8C-83A1-F6EECF244321}">
                <p14:modId xmlns:p14="http://schemas.microsoft.com/office/powerpoint/2010/main" val="929047820"/>
              </p:ext>
            </p:extLst>
          </p:nvPr>
        </p:nvGraphicFramePr>
        <p:xfrm>
          <a:off x="20315" y="7707565"/>
          <a:ext cx="6949528" cy="3124016"/>
        </p:xfrm>
        <a:graphic>
          <a:graphicData uri="http://schemas.openxmlformats.org/drawingml/2006/chart">
            <c:chart xmlns:c="http://schemas.openxmlformats.org/drawingml/2006/chart" xmlns:r="http://schemas.openxmlformats.org/officeDocument/2006/relationships" r:id="rId4"/>
          </a:graphicData>
        </a:graphic>
      </p:graphicFrame>
      <p:sp>
        <p:nvSpPr>
          <p:cNvPr id="31" name="Rectangle 9">
            <a:extLst>
              <a:ext uri="{FF2B5EF4-FFF2-40B4-BE49-F238E27FC236}">
                <a16:creationId xmlns:a16="http://schemas.microsoft.com/office/drawing/2014/main" id="{7804F17E-568F-7602-BF2B-3283C0E1D302}"/>
              </a:ext>
            </a:extLst>
          </p:cNvPr>
          <p:cNvSpPr>
            <a:spLocks noChangeArrowheads="1"/>
          </p:cNvSpPr>
          <p:nvPr/>
        </p:nvSpPr>
        <p:spPr bwMode="auto">
          <a:xfrm>
            <a:off x="143472" y="10912210"/>
            <a:ext cx="3947792" cy="338554"/>
          </a:xfrm>
          <a:prstGeom prst="rect">
            <a:avLst/>
          </a:prstGeom>
          <a:noFill/>
          <a:ln>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800" i="0" u="none" strike="noStrike" cap="none" normalizeH="0" baseline="0" dirty="0">
                <a:ln>
                  <a:noFill/>
                </a:ln>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AUTRE : cardiopathie restrictive</a:t>
            </a:r>
            <a:endParaRPr kumimoji="0" lang="fr-FR" altLang="fr-FR" sz="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800" b="1" i="0" u="none" strike="noStrike" cap="none" normalizeH="0" baseline="0" dirty="0">
                <a:ln>
                  <a:noFill/>
                </a:ln>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Figure 3: Répartition selon le changement de la prise en charge après réalisation IRM</a:t>
            </a:r>
            <a:endParaRPr kumimoji="0" lang="fr-FR" altLang="fr-FR"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9347459"/>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58</TotalTime>
  <Words>300</Words>
  <Application>Microsoft Macintosh PowerPoint</Application>
  <PresentationFormat>Grand écran</PresentationFormat>
  <Paragraphs>19</Paragraphs>
  <Slides>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vt:i4>
      </vt:variant>
    </vt:vector>
  </HeadingPairs>
  <TitlesOfParts>
    <vt:vector size="6" baseType="lpstr">
      <vt:lpstr>Arial</vt:lpstr>
      <vt:lpstr>Calibri</vt:lpstr>
      <vt:lpstr>Calibri Light</vt:lpstr>
      <vt:lpstr>Times New Roman</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Rabab Yassine</dc:creator>
  <cp:lastModifiedBy>Rabab Yassine</cp:lastModifiedBy>
  <cp:revision>6</cp:revision>
  <dcterms:created xsi:type="dcterms:W3CDTF">2023-12-03T23:45:26Z</dcterms:created>
  <dcterms:modified xsi:type="dcterms:W3CDTF">2023-12-09T16:26:45Z</dcterms:modified>
</cp:coreProperties>
</file>