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346"/>
  </p:normalViewPr>
  <p:slideViewPr>
    <p:cSldViewPr snapToGrid="0">
      <p:cViewPr>
        <p:scale>
          <a:sx n="158" d="100"/>
          <a:sy n="158" d="100"/>
        </p:scale>
        <p:origin x="1432" y="-68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fr-FR"/>
              <a:t>Modifiez le style du titre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5DD31B3-2F16-9B40-866F-2E61D3BEF0D3}" type="datetimeFigureOut">
              <a:rPr lang="fr-FR" smtClean="0"/>
              <a:t>09/12/2023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484918C-3A4C-1746-A68A-1B0442B4773C}" type="slidenum">
              <a:rPr lang="fr-FR" smtClean="0"/>
              <a:t>‹N°›</a:t>
            </a:fld>
            <a:endParaRPr lang="fr-FR"/>
          </a:p>
        </p:txBody>
      </p:sp>
    </p:spTree>
    <p:extLst>
      <p:ext uri="{BB962C8B-B14F-4D97-AF65-F5344CB8AC3E}">
        <p14:creationId xmlns:p14="http://schemas.microsoft.com/office/powerpoint/2010/main" val="2774204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5DD31B3-2F16-9B40-866F-2E61D3BEF0D3}" type="datetimeFigureOut">
              <a:rPr lang="fr-FR" smtClean="0"/>
              <a:t>09/12/2023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484918C-3A4C-1746-A68A-1B0442B4773C}" type="slidenum">
              <a:rPr lang="fr-FR" smtClean="0"/>
              <a:t>‹N°›</a:t>
            </a:fld>
            <a:endParaRPr lang="fr-FR"/>
          </a:p>
        </p:txBody>
      </p:sp>
    </p:spTree>
    <p:extLst>
      <p:ext uri="{BB962C8B-B14F-4D97-AF65-F5344CB8AC3E}">
        <p14:creationId xmlns:p14="http://schemas.microsoft.com/office/powerpoint/2010/main" val="207988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5DD31B3-2F16-9B40-866F-2E61D3BEF0D3}" type="datetimeFigureOut">
              <a:rPr lang="fr-FR" smtClean="0"/>
              <a:t>09/12/2023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484918C-3A4C-1746-A68A-1B0442B4773C}" type="slidenum">
              <a:rPr lang="fr-FR" smtClean="0"/>
              <a:t>‹N°›</a:t>
            </a:fld>
            <a:endParaRPr lang="fr-FR"/>
          </a:p>
        </p:txBody>
      </p:sp>
    </p:spTree>
    <p:extLst>
      <p:ext uri="{BB962C8B-B14F-4D97-AF65-F5344CB8AC3E}">
        <p14:creationId xmlns:p14="http://schemas.microsoft.com/office/powerpoint/2010/main" val="155546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5DD31B3-2F16-9B40-866F-2E61D3BEF0D3}" type="datetimeFigureOut">
              <a:rPr lang="fr-FR" smtClean="0"/>
              <a:t>09/12/2023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484918C-3A4C-1746-A68A-1B0442B4773C}" type="slidenum">
              <a:rPr lang="fr-FR" smtClean="0"/>
              <a:t>‹N°›</a:t>
            </a:fld>
            <a:endParaRPr lang="fr-FR"/>
          </a:p>
        </p:txBody>
      </p:sp>
    </p:spTree>
    <p:extLst>
      <p:ext uri="{BB962C8B-B14F-4D97-AF65-F5344CB8AC3E}">
        <p14:creationId xmlns:p14="http://schemas.microsoft.com/office/powerpoint/2010/main" val="1663479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fr-FR"/>
              <a:t>Modifiez le style du titre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5DD31B3-2F16-9B40-866F-2E61D3BEF0D3}" type="datetimeFigureOut">
              <a:rPr lang="fr-FR" smtClean="0"/>
              <a:t>09/12/2023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484918C-3A4C-1746-A68A-1B0442B4773C}" type="slidenum">
              <a:rPr lang="fr-FR" smtClean="0"/>
              <a:t>‹N°›</a:t>
            </a:fld>
            <a:endParaRPr lang="fr-FR"/>
          </a:p>
        </p:txBody>
      </p:sp>
    </p:spTree>
    <p:extLst>
      <p:ext uri="{BB962C8B-B14F-4D97-AF65-F5344CB8AC3E}">
        <p14:creationId xmlns:p14="http://schemas.microsoft.com/office/powerpoint/2010/main" val="3249629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5DD31B3-2F16-9B40-866F-2E61D3BEF0D3}" type="datetimeFigureOut">
              <a:rPr lang="fr-FR" smtClean="0"/>
              <a:t>09/12/2023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484918C-3A4C-1746-A68A-1B0442B4773C}" type="slidenum">
              <a:rPr lang="fr-FR" smtClean="0"/>
              <a:t>‹N°›</a:t>
            </a:fld>
            <a:endParaRPr lang="fr-FR"/>
          </a:p>
        </p:txBody>
      </p:sp>
    </p:spTree>
    <p:extLst>
      <p:ext uri="{BB962C8B-B14F-4D97-AF65-F5344CB8AC3E}">
        <p14:creationId xmlns:p14="http://schemas.microsoft.com/office/powerpoint/2010/main" val="3203535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fr-FR"/>
              <a:t>Modifiez le style du titre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Content Placeholder 3"/>
          <p:cNvSpPr>
            <a:spLocks noGrp="1"/>
          </p:cNvSpPr>
          <p:nvPr>
            <p:ph sz="half" idx="2"/>
          </p:nvPr>
        </p:nvSpPr>
        <p:spPr>
          <a:xfrm>
            <a:off x="472381" y="4453467"/>
            <a:ext cx="2901255" cy="65503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Content Placeholder 5"/>
          <p:cNvSpPr>
            <a:spLocks noGrp="1"/>
          </p:cNvSpPr>
          <p:nvPr>
            <p:ph sz="quarter" idx="4"/>
          </p:nvPr>
        </p:nvSpPr>
        <p:spPr>
          <a:xfrm>
            <a:off x="3471863" y="4453467"/>
            <a:ext cx="2915543" cy="65503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5DD31B3-2F16-9B40-866F-2E61D3BEF0D3}" type="datetimeFigureOut">
              <a:rPr lang="fr-FR" smtClean="0"/>
              <a:t>09/12/2023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484918C-3A4C-1746-A68A-1B0442B4773C}" type="slidenum">
              <a:rPr lang="fr-FR" smtClean="0"/>
              <a:t>‹N°›</a:t>
            </a:fld>
            <a:endParaRPr lang="fr-FR"/>
          </a:p>
        </p:txBody>
      </p:sp>
    </p:spTree>
    <p:extLst>
      <p:ext uri="{BB962C8B-B14F-4D97-AF65-F5344CB8AC3E}">
        <p14:creationId xmlns:p14="http://schemas.microsoft.com/office/powerpoint/2010/main" val="3335383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5DD31B3-2F16-9B40-866F-2E61D3BEF0D3}" type="datetimeFigureOut">
              <a:rPr lang="fr-FR" smtClean="0"/>
              <a:t>09/12/2023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484918C-3A4C-1746-A68A-1B0442B4773C}" type="slidenum">
              <a:rPr lang="fr-FR" smtClean="0"/>
              <a:t>‹N°›</a:t>
            </a:fld>
            <a:endParaRPr lang="fr-FR"/>
          </a:p>
        </p:txBody>
      </p:sp>
    </p:spTree>
    <p:extLst>
      <p:ext uri="{BB962C8B-B14F-4D97-AF65-F5344CB8AC3E}">
        <p14:creationId xmlns:p14="http://schemas.microsoft.com/office/powerpoint/2010/main" val="2061004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DD31B3-2F16-9B40-866F-2E61D3BEF0D3}" type="datetimeFigureOut">
              <a:rPr lang="fr-FR" smtClean="0"/>
              <a:t>09/12/2023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B484918C-3A4C-1746-A68A-1B0442B4773C}" type="slidenum">
              <a:rPr lang="fr-FR" smtClean="0"/>
              <a:t>‹N°›</a:t>
            </a:fld>
            <a:endParaRPr lang="fr-FR"/>
          </a:p>
        </p:txBody>
      </p:sp>
    </p:spTree>
    <p:extLst>
      <p:ext uri="{BB962C8B-B14F-4D97-AF65-F5344CB8AC3E}">
        <p14:creationId xmlns:p14="http://schemas.microsoft.com/office/powerpoint/2010/main" val="3655841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fr-FR"/>
              <a:t>Modifiez le style du titre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5DD31B3-2F16-9B40-866F-2E61D3BEF0D3}" type="datetimeFigureOut">
              <a:rPr lang="fr-FR" smtClean="0"/>
              <a:t>09/12/2023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484918C-3A4C-1746-A68A-1B0442B4773C}" type="slidenum">
              <a:rPr lang="fr-FR" smtClean="0"/>
              <a:t>‹N°›</a:t>
            </a:fld>
            <a:endParaRPr lang="fr-FR"/>
          </a:p>
        </p:txBody>
      </p:sp>
    </p:spTree>
    <p:extLst>
      <p:ext uri="{BB962C8B-B14F-4D97-AF65-F5344CB8AC3E}">
        <p14:creationId xmlns:p14="http://schemas.microsoft.com/office/powerpoint/2010/main" val="576262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5DD31B3-2F16-9B40-866F-2E61D3BEF0D3}" type="datetimeFigureOut">
              <a:rPr lang="fr-FR" smtClean="0"/>
              <a:t>09/12/2023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484918C-3A4C-1746-A68A-1B0442B4773C}" type="slidenum">
              <a:rPr lang="fr-FR" smtClean="0"/>
              <a:t>‹N°›</a:t>
            </a:fld>
            <a:endParaRPr lang="fr-FR"/>
          </a:p>
        </p:txBody>
      </p:sp>
    </p:spTree>
    <p:extLst>
      <p:ext uri="{BB962C8B-B14F-4D97-AF65-F5344CB8AC3E}">
        <p14:creationId xmlns:p14="http://schemas.microsoft.com/office/powerpoint/2010/main" val="278417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E5DD31B3-2F16-9B40-866F-2E61D3BEF0D3}" type="datetimeFigureOut">
              <a:rPr lang="fr-FR" smtClean="0"/>
              <a:t>09/12/2023</a:t>
            </a:fld>
            <a:endParaRPr lang="fr-FR"/>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B484918C-3A4C-1746-A68A-1B0442B4773C}" type="slidenum">
              <a:rPr lang="fr-FR" smtClean="0"/>
              <a:t>‹N°›</a:t>
            </a:fld>
            <a:endParaRPr lang="fr-FR"/>
          </a:p>
        </p:txBody>
      </p:sp>
    </p:spTree>
    <p:extLst>
      <p:ext uri="{BB962C8B-B14F-4D97-AF65-F5344CB8AC3E}">
        <p14:creationId xmlns:p14="http://schemas.microsoft.com/office/powerpoint/2010/main" val="15868500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1462EDB4-252D-5AEE-39F9-4648F9978A94}"/>
              </a:ext>
            </a:extLst>
          </p:cNvPr>
          <p:cNvSpPr txBox="1"/>
          <p:nvPr/>
        </p:nvSpPr>
        <p:spPr>
          <a:xfrm>
            <a:off x="1588" y="-2070"/>
            <a:ext cx="6856412" cy="1092607"/>
          </a:xfrm>
          <a:prstGeom prst="rect">
            <a:avLst/>
          </a:prstGeom>
          <a:solidFill>
            <a:schemeClr val="accent1"/>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fr-SN" sz="1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ASPECTS ETIOLOGIQUES ET EVOLUTIFS DE  LA MALADIE VEINEUSE THROMBOEMBOLIQUE AU SERVICE DE CARDIOLOGIE DE L’HOPITAL PRINCIPAL DE DAKAR : ETUDE RETROSPECTIVE A PROPOS DE 190 CAS SUR UNE PERIODE  D</a:t>
            </a:r>
            <a:r>
              <a:rPr lang="fr-SN"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 </a:t>
            </a:r>
            <a:r>
              <a:rPr lang="fr-SN" sz="1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60 MOIS</a:t>
            </a:r>
            <a:r>
              <a:rPr lang="fr-SN" sz="105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a:p>
            <a:pPr algn="ctr"/>
            <a:r>
              <a:rPr lang="fr-FR" sz="9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MBOUP W.N,</a:t>
            </a:r>
            <a:r>
              <a:rPr lang="fr-FR" sz="9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FR" sz="900" u="sng"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YASSINE R</a:t>
            </a:r>
            <a:r>
              <a:rPr lang="fr-FR" sz="9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HOBALLAH DL, NDAO S.C.T, KA M.M, DIA K, MBOUP M.C.</a:t>
            </a:r>
            <a:endParaRPr lang="fr-SN" sz="9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ZoneTexte 4">
            <a:extLst>
              <a:ext uri="{FF2B5EF4-FFF2-40B4-BE49-F238E27FC236}">
                <a16:creationId xmlns:a16="http://schemas.microsoft.com/office/drawing/2014/main" id="{3A184141-13C6-1222-2746-9046BF950D6F}"/>
              </a:ext>
            </a:extLst>
          </p:cNvPr>
          <p:cNvSpPr txBox="1"/>
          <p:nvPr/>
        </p:nvSpPr>
        <p:spPr>
          <a:xfrm>
            <a:off x="-21904" y="1279993"/>
            <a:ext cx="6856412" cy="609013"/>
          </a:xfrm>
          <a:prstGeom prst="rect">
            <a:avLst/>
          </a:prstGeom>
          <a:solidFill>
            <a:schemeClr val="accent6">
              <a:lumMod val="20000"/>
              <a:lumOff val="80000"/>
            </a:schemeClr>
          </a:solidFill>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115000"/>
              </a:lnSpc>
              <a:spcAft>
                <a:spcPts val="1000"/>
              </a:spcAft>
            </a:pPr>
            <a:r>
              <a:rPr lang="fr-SN" sz="1000" b="1" dirty="0">
                <a:effectLst/>
                <a:latin typeface="Times New Roman" panose="02020603050405020304" pitchFamily="18" charset="0"/>
                <a:ea typeface="Calibri" panose="020F0502020204030204" pitchFamily="34" charset="0"/>
                <a:cs typeface="Times New Roman" panose="02020603050405020304" pitchFamily="18" charset="0"/>
              </a:rPr>
              <a:t>INTRODUCTION : </a:t>
            </a:r>
            <a:r>
              <a:rPr lang="fr-SN" sz="1000" dirty="0">
                <a:effectLst/>
                <a:latin typeface="Times New Roman" panose="02020603050405020304" pitchFamily="18" charset="0"/>
                <a:ea typeface="Calibri" panose="020F0502020204030204" pitchFamily="34" charset="0"/>
                <a:cs typeface="Times New Roman" panose="02020603050405020304" pitchFamily="18" charset="0"/>
              </a:rPr>
              <a:t>La maladie veineuse thromboembolique (MVTE) est une urgence diagnostique et thérapeutique . Elle est responsable d’une mortalité et d’une morbidité importantes. L’objectif de ce travail était de décrire les aspects épidémiologiques, étiologiques, et évolutifs de cette pathologie dans le service de cardiologie de l’Hôpital Principal de Dakar.                                                                                                         </a:t>
            </a:r>
          </a:p>
        </p:txBody>
      </p:sp>
      <p:sp>
        <p:nvSpPr>
          <p:cNvPr id="6" name="ZoneTexte 5">
            <a:extLst>
              <a:ext uri="{FF2B5EF4-FFF2-40B4-BE49-F238E27FC236}">
                <a16:creationId xmlns:a16="http://schemas.microsoft.com/office/drawing/2014/main" id="{E9A8D1E0-021F-8AA8-2A3A-09D47A0AF017}"/>
              </a:ext>
            </a:extLst>
          </p:cNvPr>
          <p:cNvSpPr txBox="1"/>
          <p:nvPr/>
        </p:nvSpPr>
        <p:spPr>
          <a:xfrm>
            <a:off x="-21904" y="2004967"/>
            <a:ext cx="6856412" cy="609013"/>
          </a:xfrm>
          <a:prstGeom prst="rect">
            <a:avLst/>
          </a:prstGeom>
          <a:solidFill>
            <a:schemeClr val="accent1">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pPr>
              <a:lnSpc>
                <a:spcPct val="115000"/>
              </a:lnSpc>
              <a:spcAft>
                <a:spcPts val="1000"/>
              </a:spcAft>
            </a:pPr>
            <a:r>
              <a:rPr lang="fr-SN" sz="1000" b="1" dirty="0">
                <a:effectLst/>
                <a:latin typeface="Times New Roman" panose="02020603050405020304" pitchFamily="18" charset="0"/>
                <a:ea typeface="Calibri" panose="020F0502020204030204" pitchFamily="34" charset="0"/>
                <a:cs typeface="Times New Roman" panose="02020603050405020304" pitchFamily="18" charset="0"/>
              </a:rPr>
              <a:t>METHODOLOGIE : </a:t>
            </a:r>
            <a:r>
              <a:rPr lang="fr-SN" sz="1000" dirty="0">
                <a:effectLst/>
                <a:latin typeface="Times New Roman" panose="02020603050405020304" pitchFamily="18" charset="0"/>
                <a:ea typeface="Calibri" panose="020F0502020204030204" pitchFamily="34" charset="0"/>
                <a:cs typeface="Times New Roman" panose="02020603050405020304" pitchFamily="18" charset="0"/>
              </a:rPr>
              <a:t>Il s’agit d’une étude descriptive, analytique, rétrospective et monocentrique sur une période de 60 mois de janvier 2016 à décembre 2020. Étaient inclus tous les patients hospitalisés dans le service de cardiologie, chez qui le diagnostic de thrombose veineuse profonde (TVP) et /ou d’embolie pulmonaire (EP) a été confirmé par l’imagerie.                                                                                                                                </a:t>
            </a:r>
          </a:p>
        </p:txBody>
      </p:sp>
      <p:sp>
        <p:nvSpPr>
          <p:cNvPr id="7" name="ZoneTexte 6">
            <a:extLst>
              <a:ext uri="{FF2B5EF4-FFF2-40B4-BE49-F238E27FC236}">
                <a16:creationId xmlns:a16="http://schemas.microsoft.com/office/drawing/2014/main" id="{9FA036A9-8E6D-7088-2678-35125FBF5551}"/>
              </a:ext>
            </a:extLst>
          </p:cNvPr>
          <p:cNvSpPr txBox="1"/>
          <p:nvPr/>
        </p:nvSpPr>
        <p:spPr>
          <a:xfrm>
            <a:off x="-21904" y="2709169"/>
            <a:ext cx="6856413" cy="608565"/>
          </a:xfrm>
          <a:prstGeom prst="rect">
            <a:avLst/>
          </a:prstGeom>
          <a:solidFill>
            <a:schemeClr val="accent4">
              <a:lumMod val="60000"/>
              <a:lumOff val="40000"/>
            </a:schemeClr>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pPr algn="just">
              <a:lnSpc>
                <a:spcPct val="115000"/>
              </a:lnSpc>
              <a:spcAft>
                <a:spcPts val="1000"/>
              </a:spcAft>
            </a:pPr>
            <a:r>
              <a:rPr lang="fr-SN" sz="1000" b="1" dirty="0">
                <a:effectLst/>
                <a:latin typeface="Times New Roman" panose="02020603050405020304" pitchFamily="18" charset="0"/>
                <a:ea typeface="Calibri" panose="020F0502020204030204" pitchFamily="34" charset="0"/>
                <a:cs typeface="Times New Roman" panose="02020603050405020304" pitchFamily="18" charset="0"/>
              </a:rPr>
              <a:t>RESULTATS: </a:t>
            </a:r>
            <a:r>
              <a:rPr lang="fr-SN" sz="1000" dirty="0">
                <a:effectLst/>
                <a:latin typeface="Times New Roman" panose="02020603050405020304" pitchFamily="18" charset="0"/>
                <a:ea typeface="Calibri" panose="020F0502020204030204" pitchFamily="34" charset="0"/>
                <a:cs typeface="Times New Roman" panose="02020603050405020304" pitchFamily="18" charset="0"/>
              </a:rPr>
              <a:t>Cent quatre-vingt-dix patients ont été inclus dans l’étude. La prévalence de la MVTE était de 6,84%. Elle était de 52,6% pour l’EP isolée, de 36, 3% pour la TVP isolée et de 11,05% pour l’association EP+TVP. Le sexe masculin était prédominant avec un </a:t>
            </a:r>
            <a:r>
              <a:rPr lang="fr-SN" sz="1000" dirty="0" err="1">
                <a:effectLst/>
                <a:latin typeface="Times New Roman" panose="02020603050405020304" pitchFamily="18" charset="0"/>
                <a:ea typeface="Calibri" panose="020F0502020204030204" pitchFamily="34" charset="0"/>
                <a:cs typeface="Times New Roman" panose="02020603050405020304" pitchFamily="18" charset="0"/>
              </a:rPr>
              <a:t>sex</a:t>
            </a:r>
            <a:r>
              <a:rPr lang="fr-SN" sz="1000" dirty="0">
                <a:effectLst/>
                <a:latin typeface="Times New Roman" panose="02020603050405020304" pitchFamily="18" charset="0"/>
                <a:ea typeface="Calibri" panose="020F0502020204030204" pitchFamily="34" charset="0"/>
                <a:cs typeface="Times New Roman" panose="02020603050405020304" pitchFamily="18" charset="0"/>
              </a:rPr>
              <a:t> ratio de 1, 09. L’âge moyen était de 54,76</a:t>
            </a:r>
            <a:r>
              <a:rPr lang="fr-SN" sz="100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fr-SN" sz="1000" dirty="0">
                <a:effectLst/>
                <a:latin typeface="Times New Roman" panose="02020603050405020304" pitchFamily="18" charset="0"/>
                <a:ea typeface="Calibri" panose="020F0502020204030204" pitchFamily="34" charset="0"/>
                <a:cs typeface="Times New Roman" panose="02020603050405020304" pitchFamily="18" charset="0"/>
              </a:rPr>
              <a:t>17,38 ans.</a:t>
            </a:r>
            <a:r>
              <a:rPr lang="fr-SN" sz="1000" dirty="0">
                <a:effectLst/>
                <a:latin typeface="Times New Roman" panose="02020603050405020304" pitchFamily="18" charset="0"/>
                <a:cs typeface="Times New Roman" panose="02020603050405020304" pitchFamily="18" charset="0"/>
              </a:rPr>
              <a:t> </a:t>
            </a:r>
            <a:endParaRPr lang="fr-FR" sz="1000" dirty="0">
              <a:latin typeface="Times New Roman" panose="02020603050405020304" pitchFamily="18" charset="0"/>
              <a:cs typeface="Times New Roman" panose="02020603050405020304" pitchFamily="18" charset="0"/>
            </a:endParaRPr>
          </a:p>
        </p:txBody>
      </p:sp>
      <p:sp>
        <p:nvSpPr>
          <p:cNvPr id="8" name="ZoneTexte 7">
            <a:extLst>
              <a:ext uri="{FF2B5EF4-FFF2-40B4-BE49-F238E27FC236}">
                <a16:creationId xmlns:a16="http://schemas.microsoft.com/office/drawing/2014/main" id="{29B97795-4E4D-7FC2-12F7-AF63EB0DEFD4}"/>
              </a:ext>
            </a:extLst>
          </p:cNvPr>
          <p:cNvSpPr txBox="1"/>
          <p:nvPr/>
        </p:nvSpPr>
        <p:spPr>
          <a:xfrm>
            <a:off x="33318" y="3477005"/>
            <a:ext cx="3525865" cy="230832"/>
          </a:xfrm>
          <a:prstGeom prst="rect">
            <a:avLst/>
          </a:prstGeom>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SN" sz="900" dirty="0">
                <a:effectLst/>
                <a:latin typeface="Times New Roman" panose="02020603050405020304" pitchFamily="18" charset="0"/>
                <a:cs typeface="Times New Roman" panose="02020603050405020304" pitchFamily="18" charset="0"/>
              </a:rPr>
              <a:t>Tableau XIX : </a:t>
            </a:r>
            <a:r>
              <a:rPr lang="fr-SN" sz="900" dirty="0" err="1">
                <a:effectLst/>
                <a:latin typeface="Times New Roman" panose="02020603050405020304" pitchFamily="18" charset="0"/>
                <a:cs typeface="Times New Roman" panose="02020603050405020304" pitchFamily="18" charset="0"/>
              </a:rPr>
              <a:t>Récapitulatif</a:t>
            </a:r>
            <a:r>
              <a:rPr lang="fr-SN" sz="900" dirty="0">
                <a:effectLst/>
                <a:latin typeface="Times New Roman" panose="02020603050405020304" pitchFamily="18" charset="0"/>
                <a:cs typeface="Times New Roman" panose="02020603050405020304" pitchFamily="18" charset="0"/>
              </a:rPr>
              <a:t> des FDR thromboemboliques des patients</a:t>
            </a:r>
            <a:endParaRPr lang="fr-SN" sz="900" dirty="0">
              <a:latin typeface="Times New Roman" panose="02020603050405020304" pitchFamily="18" charset="0"/>
              <a:cs typeface="Times New Roman" panose="02020603050405020304" pitchFamily="18" charset="0"/>
            </a:endParaRPr>
          </a:p>
        </p:txBody>
      </p:sp>
      <p:sp>
        <p:nvSpPr>
          <p:cNvPr id="9" name="ZoneTexte 8">
            <a:extLst>
              <a:ext uri="{FF2B5EF4-FFF2-40B4-BE49-F238E27FC236}">
                <a16:creationId xmlns:a16="http://schemas.microsoft.com/office/drawing/2014/main" id="{C05B7DD4-28A5-44F9-BDCF-C7A85EB9758D}"/>
              </a:ext>
            </a:extLst>
          </p:cNvPr>
          <p:cNvSpPr txBox="1"/>
          <p:nvPr/>
        </p:nvSpPr>
        <p:spPr>
          <a:xfrm>
            <a:off x="3676074" y="3507190"/>
            <a:ext cx="3159839" cy="215444"/>
          </a:xfrm>
          <a:prstGeom prst="rect">
            <a:avLst/>
          </a:prstGeom>
          <a:ln w="3175"/>
        </p:spPr>
        <p:style>
          <a:lnRef idx="2">
            <a:schemeClr val="dk1"/>
          </a:lnRef>
          <a:fillRef idx="1">
            <a:schemeClr val="lt1"/>
          </a:fillRef>
          <a:effectRef idx="0">
            <a:schemeClr val="dk1"/>
          </a:effectRef>
          <a:fontRef idx="minor">
            <a:schemeClr val="dk1"/>
          </a:fontRef>
        </p:style>
        <p:txBody>
          <a:bodyPr wrap="square" rtlCol="0">
            <a:spAutoFit/>
          </a:bodyPr>
          <a:lstStyle/>
          <a:p>
            <a:r>
              <a:rPr lang="fr-SN" sz="800" dirty="0">
                <a:effectLst/>
                <a:latin typeface="Times New Roman" panose="02020603050405020304" pitchFamily="18" charset="0"/>
                <a:cs typeface="Times New Roman" panose="02020603050405020304" pitchFamily="18" charset="0"/>
              </a:rPr>
              <a:t>Tableau XX : </a:t>
            </a:r>
            <a:r>
              <a:rPr lang="fr-SN" sz="800" dirty="0" err="1">
                <a:effectLst/>
                <a:latin typeface="Times New Roman" panose="02020603050405020304" pitchFamily="18" charset="0"/>
                <a:cs typeface="Times New Roman" panose="02020603050405020304" pitchFamily="18" charset="0"/>
              </a:rPr>
              <a:t>Répartition</a:t>
            </a:r>
            <a:r>
              <a:rPr lang="fr-SN" sz="800" dirty="0">
                <a:effectLst/>
                <a:latin typeface="Times New Roman" panose="02020603050405020304" pitchFamily="18" charset="0"/>
                <a:cs typeface="Times New Roman" panose="02020603050405020304" pitchFamily="18" charset="0"/>
              </a:rPr>
              <a:t> des patients selon les FDR cardiovasculaires</a:t>
            </a:r>
          </a:p>
        </p:txBody>
      </p:sp>
      <p:pic>
        <p:nvPicPr>
          <p:cNvPr id="10" name="Image 9">
            <a:extLst>
              <a:ext uri="{FF2B5EF4-FFF2-40B4-BE49-F238E27FC236}">
                <a16:creationId xmlns:a16="http://schemas.microsoft.com/office/drawing/2014/main" id="{1F2E2964-17CA-78A6-7BC8-7A80AB99D773}"/>
              </a:ext>
            </a:extLst>
          </p:cNvPr>
          <p:cNvPicPr>
            <a:picLocks noChangeAspect="1"/>
          </p:cNvPicPr>
          <p:nvPr/>
        </p:nvPicPr>
        <p:blipFill rotWithShape="1">
          <a:blip r:embed="rId2"/>
          <a:srcRect l="29660" t="14977" r="30094" b="9974"/>
          <a:stretch/>
        </p:blipFill>
        <p:spPr>
          <a:xfrm>
            <a:off x="85130" y="3876253"/>
            <a:ext cx="3525865" cy="3306835"/>
          </a:xfrm>
          <a:prstGeom prst="rect">
            <a:avLst/>
          </a:prstGeom>
        </p:spPr>
      </p:pic>
      <p:pic>
        <p:nvPicPr>
          <p:cNvPr id="11" name="Image 10">
            <a:extLst>
              <a:ext uri="{FF2B5EF4-FFF2-40B4-BE49-F238E27FC236}">
                <a16:creationId xmlns:a16="http://schemas.microsoft.com/office/drawing/2014/main" id="{8EB9B49B-EDB7-941E-8718-83951F2BCB24}"/>
              </a:ext>
            </a:extLst>
          </p:cNvPr>
          <p:cNvPicPr>
            <a:picLocks noChangeAspect="1"/>
          </p:cNvPicPr>
          <p:nvPr/>
        </p:nvPicPr>
        <p:blipFill>
          <a:blip r:embed="rId3"/>
          <a:stretch>
            <a:fillRect/>
          </a:stretch>
        </p:blipFill>
        <p:spPr>
          <a:xfrm>
            <a:off x="3722449" y="3921511"/>
            <a:ext cx="2936930" cy="1118137"/>
          </a:xfrm>
          <a:prstGeom prst="rect">
            <a:avLst/>
          </a:prstGeom>
        </p:spPr>
      </p:pic>
      <p:sp>
        <p:nvSpPr>
          <p:cNvPr id="12" name="ZoneTexte 11">
            <a:extLst>
              <a:ext uri="{FF2B5EF4-FFF2-40B4-BE49-F238E27FC236}">
                <a16:creationId xmlns:a16="http://schemas.microsoft.com/office/drawing/2014/main" id="{4FCBACB9-7697-8849-7D72-594CFF12B6B5}"/>
              </a:ext>
            </a:extLst>
          </p:cNvPr>
          <p:cNvSpPr txBox="1"/>
          <p:nvPr/>
        </p:nvSpPr>
        <p:spPr>
          <a:xfrm>
            <a:off x="3722449" y="5604018"/>
            <a:ext cx="2936930" cy="215444"/>
          </a:xfrm>
          <a:prstGeom prst="rect">
            <a:avLst/>
          </a:prstGeom>
          <a:ln w="3175"/>
        </p:spPr>
        <p:style>
          <a:lnRef idx="2">
            <a:schemeClr val="dk1"/>
          </a:lnRef>
          <a:fillRef idx="1">
            <a:schemeClr val="lt1"/>
          </a:fillRef>
          <a:effectRef idx="0">
            <a:schemeClr val="dk1"/>
          </a:effectRef>
          <a:fontRef idx="minor">
            <a:schemeClr val="dk1"/>
          </a:fontRef>
        </p:style>
        <p:txBody>
          <a:bodyPr wrap="square" rtlCol="0">
            <a:spAutoFit/>
          </a:bodyPr>
          <a:lstStyle/>
          <a:p>
            <a:r>
              <a:rPr lang="fr-SN" sz="800" dirty="0">
                <a:effectLst/>
                <a:latin typeface="Times New Roman" panose="02020603050405020304" pitchFamily="18" charset="0"/>
                <a:cs typeface="Times New Roman" panose="02020603050405020304" pitchFamily="18" charset="0"/>
              </a:rPr>
              <a:t>Tableau XXXVI : </a:t>
            </a:r>
            <a:r>
              <a:rPr lang="fr-SN" sz="800" dirty="0" err="1">
                <a:effectLst/>
                <a:latin typeface="Times New Roman" panose="02020603050405020304" pitchFamily="18" charset="0"/>
                <a:cs typeface="Times New Roman" panose="02020603050405020304" pitchFamily="18" charset="0"/>
              </a:rPr>
              <a:t>Répartition</a:t>
            </a:r>
            <a:r>
              <a:rPr lang="fr-SN" sz="800" dirty="0">
                <a:effectLst/>
                <a:latin typeface="Times New Roman" panose="02020603050405020304" pitchFamily="18" charset="0"/>
                <a:cs typeface="Times New Roman" panose="02020603050405020304" pitchFamily="18" charset="0"/>
              </a:rPr>
              <a:t> des patients selon les complications.</a:t>
            </a:r>
            <a:endParaRPr lang="fr-SN" sz="800" dirty="0">
              <a:latin typeface="Times New Roman" panose="02020603050405020304" pitchFamily="18" charset="0"/>
              <a:cs typeface="Times New Roman" panose="02020603050405020304" pitchFamily="18" charset="0"/>
            </a:endParaRPr>
          </a:p>
        </p:txBody>
      </p:sp>
      <p:pic>
        <p:nvPicPr>
          <p:cNvPr id="13" name="Image 12">
            <a:extLst>
              <a:ext uri="{FF2B5EF4-FFF2-40B4-BE49-F238E27FC236}">
                <a16:creationId xmlns:a16="http://schemas.microsoft.com/office/drawing/2014/main" id="{398FC081-DA36-724B-B4C7-3D76F958DDFA}"/>
              </a:ext>
            </a:extLst>
          </p:cNvPr>
          <p:cNvPicPr>
            <a:picLocks noChangeAspect="1"/>
          </p:cNvPicPr>
          <p:nvPr/>
        </p:nvPicPr>
        <p:blipFill>
          <a:blip r:embed="rId4"/>
          <a:stretch>
            <a:fillRect/>
          </a:stretch>
        </p:blipFill>
        <p:spPr>
          <a:xfrm>
            <a:off x="3673386" y="6156686"/>
            <a:ext cx="2944786" cy="983645"/>
          </a:xfrm>
          <a:prstGeom prst="rect">
            <a:avLst/>
          </a:prstGeom>
        </p:spPr>
      </p:pic>
      <p:sp>
        <p:nvSpPr>
          <p:cNvPr id="14" name="ZoneTexte 13">
            <a:extLst>
              <a:ext uri="{FF2B5EF4-FFF2-40B4-BE49-F238E27FC236}">
                <a16:creationId xmlns:a16="http://schemas.microsoft.com/office/drawing/2014/main" id="{78516DF7-4CFB-1161-5A3E-DF90850CC1D3}"/>
              </a:ext>
            </a:extLst>
          </p:cNvPr>
          <p:cNvSpPr txBox="1"/>
          <p:nvPr/>
        </p:nvSpPr>
        <p:spPr>
          <a:xfrm>
            <a:off x="3735778" y="7837107"/>
            <a:ext cx="2820003" cy="215444"/>
          </a:xfrm>
          <a:prstGeom prst="rect">
            <a:avLst/>
          </a:prstGeom>
          <a:ln w="3175"/>
        </p:spPr>
        <p:style>
          <a:lnRef idx="2">
            <a:schemeClr val="dk1"/>
          </a:lnRef>
          <a:fillRef idx="1">
            <a:schemeClr val="lt1"/>
          </a:fillRef>
          <a:effectRef idx="0">
            <a:schemeClr val="dk1"/>
          </a:effectRef>
          <a:fontRef idx="minor">
            <a:schemeClr val="dk1"/>
          </a:fontRef>
        </p:style>
        <p:txBody>
          <a:bodyPr wrap="none" rtlCol="0">
            <a:spAutoFit/>
          </a:bodyPr>
          <a:lstStyle/>
          <a:p>
            <a:r>
              <a:rPr lang="fr-SN" sz="800" dirty="0">
                <a:effectLst/>
                <a:latin typeface="Times New Roman" panose="02020603050405020304" pitchFamily="18" charset="0"/>
                <a:cs typeface="Times New Roman" panose="02020603050405020304" pitchFamily="18" charset="0"/>
              </a:rPr>
              <a:t>Tableau XLII : Facteurs </a:t>
            </a:r>
            <a:r>
              <a:rPr lang="fr-SN" sz="800" dirty="0" err="1">
                <a:effectLst/>
                <a:latin typeface="Times New Roman" panose="02020603050405020304" pitchFamily="18" charset="0"/>
                <a:cs typeface="Times New Roman" panose="02020603050405020304" pitchFamily="18" charset="0"/>
              </a:rPr>
              <a:t>prédictif</a:t>
            </a:r>
            <a:r>
              <a:rPr lang="fr-SN" sz="800" dirty="0" err="1">
                <a:latin typeface="Times New Roman" panose="02020603050405020304" pitchFamily="18" charset="0"/>
                <a:cs typeface="Times New Roman" panose="02020603050405020304" pitchFamily="18" charset="0"/>
              </a:rPr>
              <a:t>s</a:t>
            </a:r>
            <a:r>
              <a:rPr lang="fr-SN" sz="800" dirty="0">
                <a:latin typeface="Times New Roman" panose="02020603050405020304" pitchFamily="18" charset="0"/>
                <a:cs typeface="Times New Roman" panose="02020603050405020304" pitchFamily="18" charset="0"/>
              </a:rPr>
              <a:t> </a:t>
            </a:r>
            <a:r>
              <a:rPr lang="fr-SN" sz="800" dirty="0">
                <a:effectLst/>
                <a:latin typeface="Times New Roman" panose="02020603050405020304" pitchFamily="18" charset="0"/>
                <a:cs typeface="Times New Roman" panose="02020603050405020304" pitchFamily="18" charset="0"/>
              </a:rPr>
              <a:t>de </a:t>
            </a:r>
            <a:r>
              <a:rPr lang="fr-SN" sz="800" dirty="0" err="1">
                <a:effectLst/>
                <a:latin typeface="Times New Roman" panose="02020603050405020304" pitchFamily="18" charset="0"/>
                <a:cs typeface="Times New Roman" panose="02020603050405020304" pitchFamily="18" charset="0"/>
              </a:rPr>
              <a:t>mortalite</a:t>
            </a:r>
            <a:r>
              <a:rPr lang="fr-SN" sz="800" dirty="0">
                <a:effectLst/>
                <a:latin typeface="Times New Roman" panose="02020603050405020304" pitchFamily="18" charset="0"/>
                <a:cs typeface="Times New Roman" panose="02020603050405020304" pitchFamily="18" charset="0"/>
              </a:rPr>
              <a:t>́ chez les patients </a:t>
            </a:r>
            <a:endParaRPr lang="fr-SN" sz="800" dirty="0">
              <a:latin typeface="Times New Roman" panose="02020603050405020304" pitchFamily="18" charset="0"/>
              <a:cs typeface="Times New Roman" panose="02020603050405020304" pitchFamily="18" charset="0"/>
            </a:endParaRPr>
          </a:p>
        </p:txBody>
      </p:sp>
      <p:pic>
        <p:nvPicPr>
          <p:cNvPr id="15" name="Image 14">
            <a:extLst>
              <a:ext uri="{FF2B5EF4-FFF2-40B4-BE49-F238E27FC236}">
                <a16:creationId xmlns:a16="http://schemas.microsoft.com/office/drawing/2014/main" id="{F7F1CF7C-A24F-898C-AFB9-F6A8458BD18E}"/>
              </a:ext>
            </a:extLst>
          </p:cNvPr>
          <p:cNvPicPr>
            <a:picLocks noChangeAspect="1"/>
          </p:cNvPicPr>
          <p:nvPr/>
        </p:nvPicPr>
        <p:blipFill>
          <a:blip r:embed="rId5"/>
          <a:stretch>
            <a:fillRect/>
          </a:stretch>
        </p:blipFill>
        <p:spPr>
          <a:xfrm>
            <a:off x="3610995" y="8219070"/>
            <a:ext cx="3159839" cy="2677475"/>
          </a:xfrm>
          <a:prstGeom prst="rect">
            <a:avLst/>
          </a:prstGeom>
        </p:spPr>
      </p:pic>
      <p:pic>
        <p:nvPicPr>
          <p:cNvPr id="16" name="Image 15">
            <a:extLst>
              <a:ext uri="{FF2B5EF4-FFF2-40B4-BE49-F238E27FC236}">
                <a16:creationId xmlns:a16="http://schemas.microsoft.com/office/drawing/2014/main" id="{A17DAA3F-A095-7E9E-DAC8-81F27F12DC86}"/>
              </a:ext>
            </a:extLst>
          </p:cNvPr>
          <p:cNvPicPr>
            <a:picLocks noChangeAspect="1"/>
          </p:cNvPicPr>
          <p:nvPr/>
        </p:nvPicPr>
        <p:blipFill>
          <a:blip r:embed="rId6"/>
          <a:stretch>
            <a:fillRect/>
          </a:stretch>
        </p:blipFill>
        <p:spPr>
          <a:xfrm>
            <a:off x="33318" y="8276890"/>
            <a:ext cx="3525864" cy="2619655"/>
          </a:xfrm>
          <a:prstGeom prst="rect">
            <a:avLst/>
          </a:prstGeom>
        </p:spPr>
      </p:pic>
      <p:sp>
        <p:nvSpPr>
          <p:cNvPr id="17" name="ZoneTexte 16">
            <a:extLst>
              <a:ext uri="{FF2B5EF4-FFF2-40B4-BE49-F238E27FC236}">
                <a16:creationId xmlns:a16="http://schemas.microsoft.com/office/drawing/2014/main" id="{34EC000A-B1C4-D3F8-132A-1BB60CFC595A}"/>
              </a:ext>
            </a:extLst>
          </p:cNvPr>
          <p:cNvSpPr txBox="1"/>
          <p:nvPr/>
        </p:nvSpPr>
        <p:spPr>
          <a:xfrm>
            <a:off x="197439" y="7829720"/>
            <a:ext cx="3130985" cy="215444"/>
          </a:xfrm>
          <a:prstGeom prst="rect">
            <a:avLst/>
          </a:prstGeom>
          <a:ln w="3175"/>
        </p:spPr>
        <p:style>
          <a:lnRef idx="2">
            <a:schemeClr val="dk1"/>
          </a:lnRef>
          <a:fillRef idx="1">
            <a:schemeClr val="lt1"/>
          </a:fillRef>
          <a:effectRef idx="0">
            <a:schemeClr val="dk1"/>
          </a:effectRef>
          <a:fontRef idx="minor">
            <a:schemeClr val="dk1"/>
          </a:fontRef>
        </p:style>
        <p:txBody>
          <a:bodyPr wrap="none" rtlCol="0">
            <a:spAutoFit/>
          </a:bodyPr>
          <a:lstStyle/>
          <a:p>
            <a:r>
              <a:rPr lang="fr-SN" sz="800" dirty="0">
                <a:effectLst/>
                <a:latin typeface="Times New Roman" panose="02020603050405020304" pitchFamily="18" charset="0"/>
                <a:cs typeface="Times New Roman" panose="02020603050405020304" pitchFamily="18" charset="0"/>
              </a:rPr>
              <a:t>Tableau XL : Facteurs </a:t>
            </a:r>
            <a:r>
              <a:rPr lang="fr-SN" sz="800" dirty="0" err="1">
                <a:effectLst/>
                <a:latin typeface="Times New Roman" panose="02020603050405020304" pitchFamily="18" charset="0"/>
                <a:cs typeface="Times New Roman" panose="02020603050405020304" pitchFamily="18" charset="0"/>
              </a:rPr>
              <a:t>prédictifs</a:t>
            </a:r>
            <a:r>
              <a:rPr lang="fr-SN" sz="800" dirty="0">
                <a:effectLst/>
                <a:latin typeface="Times New Roman" panose="02020603050405020304" pitchFamily="18" charset="0"/>
                <a:cs typeface="Times New Roman" panose="02020603050405020304" pitchFamily="18" charset="0"/>
              </a:rPr>
              <a:t> de mauvais pronostic chez les patients </a:t>
            </a:r>
            <a:endParaRPr lang="fr-SN" sz="800" dirty="0">
              <a:latin typeface="Times New Roman" panose="02020603050405020304" pitchFamily="18" charset="0"/>
              <a:cs typeface="Times New Roman" panose="02020603050405020304" pitchFamily="18" charset="0"/>
            </a:endParaRPr>
          </a:p>
        </p:txBody>
      </p:sp>
      <p:sp>
        <p:nvSpPr>
          <p:cNvPr id="18" name="ZoneTexte 17">
            <a:extLst>
              <a:ext uri="{FF2B5EF4-FFF2-40B4-BE49-F238E27FC236}">
                <a16:creationId xmlns:a16="http://schemas.microsoft.com/office/drawing/2014/main" id="{7E3BCF3B-1105-81D5-F3E7-EB514CC80D7A}"/>
              </a:ext>
            </a:extLst>
          </p:cNvPr>
          <p:cNvSpPr txBox="1"/>
          <p:nvPr/>
        </p:nvSpPr>
        <p:spPr>
          <a:xfrm>
            <a:off x="1587" y="11614919"/>
            <a:ext cx="6856413" cy="577081"/>
          </a:xfrm>
          <a:prstGeom prst="rect">
            <a:avLst/>
          </a:prstGeom>
          <a:solidFill>
            <a:schemeClr val="accent1"/>
          </a:solidFill>
          <a:ln>
            <a:solidFill>
              <a:srgbClr val="784EED"/>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just">
              <a:spcAft>
                <a:spcPts val="1000"/>
              </a:spcAft>
            </a:pPr>
            <a:r>
              <a:rPr lang="fr-SN" sz="105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CONCLUSION</a:t>
            </a:r>
            <a:r>
              <a:rPr lang="fr-SN" sz="105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 </a:t>
            </a:r>
            <a:r>
              <a:rPr lang="fr-SN" sz="10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La maladie veineuse thromboembolique est fréquente et potentiellement grave. La prévention de ses facteurs de risque et l’établissement de la probabilité clinique de la suspicion d’embolie pulmonaire doivent être systématique pour contribuer à réduire la morbi mortalité .</a:t>
            </a:r>
          </a:p>
        </p:txBody>
      </p:sp>
    </p:spTree>
    <p:extLst>
      <p:ext uri="{BB962C8B-B14F-4D97-AF65-F5344CB8AC3E}">
        <p14:creationId xmlns:p14="http://schemas.microsoft.com/office/powerpoint/2010/main" val="1949347459"/>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12</TotalTime>
  <Words>344</Words>
  <Application>Microsoft Macintosh PowerPoint</Application>
  <PresentationFormat>Grand écran</PresentationFormat>
  <Paragraphs>11</Paragraphs>
  <Slides>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vt:i4>
      </vt:variant>
    </vt:vector>
  </HeadingPairs>
  <TitlesOfParts>
    <vt:vector size="6" baseType="lpstr">
      <vt:lpstr>Arial</vt:lpstr>
      <vt:lpstr>Calibri</vt:lpstr>
      <vt:lpstr>Calibri Light</vt:lpstr>
      <vt:lpstr>Times New Roman</vt:lpstr>
      <vt:lpstr>Thème Office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Rabab Yassine</dc:creator>
  <cp:lastModifiedBy>Rabab Yassine</cp:lastModifiedBy>
  <cp:revision>2</cp:revision>
  <dcterms:created xsi:type="dcterms:W3CDTF">2023-12-03T23:45:26Z</dcterms:created>
  <dcterms:modified xsi:type="dcterms:W3CDTF">2023-12-09T16:08:38Z</dcterms:modified>
</cp:coreProperties>
</file>