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624"/>
  </p:normalViewPr>
  <p:slideViewPr>
    <p:cSldViewPr>
      <p:cViewPr>
        <p:scale>
          <a:sx n="82" d="100"/>
          <a:sy n="82" d="100"/>
        </p:scale>
        <p:origin x="-228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Feuil1!$E$14</c:f>
              <c:strCache>
                <c:ptCount val="1"/>
                <c:pt idx="0">
                  <c:v>Pourcentage 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17,8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0956-AA42-9E6F-5F287713D3FF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57,8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0956-AA42-9E6F-5F287713D3FF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1,4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0956-AA42-9E6F-5F287713D3FF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7,8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0956-AA42-9E6F-5F287713D3FF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/>
                      <a:t>15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0956-AA42-9E6F-5F287713D3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Feuil1!$D$15:$D$19</c:f>
              <c:strCache>
                <c:ptCount val="5"/>
                <c:pt idx="0">
                  <c:v>Type 1</c:v>
                </c:pt>
                <c:pt idx="1">
                  <c:v>Type 2</c:v>
                </c:pt>
                <c:pt idx="2">
                  <c:v>Type 3</c:v>
                </c:pt>
                <c:pt idx="3">
                  <c:v>Type 4</c:v>
                </c:pt>
                <c:pt idx="4">
                  <c:v>Type 5</c:v>
                </c:pt>
              </c:strCache>
            </c:strRef>
          </c:cat>
          <c:val>
            <c:numRef>
              <c:f>Feuil1!$E$15:$E$19</c:f>
              <c:numCache>
                <c:formatCode>0.00%</c:formatCode>
                <c:ptCount val="5"/>
                <c:pt idx="0">
                  <c:v>0.17849999999999999</c:v>
                </c:pt>
                <c:pt idx="1">
                  <c:v>0.57850000000000001</c:v>
                </c:pt>
                <c:pt idx="2">
                  <c:v>1.4200000000000001E-2</c:v>
                </c:pt>
                <c:pt idx="3">
                  <c:v>7.8E-2</c:v>
                </c:pt>
                <c:pt idx="4" formatCode="0%">
                  <c:v>0.15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5B4-1641-A724-B3AFAB54460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22445824"/>
        <c:axId val="122448896"/>
      </c:barChart>
      <c:catAx>
        <c:axId val="122445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fr-FR" sz="1200"/>
                  <a:t>Classification SCR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fr-FR"/>
          </a:p>
        </c:txPr>
        <c:crossAx val="122448896"/>
        <c:crosses val="autoZero"/>
        <c:auto val="1"/>
        <c:lblAlgn val="ctr"/>
        <c:lblOffset val="100"/>
        <c:noMultiLvlLbl val="0"/>
      </c:catAx>
      <c:valAx>
        <c:axId val="12244889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fr-FR" sz="1200">
                    <a:latin typeface="Arial" panose="020B0604020202020204" pitchFamily="34" charset="0"/>
                    <a:cs typeface="Arial" panose="020B0604020202020204" pitchFamily="34" charset="0"/>
                  </a:rPr>
                  <a:t>Pourcentage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fr-FR"/>
          </a:p>
        </c:txPr>
        <c:crossAx val="12244582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6587368453449208"/>
          <c:y val="4.2623696641135668E-2"/>
          <c:w val="0.80053638100074453"/>
          <c:h val="0.690664810909876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complication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56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0C48-DF4E-8C6E-DB3C2019531B}"/>
                </c:ext>
              </c:extLst>
            </c:dLbl>
            <c:dLbl>
              <c:idx val="1"/>
              <c:layout>
                <c:manualLayout>
                  <c:x val="-8.5621017555230581E-3"/>
                  <c:y val="1.0929152984906447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12,3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0C48-DF4E-8C6E-DB3C2019531B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50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0C48-DF4E-8C6E-DB3C2019531B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36,4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0C48-DF4E-8C6E-DB3C2019531B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/>
                      <a:t>4,7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D-0C48-DF4E-8C6E-DB3C201953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Feuil1!$A$2:$A$6</c:f>
              <c:strCache>
                <c:ptCount val="5"/>
                <c:pt idx="0">
                  <c:v>type 1</c:v>
                </c:pt>
                <c:pt idx="1">
                  <c:v>type 2</c:v>
                </c:pt>
                <c:pt idx="2">
                  <c:v>type 3 </c:v>
                </c:pt>
                <c:pt idx="3">
                  <c:v>type 4</c:v>
                </c:pt>
                <c:pt idx="4">
                  <c:v>type 5</c:v>
                </c:pt>
              </c:strCache>
            </c:strRef>
          </c:cat>
          <c:val>
            <c:numRef>
              <c:f>Feuil1!$B$2:$B$6</c:f>
              <c:numCache>
                <c:formatCode>0.00%</c:formatCode>
                <c:ptCount val="5"/>
                <c:pt idx="0" formatCode="0%">
                  <c:v>0.56000000000000005</c:v>
                </c:pt>
                <c:pt idx="1">
                  <c:v>0.123</c:v>
                </c:pt>
                <c:pt idx="2" formatCode="0%">
                  <c:v>0.5</c:v>
                </c:pt>
                <c:pt idx="3">
                  <c:v>0.36359999999999998</c:v>
                </c:pt>
                <c:pt idx="4">
                  <c:v>4.7E-2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3CA-4F22-AB50-3B996DEC36AA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décès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3590054974471478E-3"/>
                  <c:y val="4.4642857142856733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56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F3CA-4F22-AB50-3B996DEC36AA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8,6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0C48-DF4E-8C6E-DB3C2019531B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0C48-DF4E-8C6E-DB3C2019531B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18,2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0C48-DF4E-8C6E-DB3C2019531B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/>
                      <a:t>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C-0C48-DF4E-8C6E-DB3C201953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Feuil1!$A$2:$A$6</c:f>
              <c:strCache>
                <c:ptCount val="5"/>
                <c:pt idx="0">
                  <c:v>type 1</c:v>
                </c:pt>
                <c:pt idx="1">
                  <c:v>type 2</c:v>
                </c:pt>
                <c:pt idx="2">
                  <c:v>type 3 </c:v>
                </c:pt>
                <c:pt idx="3">
                  <c:v>type 4</c:v>
                </c:pt>
                <c:pt idx="4">
                  <c:v>type 5</c:v>
                </c:pt>
              </c:strCache>
            </c:strRef>
          </c:cat>
          <c:val>
            <c:numRef>
              <c:f>Feuil1!$C$2:$C$6</c:f>
              <c:numCache>
                <c:formatCode>0.00%</c:formatCode>
                <c:ptCount val="5"/>
                <c:pt idx="0" formatCode="0%">
                  <c:v>0.56000000000000005</c:v>
                </c:pt>
                <c:pt idx="1">
                  <c:v>8.5999999999999993E-2</c:v>
                </c:pt>
                <c:pt idx="2" formatCode="0%">
                  <c:v>0</c:v>
                </c:pt>
                <c:pt idx="3">
                  <c:v>0.18179999999999999</c:v>
                </c:pt>
                <c:pt idx="4" formatCode="0%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3CA-4F22-AB50-3B996DEC36AA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évolution favorable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4.0537582194690522E-17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44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0C48-DF4E-8C6E-DB3C2019531B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87,7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0C48-DF4E-8C6E-DB3C2019531B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50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0C48-DF4E-8C6E-DB3C2019531B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63,6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0C48-DF4E-8C6E-DB3C2019531B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/>
                      <a:t>92,3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0C48-DF4E-8C6E-DB3C201953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Feuil1!$A$2:$A$6</c:f>
              <c:strCache>
                <c:ptCount val="5"/>
                <c:pt idx="0">
                  <c:v>type 1</c:v>
                </c:pt>
                <c:pt idx="1">
                  <c:v>type 2</c:v>
                </c:pt>
                <c:pt idx="2">
                  <c:v>type 3 </c:v>
                </c:pt>
                <c:pt idx="3">
                  <c:v>type 4</c:v>
                </c:pt>
                <c:pt idx="4">
                  <c:v>type 5</c:v>
                </c:pt>
              </c:strCache>
            </c:strRef>
          </c:cat>
          <c:val>
            <c:numRef>
              <c:f>Feuil1!$D$2:$D$6</c:f>
              <c:numCache>
                <c:formatCode>0.00%</c:formatCode>
                <c:ptCount val="5"/>
                <c:pt idx="0" formatCode="0%">
                  <c:v>0.44</c:v>
                </c:pt>
                <c:pt idx="1">
                  <c:v>0.87649999999999995</c:v>
                </c:pt>
                <c:pt idx="2" formatCode="0%">
                  <c:v>0.5</c:v>
                </c:pt>
                <c:pt idx="3">
                  <c:v>0.63629999999999998</c:v>
                </c:pt>
                <c:pt idx="4">
                  <c:v>0.95230000000000004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F3CA-4F22-AB50-3B996DEC36A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2868480"/>
        <c:axId val="122870400"/>
      </c:barChart>
      <c:catAx>
        <c:axId val="122868480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fr-FR"/>
                  <a:t>Évolution selon les types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122870400"/>
        <c:crosses val="autoZero"/>
        <c:auto val="1"/>
        <c:lblAlgn val="ctr"/>
        <c:lblOffset val="100"/>
        <c:noMultiLvlLbl val="0"/>
      </c:catAx>
      <c:valAx>
        <c:axId val="12287040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pourcentage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122868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fr-FR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8150240594925632"/>
          <c:y val="2.8252405949256341E-2"/>
          <c:w val="0.74539834058030985"/>
          <c:h val="0.648320298311675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'[Graphique dans Microsoft Word]Feuil1'!$B$1</c:f>
              <c:strCache>
                <c:ptCount val="1"/>
                <c:pt idx="0">
                  <c:v>population sans SCR</c:v>
                </c:pt>
              </c:strCache>
            </c:strRef>
          </c:tx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/>
                      <a:t>92,4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A106-A84A-8368-2DEAF8355B8F}"/>
                </c:ext>
              </c:extLst>
            </c:dLbl>
            <c:dLbl>
              <c:idx val="1"/>
              <c:layout>
                <c:manualLayout>
                  <c:x val="-1.1111111111111112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7,5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9FD7-49D0-8E50-7C6146EE6DF8}"/>
                </c:ext>
              </c:extLst>
            </c:dLbl>
            <c:dLbl>
              <c:idx val="2"/>
              <c:layout>
                <c:manualLayout>
                  <c:x val="-5.5555555555555558E-3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6,9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9FD7-49D0-8E50-7C6146EE6D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'[Graphique dans Microsoft Word]Feuil1'!$A$2:$A$4</c:f>
              <c:strCache>
                <c:ptCount val="3"/>
                <c:pt idx="0">
                  <c:v>evolution favorable</c:v>
                </c:pt>
                <c:pt idx="1">
                  <c:v>complications</c:v>
                </c:pt>
                <c:pt idx="2">
                  <c:v>décès</c:v>
                </c:pt>
              </c:strCache>
            </c:strRef>
          </c:cat>
          <c:val>
            <c:numRef>
              <c:f>'[Graphique dans Microsoft Word]Feuil1'!$B$2:$B$4</c:f>
              <c:numCache>
                <c:formatCode>0.00%</c:formatCode>
                <c:ptCount val="3"/>
                <c:pt idx="0">
                  <c:v>0.9244</c:v>
                </c:pt>
                <c:pt idx="1">
                  <c:v>7.4999999999999997E-2</c:v>
                </c:pt>
                <c:pt idx="2">
                  <c:v>6.9000000000000006E-2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B6E-4CA1-816D-2BB2E397084B}"/>
            </c:ext>
          </c:extLst>
        </c:ser>
        <c:ser>
          <c:idx val="1"/>
          <c:order val="1"/>
          <c:tx>
            <c:strRef>
              <c:f>'[Graphique dans Microsoft Word]Feuil1'!$C$1</c:f>
              <c:strCache>
                <c:ptCount val="1"/>
                <c:pt idx="0">
                  <c:v>population avec SCR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2.7777777777777776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78,6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7DC9-A84F-A79C-1B421216FFD3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21,4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A106-A84A-8368-2DEAF8355B8F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16,4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A106-A84A-8368-2DEAF8355B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'[Graphique dans Microsoft Word]Feuil1'!$A$2:$A$4</c:f>
              <c:strCache>
                <c:ptCount val="3"/>
                <c:pt idx="0">
                  <c:v>evolution favorable</c:v>
                </c:pt>
                <c:pt idx="1">
                  <c:v>complications</c:v>
                </c:pt>
                <c:pt idx="2">
                  <c:v>décès</c:v>
                </c:pt>
              </c:strCache>
            </c:strRef>
          </c:cat>
          <c:val>
            <c:numRef>
              <c:f>'[Graphique dans Microsoft Word]Feuil1'!$C$2:$C$4</c:f>
              <c:numCache>
                <c:formatCode>0.00%</c:formatCode>
                <c:ptCount val="3"/>
                <c:pt idx="0">
                  <c:v>0.78569999999999995</c:v>
                </c:pt>
                <c:pt idx="1">
                  <c:v>0.2142</c:v>
                </c:pt>
                <c:pt idx="2">
                  <c:v>0.16420000000000001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B6E-4CA1-816D-2BB2E397084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27622528"/>
        <c:axId val="127665280"/>
      </c:barChart>
      <c:catAx>
        <c:axId val="1276225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fr-FR"/>
          </a:p>
        </c:txPr>
        <c:crossAx val="127665280"/>
        <c:crosses val="autoZero"/>
        <c:auto val="1"/>
        <c:lblAlgn val="ctr"/>
        <c:lblOffset val="100"/>
        <c:noMultiLvlLbl val="0"/>
      </c:catAx>
      <c:valAx>
        <c:axId val="1276652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Pourcentage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1276225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2754615929471924"/>
          <c:y val="0.10877982528802908"/>
          <c:w val="0.32119686723788909"/>
          <c:h val="0.3178311165976425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50">
          <a:latin typeface="Arial" panose="020B0604020202020204" pitchFamily="34" charset="0"/>
          <a:cs typeface="Arial" panose="020B0604020202020204" pitchFamily="34" charset="0"/>
        </a:defRPr>
      </a:pPr>
      <a:endParaRPr lang="fr-FR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7277247199948473"/>
          <c:y val="5.1704653397555256E-2"/>
          <c:w val="0.50297924603023714"/>
          <c:h val="0.82642145827055569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Feuil1!$A$2:$A$3</c:f>
              <c:strCache>
                <c:ptCount val="2"/>
                <c:pt idx="0">
                  <c:v>sans SCR</c:v>
                </c:pt>
                <c:pt idx="1">
                  <c:v>avec SCR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172</c:v>
                </c:pt>
                <c:pt idx="1">
                  <c:v>140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97A-8347-B3C7-2BFF839991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4021155686201778"/>
          <c:y val="0.29345403065090786"/>
          <c:w val="0.23679256972030654"/>
          <c:h val="0.20798144234116189"/>
        </c:manualLayout>
      </c:layout>
      <c:overlay val="0"/>
      <c:txPr>
        <a:bodyPr/>
        <a:lstStyle/>
        <a:p>
          <a:pPr>
            <a:defRPr sz="1200">
              <a:latin typeface="Arial" panose="020B0604020202020204" pitchFamily="34" charset="0"/>
              <a:cs typeface="Arial" panose="020B0604020202020204" pitchFamily="34" charset="0"/>
            </a:defRPr>
          </a:pPr>
          <a:endParaRPr lang="fr-FR"/>
        </a:p>
      </c:txPr>
    </c:legend>
    <c:plotVisOnly val="1"/>
    <c:dispBlanksAs val="gap"/>
    <c:showDLblsOverMax val="0"/>
  </c:chart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8DB42-A563-4697-8D54-DA9201CA9666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B9271-4DEC-48EB-BCEA-60110060ED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935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9271-4DEC-48EB-BCEA-60110060ED8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569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F4E2-8B45-487C-89DF-A75114EBCCC7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158D-5D16-40FD-8136-34713DFE29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49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F4E2-8B45-487C-89DF-A75114EBCCC7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158D-5D16-40FD-8136-34713DFE29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25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F4E2-8B45-487C-89DF-A75114EBCCC7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158D-5D16-40FD-8136-34713DFE29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79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F4E2-8B45-487C-89DF-A75114EBCCC7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158D-5D16-40FD-8136-34713DFE29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95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F4E2-8B45-487C-89DF-A75114EBCCC7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158D-5D16-40FD-8136-34713DFE29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5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F4E2-8B45-487C-89DF-A75114EBCCC7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158D-5D16-40FD-8136-34713DFE29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07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F4E2-8B45-487C-89DF-A75114EBCCC7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158D-5D16-40FD-8136-34713DFE29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86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F4E2-8B45-487C-89DF-A75114EBCCC7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158D-5D16-40FD-8136-34713DFE29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30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F4E2-8B45-487C-89DF-A75114EBCCC7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158D-5D16-40FD-8136-34713DFE29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36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F4E2-8B45-487C-89DF-A75114EBCCC7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158D-5D16-40FD-8136-34713DFE29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26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F4E2-8B45-487C-89DF-A75114EBCCC7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158D-5D16-40FD-8136-34713DFE29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50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FF4E2-8B45-487C-89DF-A75114EBCCC7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8158D-5D16-40FD-8136-34713DFE29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04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1">
            <a:extLst>
              <a:ext uri="{FF2B5EF4-FFF2-40B4-BE49-F238E27FC236}">
                <a16:creationId xmlns:a16="http://schemas.microsoft.com/office/drawing/2014/main" xmlns="" id="{C2E3A9A4-76F8-6C47-B859-3D618D5064C2}"/>
              </a:ext>
            </a:extLst>
          </p:cNvPr>
          <p:cNvSpPr txBox="1">
            <a:spLocks/>
          </p:cNvSpPr>
          <p:nvPr/>
        </p:nvSpPr>
        <p:spPr>
          <a:xfrm>
            <a:off x="767408" y="118323"/>
            <a:ext cx="10441160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360000" rtl="0" eaLnBrk="1" latinLnBrk="0" hangingPunct="1">
              <a:lnSpc>
                <a:spcPts val="2500"/>
              </a:lnSpc>
              <a:spcBef>
                <a:spcPts val="0"/>
              </a:spcBef>
              <a:buClr>
                <a:srgbClr val="C00000"/>
              </a:buClr>
              <a:buFont typeface="Arial" panose="020B0604020202020204" pitchFamily="34" charset="0"/>
              <a:buNone/>
              <a:defRPr lang="en-US" sz="2800" b="1" i="0" kern="1200">
                <a:solidFill>
                  <a:schemeClr val="accent1"/>
                </a:solidFill>
                <a:latin typeface="+mj-lt"/>
                <a:ea typeface="+mn-ea"/>
                <a:cs typeface="Verdana"/>
              </a:defRPr>
            </a:lvl1pPr>
            <a:lvl2pPr marL="266700" indent="0" algn="l" defTabSz="3600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lang="en-US" sz="2000" b="0" i="0" kern="1200">
                <a:solidFill>
                  <a:schemeClr val="tx1"/>
                </a:solidFill>
                <a:latin typeface="+mn-lt"/>
                <a:ea typeface="+mn-ea"/>
                <a:cs typeface="Verdana"/>
              </a:defRPr>
            </a:lvl2pPr>
            <a:lvl3pPr marL="531812" indent="0" algn="l" defTabSz="3600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lang="en-US" sz="1800" b="0" i="0" kern="1200">
                <a:solidFill>
                  <a:schemeClr val="tx1"/>
                </a:solidFill>
                <a:latin typeface="+mn-lt"/>
                <a:ea typeface="+mn-ea"/>
                <a:cs typeface="Verdana"/>
              </a:defRPr>
            </a:lvl3pPr>
            <a:lvl4pPr marL="809625" indent="0" algn="l" defTabSz="3600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lang="en-US" sz="1800" b="0" i="0" kern="1200">
                <a:solidFill>
                  <a:schemeClr val="tx1"/>
                </a:solidFill>
                <a:latin typeface="+mn-lt"/>
                <a:ea typeface="+mn-ea"/>
                <a:cs typeface="Verdana"/>
              </a:defRPr>
            </a:lvl4pPr>
            <a:lvl5pPr marL="1076325" indent="0" algn="l" defTabSz="3600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lang="en-US" sz="1800" b="0" i="0" kern="1200">
                <a:solidFill>
                  <a:schemeClr val="tx1"/>
                </a:solidFill>
                <a:latin typeface="+mn-lt"/>
                <a:ea typeface="+mn-ea"/>
                <a:cs typeface="Verdana"/>
              </a:defRPr>
            </a:lvl5pPr>
            <a:lvl6pPr marL="1981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endParaRPr lang="en-US" sz="3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xmlns="" id="{D1DB7EBE-1592-6C4A-9556-757EA988B569}"/>
              </a:ext>
            </a:extLst>
          </p:cNvPr>
          <p:cNvSpPr txBox="1">
            <a:spLocks/>
          </p:cNvSpPr>
          <p:nvPr/>
        </p:nvSpPr>
        <p:spPr>
          <a:xfrm>
            <a:off x="1301684" y="479103"/>
            <a:ext cx="10338932" cy="594143"/>
          </a:xfrm>
          <a:prstGeom prst="rect">
            <a:avLst/>
          </a:prstGeom>
          <a:noFill/>
          <a:ln>
            <a:noFill/>
          </a:ln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tabLst>
                <a:tab pos="1710690" algn="l"/>
              </a:tabLst>
            </a:pPr>
            <a:r>
              <a:rPr lang="en-US" sz="14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Diouf Marguerite Téning</a:t>
            </a:r>
            <a:r>
              <a:rPr lang="en-U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NIANG B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Faye N, Timéra D, Sy AM, Touré O, Mingou J, Diouf Y, Diop KR, Ngaidé AA, Aw F, Kane A.</a:t>
            </a:r>
            <a:endParaRPr lang="fr-FR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 de cardiologie du centre hospitalier national Dalal Jamm, Dakar, Sénégal. </a:t>
            </a:r>
            <a:endParaRPr lang="fr-FR" sz="1200" dirty="0">
              <a:solidFill>
                <a:srgbClr val="193D5B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5F29972D-AB0C-0D4C-9028-69FDBAC0391E}"/>
              </a:ext>
            </a:extLst>
          </p:cNvPr>
          <p:cNvSpPr txBox="1"/>
          <p:nvPr/>
        </p:nvSpPr>
        <p:spPr>
          <a:xfrm>
            <a:off x="171277" y="1161054"/>
            <a:ext cx="4280536" cy="1175229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noAutofit/>
          </a:bodyPr>
          <a:lstStyle/>
          <a:p>
            <a:pPr>
              <a:defRPr/>
            </a:pPr>
            <a:r>
              <a:rPr lang="fr-FR" sz="1400" b="1" kern="0" dirty="0">
                <a:solidFill>
                  <a:srgbClr val="AE10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/ objectif</a:t>
            </a:r>
          </a:p>
          <a:p>
            <a:pPr algn="just">
              <a:defRPr/>
            </a:pPr>
            <a:r>
              <a:rPr lang="fr-FR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syndrome cardio rénal (SCR) est un concept clinique et </a:t>
            </a:r>
            <a:r>
              <a:rPr lang="fr-FR" sz="1200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physiopathogénique</a:t>
            </a:r>
            <a:r>
              <a:rPr lang="fr-FR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illustrant la relation étroite existant entre le rein et le cœur. Cette étude avait pour objectif d’évaluer la prévalence du syndrome cardio-rénal en milieu cardiologique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5F29972D-AB0C-0D4C-9028-69FDBAC0391E}"/>
              </a:ext>
            </a:extLst>
          </p:cNvPr>
          <p:cNvSpPr txBox="1"/>
          <p:nvPr/>
        </p:nvSpPr>
        <p:spPr>
          <a:xfrm>
            <a:off x="165384" y="2174656"/>
            <a:ext cx="4462848" cy="1361358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noAutofit/>
          </a:bodyPr>
          <a:lstStyle/>
          <a:p>
            <a:pPr>
              <a:defRPr/>
            </a:pPr>
            <a:r>
              <a:rPr lang="fr-FR" sz="1400" b="1" kern="0" dirty="0">
                <a:solidFill>
                  <a:srgbClr val="AE10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Patients et méthodes</a:t>
            </a:r>
          </a:p>
          <a:p>
            <a:pPr algn="just">
              <a:tabLst>
                <a:tab pos="1710690" algn="l"/>
              </a:tabLst>
            </a:pPr>
            <a:r>
              <a:rPr lang="fr-FR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 s’agissait d’une étude prospective observationnelle menée du 1er </a:t>
            </a:r>
            <a:r>
              <a:rPr lang="fr-FR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décembre</a:t>
            </a:r>
            <a:r>
              <a:rPr lang="fr-FR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2022 </a:t>
            </a:r>
            <a:r>
              <a:rPr lang="fr-FR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</a:t>
            </a:r>
            <a:r>
              <a:rPr lang="fr-FR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mai 2023 au </a:t>
            </a:r>
            <a:r>
              <a:rPr lang="fr-F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 de cardiologie du centre hospitalier national Dalal Jamm. Etaient inclus, les patients hospitalisés dans le service. Nous avions évalué la prévalence du SCR, déterminé </a:t>
            </a:r>
            <a:r>
              <a:rPr lang="fr-FR" sz="12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 </a:t>
            </a:r>
            <a:r>
              <a:rPr lang="fr-FR" sz="120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principaux types et </a:t>
            </a:r>
            <a:r>
              <a:rPr lang="fr-F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pronostic des patients.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5F29972D-AB0C-0D4C-9028-69FDBAC0391E}"/>
              </a:ext>
            </a:extLst>
          </p:cNvPr>
          <p:cNvSpPr txBox="1"/>
          <p:nvPr/>
        </p:nvSpPr>
        <p:spPr>
          <a:xfrm>
            <a:off x="8208616" y="5540477"/>
            <a:ext cx="3972792" cy="1839609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noAutofit/>
          </a:bodyPr>
          <a:lstStyle/>
          <a:p>
            <a:pPr algn="just"/>
            <a:r>
              <a:rPr lang="fr-F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syndrome cardio rénal est fréquent en milieu cardiologique en particulier chez le sujet âgé, de sexe masculin, hypertendu, diabétique ou obèse. Il est associé à une évolution hospitalière défavorable d’où l’intérêt d’une collaboration entre cardiologue et néphrologue pour la prise en charge</a:t>
            </a:r>
            <a:endParaRPr lang="fr-FR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487382" y="3672280"/>
            <a:ext cx="3305389" cy="438582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 defTabSz="31289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</a:t>
            </a:r>
            <a:r>
              <a:rPr lang="fr-FR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</a:t>
            </a:r>
            <a:r>
              <a:rPr lang="fr-F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Répartition de la population selon le type de SCR  </a:t>
            </a:r>
            <a:endParaRPr lang="en-US" sz="1000" b="1" kern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xmlns="" id="{54397331-740D-AC79-2E0C-B445FC0A2CC2}"/>
              </a:ext>
            </a:extLst>
          </p:cNvPr>
          <p:cNvSpPr txBox="1"/>
          <p:nvPr/>
        </p:nvSpPr>
        <p:spPr>
          <a:xfrm>
            <a:off x="-1248816" y="6536424"/>
            <a:ext cx="64998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fr-SN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figure1</a:t>
            </a:r>
            <a:r>
              <a:rPr lang="fr-SN" sz="1200" b="1" i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fr-SN" sz="1200" i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Répartition du SCR dans la population</a:t>
            </a:r>
            <a:endParaRPr lang="fr-FR" sz="800" i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1344" y="3818731"/>
            <a:ext cx="3807255" cy="22958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xmlns="" id="{BE6737FA-F6F4-44CB-255C-9A3D7102BF67}"/>
              </a:ext>
            </a:extLst>
          </p:cNvPr>
          <p:cNvSpPr txBox="1"/>
          <p:nvPr/>
        </p:nvSpPr>
        <p:spPr>
          <a:xfrm>
            <a:off x="101103" y="3593047"/>
            <a:ext cx="2592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400" b="1" kern="0" dirty="0">
                <a:solidFill>
                  <a:srgbClr val="AE10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Résultats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6FE78EA1-0C49-E015-E551-E3E95B09F01B}"/>
              </a:ext>
            </a:extLst>
          </p:cNvPr>
          <p:cNvSpPr txBox="1"/>
          <p:nvPr/>
        </p:nvSpPr>
        <p:spPr>
          <a:xfrm>
            <a:off x="1461527" y="84023"/>
            <a:ext cx="93753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LE SYNDROME CARDIORÉNAL CHEZ LES PATIENTS HOSPITALISÉS EN CARDIOLOGIE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F62B3B62-FC62-A963-3B00-83608CDE1AF6}"/>
              </a:ext>
            </a:extLst>
          </p:cNvPr>
          <p:cNvSpPr txBox="1"/>
          <p:nvPr/>
        </p:nvSpPr>
        <p:spPr>
          <a:xfrm>
            <a:off x="152799" y="3821021"/>
            <a:ext cx="413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Cent quarante  (140)  patients</a:t>
            </a:r>
          </a:p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Prédominance masculine ( sex ratio 1,12)</a:t>
            </a:r>
          </a:p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Age moyen 63,41 ±12,77 ans 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xmlns="" id="{5542E262-E214-1E5B-9280-0111250C1165}"/>
              </a:ext>
            </a:extLst>
          </p:cNvPr>
          <p:cNvSpPr txBox="1"/>
          <p:nvPr/>
        </p:nvSpPr>
        <p:spPr>
          <a:xfrm>
            <a:off x="4084893" y="6457322"/>
            <a:ext cx="4299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fr-SN" sz="1200" b="1" i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 3 </a:t>
            </a:r>
            <a:r>
              <a:rPr lang="fr-SN" sz="1200" i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Distribution de la population  selon l’évolution en hospitalisation</a:t>
            </a:r>
            <a:endParaRPr lang="fr-FR" sz="800" i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xmlns="" id="{EAAFD060-BF24-744F-0418-8D27C8BBD8A3}"/>
              </a:ext>
            </a:extLst>
          </p:cNvPr>
          <p:cNvSpPr txBox="1"/>
          <p:nvPr/>
        </p:nvSpPr>
        <p:spPr>
          <a:xfrm>
            <a:off x="6883877" y="5244773"/>
            <a:ext cx="11018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(p= 0,002) </a:t>
            </a:r>
            <a:endParaRPr lang="fr-FR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xmlns="" id="{B4D56EE2-5391-9CE1-ABB0-39335E18E53C}"/>
              </a:ext>
            </a:extLst>
          </p:cNvPr>
          <p:cNvSpPr txBox="1"/>
          <p:nvPr/>
        </p:nvSpPr>
        <p:spPr>
          <a:xfrm>
            <a:off x="7925091" y="4714288"/>
            <a:ext cx="40288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fr-SN" sz="1200" b="1" i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 4</a:t>
            </a:r>
            <a:r>
              <a:rPr lang="fr-SN" sz="1200" i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Distribution de l’évolution hospitalière </a:t>
            </a:r>
            <a:r>
              <a:rPr lang="fr-SN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selon le type</a:t>
            </a:r>
            <a:endParaRPr lang="fr-FR" sz="800" i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xmlns="" id="{447C5451-52F8-F316-9DD6-39FA9B43949F}"/>
              </a:ext>
            </a:extLst>
          </p:cNvPr>
          <p:cNvSpPr txBox="1"/>
          <p:nvPr/>
        </p:nvSpPr>
        <p:spPr>
          <a:xfrm>
            <a:off x="6862236" y="934746"/>
            <a:ext cx="11018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(p= 0,001) </a:t>
            </a:r>
            <a:endParaRPr lang="fr-FR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8" name="Graphique 27"/>
          <p:cNvGraphicFramePr/>
          <p:nvPr>
            <p:extLst>
              <p:ext uri="{D42A27DB-BD31-4B8C-83A1-F6EECF244321}">
                <p14:modId xmlns:p14="http://schemas.microsoft.com/office/powerpoint/2010/main" val="2416017381"/>
              </p:ext>
            </p:extLst>
          </p:nvPr>
        </p:nvGraphicFramePr>
        <p:xfrm>
          <a:off x="4487382" y="1223873"/>
          <a:ext cx="3498392" cy="2594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2" name="Graphique 41"/>
          <p:cNvGraphicFramePr/>
          <p:nvPr>
            <p:extLst>
              <p:ext uri="{D42A27DB-BD31-4B8C-83A1-F6EECF244321}">
                <p14:modId xmlns:p14="http://schemas.microsoft.com/office/powerpoint/2010/main" val="1052727958"/>
              </p:ext>
            </p:extLst>
          </p:nvPr>
        </p:nvGraphicFramePr>
        <p:xfrm>
          <a:off x="7857930" y="1134751"/>
          <a:ext cx="4449842" cy="3486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1" name="Graphique 40"/>
          <p:cNvGraphicFramePr/>
          <p:nvPr>
            <p:extLst>
              <p:ext uri="{D42A27DB-BD31-4B8C-83A1-F6EECF244321}">
                <p14:modId xmlns:p14="http://schemas.microsoft.com/office/powerpoint/2010/main" val="1503018820"/>
              </p:ext>
            </p:extLst>
          </p:nvPr>
        </p:nvGraphicFramePr>
        <p:xfrm>
          <a:off x="4286600" y="4058889"/>
          <a:ext cx="3634015" cy="3061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3" name="Graphique 42"/>
          <p:cNvGraphicFramePr/>
          <p:nvPr>
            <p:extLst>
              <p:ext uri="{D42A27DB-BD31-4B8C-83A1-F6EECF244321}">
                <p14:modId xmlns:p14="http://schemas.microsoft.com/office/powerpoint/2010/main" val="672242579"/>
              </p:ext>
            </p:extLst>
          </p:nvPr>
        </p:nvGraphicFramePr>
        <p:xfrm>
          <a:off x="65762" y="4317938"/>
          <a:ext cx="3865911" cy="2352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1F4394FE-928E-1DDA-EAE2-323699C1B0FD}"/>
              </a:ext>
            </a:extLst>
          </p:cNvPr>
          <p:cNvSpPr txBox="1"/>
          <p:nvPr/>
        </p:nvSpPr>
        <p:spPr>
          <a:xfrm>
            <a:off x="7362258" y="5277671"/>
            <a:ext cx="2831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fr-FR" sz="1800" b="1" kern="0" dirty="0">
                <a:solidFill>
                  <a:srgbClr val="AE10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fr-FR" sz="1600" b="1" kern="0" dirty="0">
              <a:solidFill>
                <a:srgbClr val="AE10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9784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313</Words>
  <Application>Microsoft Office PowerPoint</Application>
  <PresentationFormat>Personnalisé</PresentationFormat>
  <Paragraphs>51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CHU-DIJON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MAZA Maud</dc:creator>
  <cp:lastModifiedBy>BINTOU</cp:lastModifiedBy>
  <cp:revision>36</cp:revision>
  <dcterms:created xsi:type="dcterms:W3CDTF">2022-06-14T11:48:30Z</dcterms:created>
  <dcterms:modified xsi:type="dcterms:W3CDTF">2023-12-08T19:23:13Z</dcterms:modified>
</cp:coreProperties>
</file>