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3124775" cy="43926125"/>
  <p:notesSz cx="6858000" cy="9144000"/>
  <p:defaultTextStyle>
    <a:defPPr>
      <a:defRPr lang="fr-FR"/>
    </a:defPPr>
    <a:lvl1pPr marL="0" algn="l" defTabSz="4402630" rtl="0" eaLnBrk="1" latinLnBrk="0" hangingPunct="1">
      <a:defRPr sz="8700" kern="1200">
        <a:solidFill>
          <a:schemeClr val="tx1"/>
        </a:solidFill>
        <a:latin typeface="+mn-lt"/>
        <a:ea typeface="+mn-ea"/>
        <a:cs typeface="+mn-cs"/>
      </a:defRPr>
    </a:lvl1pPr>
    <a:lvl2pPr marL="2201315" algn="l" defTabSz="4402630" rtl="0" eaLnBrk="1" latinLnBrk="0" hangingPunct="1">
      <a:defRPr sz="8700" kern="1200">
        <a:solidFill>
          <a:schemeClr val="tx1"/>
        </a:solidFill>
        <a:latin typeface="+mn-lt"/>
        <a:ea typeface="+mn-ea"/>
        <a:cs typeface="+mn-cs"/>
      </a:defRPr>
    </a:lvl2pPr>
    <a:lvl3pPr marL="4402630" algn="l" defTabSz="4402630" rtl="0" eaLnBrk="1" latinLnBrk="0" hangingPunct="1">
      <a:defRPr sz="8700" kern="1200">
        <a:solidFill>
          <a:schemeClr val="tx1"/>
        </a:solidFill>
        <a:latin typeface="+mn-lt"/>
        <a:ea typeface="+mn-ea"/>
        <a:cs typeface="+mn-cs"/>
      </a:defRPr>
    </a:lvl3pPr>
    <a:lvl4pPr marL="6603945" algn="l" defTabSz="4402630" rtl="0" eaLnBrk="1" latinLnBrk="0" hangingPunct="1">
      <a:defRPr sz="8700" kern="1200">
        <a:solidFill>
          <a:schemeClr val="tx1"/>
        </a:solidFill>
        <a:latin typeface="+mn-lt"/>
        <a:ea typeface="+mn-ea"/>
        <a:cs typeface="+mn-cs"/>
      </a:defRPr>
    </a:lvl4pPr>
    <a:lvl5pPr marL="8805261" algn="l" defTabSz="4402630" rtl="0" eaLnBrk="1" latinLnBrk="0" hangingPunct="1">
      <a:defRPr sz="8700" kern="1200">
        <a:solidFill>
          <a:schemeClr val="tx1"/>
        </a:solidFill>
        <a:latin typeface="+mn-lt"/>
        <a:ea typeface="+mn-ea"/>
        <a:cs typeface="+mn-cs"/>
      </a:defRPr>
    </a:lvl5pPr>
    <a:lvl6pPr marL="11006576" algn="l" defTabSz="4402630" rtl="0" eaLnBrk="1" latinLnBrk="0" hangingPunct="1">
      <a:defRPr sz="8700" kern="1200">
        <a:solidFill>
          <a:schemeClr val="tx1"/>
        </a:solidFill>
        <a:latin typeface="+mn-lt"/>
        <a:ea typeface="+mn-ea"/>
        <a:cs typeface="+mn-cs"/>
      </a:defRPr>
    </a:lvl6pPr>
    <a:lvl7pPr marL="13207891" algn="l" defTabSz="4402630" rtl="0" eaLnBrk="1" latinLnBrk="0" hangingPunct="1">
      <a:defRPr sz="8700" kern="1200">
        <a:solidFill>
          <a:schemeClr val="tx1"/>
        </a:solidFill>
        <a:latin typeface="+mn-lt"/>
        <a:ea typeface="+mn-ea"/>
        <a:cs typeface="+mn-cs"/>
      </a:defRPr>
    </a:lvl7pPr>
    <a:lvl8pPr marL="15409206" algn="l" defTabSz="4402630" rtl="0" eaLnBrk="1" latinLnBrk="0" hangingPunct="1">
      <a:defRPr sz="8700" kern="1200">
        <a:solidFill>
          <a:schemeClr val="tx1"/>
        </a:solidFill>
        <a:latin typeface="+mn-lt"/>
        <a:ea typeface="+mn-ea"/>
        <a:cs typeface="+mn-cs"/>
      </a:defRPr>
    </a:lvl8pPr>
    <a:lvl9pPr marL="17610521" algn="l" defTabSz="4402630"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35">
          <p15:clr>
            <a:srgbClr val="A4A3A4"/>
          </p15:clr>
        </p15:guide>
        <p15:guide id="2" pos="104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52"/>
    <p:restoredTop sz="94624"/>
  </p:normalViewPr>
  <p:slideViewPr>
    <p:cSldViewPr>
      <p:cViewPr>
        <p:scale>
          <a:sx n="30" d="100"/>
          <a:sy n="30" d="100"/>
        </p:scale>
        <p:origin x="64" y="144"/>
      </p:cViewPr>
      <p:guideLst>
        <p:guide orient="horz" pos="13835"/>
        <p:guide pos="104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_rels/chart2.xml.rels><?xml version="1.0" encoding="UTF-8" standalone="yes"?>
<Relationships xmlns="http://schemas.openxmlformats.org/package/2006/relationships"><Relationship Id="rId1" Type="http://schemas.openxmlformats.org/officeDocument/2006/relationships/package" Target="../embeddings/Feuille_de_calcul_Microsoft_Excel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4" Type="http://schemas.openxmlformats.org/officeDocument/2006/relationships/oleObject" Target="file:///C:\Users\BIRAMA%20FALL\Desktop\analyse.amyniass\amy.niass.xlsx" TargetMode="External"/><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28"/>
    </mc:Choice>
    <mc:Fallback>
      <c:style val="28"/>
    </mc:Fallback>
  </mc:AlternateContent>
  <c:chart>
    <c:autoTitleDeleted val="1"/>
    <c:view3D>
      <c:rotX val="15"/>
      <c:rotY val="20"/>
      <c:rAngAx val="1"/>
    </c:view3D>
    <c:floor>
      <c:thickness val="0"/>
    </c:floor>
    <c:sideWall>
      <c:thickness val="0"/>
    </c:sideWall>
    <c:backWall>
      <c:thickness val="0"/>
    </c:backWall>
    <c:plotArea>
      <c:layout>
        <c:manualLayout>
          <c:layoutTarget val="inner"/>
          <c:xMode val="edge"/>
          <c:yMode val="edge"/>
          <c:x val="0.0318750815126822"/>
          <c:y val="0.078094779145776"/>
          <c:w val="0.904909404524302"/>
          <c:h val="0.5774302658107"/>
        </c:manualLayout>
      </c:layout>
      <c:bar3DChart>
        <c:barDir val="col"/>
        <c:grouping val="clustered"/>
        <c:varyColors val="0"/>
        <c:ser>
          <c:idx val="0"/>
          <c:order val="0"/>
          <c:tx>
            <c:strRef>
              <c:f>Feuil1!$B$1</c:f>
              <c:strCache>
                <c:ptCount val="1"/>
                <c:pt idx="0">
                  <c:v>Série 1</c:v>
                </c:pt>
              </c:strCache>
            </c:strRef>
          </c:tx>
          <c:invertIfNegative val="0"/>
          <c:dLbls>
            <c:spPr>
              <a:noFill/>
              <a:ln>
                <a:noFill/>
              </a:ln>
              <a:effectLst/>
            </c:spPr>
            <c:txPr>
              <a:bodyPr wrap="square" lIns="38100" tIns="19050" rIns="38100" bIns="19050" anchor="ctr">
                <a:spAutoFit/>
              </a:bodyPr>
              <a:lstStyle/>
              <a:p>
                <a:pPr>
                  <a:defRPr sz="4000" baseline="0">
                    <a:latin typeface="Times New Roman" charset="0"/>
                    <a:ea typeface="Times New Roman" charset="0"/>
                    <a:cs typeface="Times New Roman" charset="0"/>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Feuil1!$A$2:$A$10</c:f>
              <c:strCache>
                <c:ptCount val="9"/>
                <c:pt idx="0">
                  <c:v>moins de 1 an</c:v>
                </c:pt>
                <c:pt idx="1">
                  <c:v>1-4 ans</c:v>
                </c:pt>
                <c:pt idx="2">
                  <c:v>5-14 ans</c:v>
                </c:pt>
                <c:pt idx="3">
                  <c:v>15-24 ans</c:v>
                </c:pt>
                <c:pt idx="4">
                  <c:v>25-34 ans</c:v>
                </c:pt>
                <c:pt idx="5">
                  <c:v>35-44 ans</c:v>
                </c:pt>
                <c:pt idx="6">
                  <c:v>45-54 ans</c:v>
                </c:pt>
                <c:pt idx="7">
                  <c:v>55-64 ans </c:v>
                </c:pt>
                <c:pt idx="8">
                  <c:v>plus de 65 ans</c:v>
                </c:pt>
              </c:strCache>
            </c:strRef>
          </c:cat>
          <c:val>
            <c:numRef>
              <c:f>Feuil1!$B$2:$B$10</c:f>
              <c:numCache>
                <c:formatCode>0%</c:formatCode>
                <c:ptCount val="9"/>
                <c:pt idx="0">
                  <c:v>0.0400000000000001</c:v>
                </c:pt>
                <c:pt idx="1">
                  <c:v>0.03</c:v>
                </c:pt>
                <c:pt idx="2">
                  <c:v>0.12</c:v>
                </c:pt>
                <c:pt idx="3">
                  <c:v>0.16</c:v>
                </c:pt>
                <c:pt idx="4">
                  <c:v>0.17</c:v>
                </c:pt>
                <c:pt idx="5">
                  <c:v>0.17</c:v>
                </c:pt>
                <c:pt idx="6">
                  <c:v>0.2</c:v>
                </c:pt>
                <c:pt idx="7">
                  <c:v>0.07</c:v>
                </c:pt>
                <c:pt idx="8">
                  <c:v>0.03</c:v>
                </c:pt>
              </c:numCache>
            </c:numRef>
          </c:val>
        </c:ser>
        <c:dLbls>
          <c:showLegendKey val="0"/>
          <c:showVal val="0"/>
          <c:showCatName val="0"/>
          <c:showSerName val="0"/>
          <c:showPercent val="0"/>
          <c:showBubbleSize val="0"/>
        </c:dLbls>
        <c:gapWidth val="150"/>
        <c:shape val="cylinder"/>
        <c:axId val="2137063280"/>
        <c:axId val="2078589232"/>
        <c:axId val="0"/>
      </c:bar3DChart>
      <c:catAx>
        <c:axId val="2137063280"/>
        <c:scaling>
          <c:orientation val="minMax"/>
        </c:scaling>
        <c:delete val="0"/>
        <c:axPos val="b"/>
        <c:numFmt formatCode="General" sourceLinked="0"/>
        <c:majorTickMark val="out"/>
        <c:minorTickMark val="none"/>
        <c:tickLblPos val="nextTo"/>
        <c:txPr>
          <a:bodyPr/>
          <a:lstStyle/>
          <a:p>
            <a:pPr>
              <a:defRPr sz="4000" i="1" baseline="0">
                <a:latin typeface="Times New Roman" charset="0"/>
                <a:ea typeface="Times New Roman" charset="0"/>
                <a:cs typeface="Times New Roman" charset="0"/>
              </a:defRPr>
            </a:pPr>
            <a:endParaRPr lang="fr-FR"/>
          </a:p>
        </c:txPr>
        <c:crossAx val="2078589232"/>
        <c:crosses val="autoZero"/>
        <c:auto val="1"/>
        <c:lblAlgn val="ctr"/>
        <c:lblOffset val="100"/>
        <c:noMultiLvlLbl val="0"/>
      </c:catAx>
      <c:valAx>
        <c:axId val="2078589232"/>
        <c:scaling>
          <c:orientation val="minMax"/>
        </c:scaling>
        <c:delete val="1"/>
        <c:axPos val="l"/>
        <c:numFmt formatCode="0%" sourceLinked="1"/>
        <c:majorTickMark val="out"/>
        <c:minorTickMark val="none"/>
        <c:tickLblPos val="nextTo"/>
        <c:crossAx val="2137063280"/>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view3D>
      <c:rotX val="20"/>
      <c:rotY val="10"/>
      <c:rAngAx val="1"/>
    </c:view3D>
    <c:floor>
      <c:thickness val="0"/>
      <c:spPr>
        <a:noFill/>
        <a:ln w="9525">
          <a:noFill/>
        </a:ln>
      </c:spPr>
    </c:floor>
    <c:sideWall>
      <c:thickness val="0"/>
      <c:spPr>
        <a:noFill/>
      </c:spPr>
    </c:sideWall>
    <c:backWall>
      <c:thickness val="0"/>
      <c:spPr>
        <a:noFill/>
        <a:ln w="25400">
          <a:noFill/>
        </a:ln>
      </c:spPr>
    </c:backWall>
    <c:plotArea>
      <c:layout>
        <c:manualLayout>
          <c:layoutTarget val="inner"/>
          <c:xMode val="edge"/>
          <c:yMode val="edge"/>
          <c:x val="0.100185938786429"/>
          <c:y val="0.000613339038980299"/>
          <c:w val="0.898299938736531"/>
          <c:h val="0.577170760177254"/>
        </c:manualLayout>
      </c:layout>
      <c:bar3DChart>
        <c:barDir val="col"/>
        <c:grouping val="clustered"/>
        <c:varyColors val="0"/>
        <c:ser>
          <c:idx val="0"/>
          <c:order val="0"/>
          <c:tx>
            <c:strRef>
              <c:f>Feuil1!$B$1</c:f>
              <c:strCache>
                <c:ptCount val="1"/>
                <c:pt idx="0">
                  <c:v>Colonne1</c:v>
                </c:pt>
              </c:strCache>
            </c:strRef>
          </c:tx>
          <c:invertIfNegative val="0"/>
          <c:dLbls>
            <c:spPr>
              <a:ln>
                <a:noFill/>
              </a:ln>
            </c:spPr>
            <c:txPr>
              <a:bodyPr/>
              <a:lstStyle/>
              <a:p>
                <a:pPr>
                  <a:defRPr sz="4000" baseline="0">
                    <a:ln>
                      <a:solidFill>
                        <a:schemeClr val="tx1"/>
                      </a:solidFill>
                    </a:ln>
                    <a:latin typeface="Times New Roman" charset="0"/>
                    <a:ea typeface="Times New Roman" charset="0"/>
                    <a:cs typeface="Times New Roman" charset="0"/>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Feuil1!$A$2:$A$11</c:f>
              <c:strCache>
                <c:ptCount val="10"/>
                <c:pt idx="0">
                  <c:v>Transposition des gros vaisseaux</c:v>
                </c:pt>
                <c:pt idx="1">
                  <c:v>Anevrisme de la crosse aortique</c:v>
                </c:pt>
                <c:pt idx="2">
                  <c:v>Embolie pulmonaire</c:v>
                </c:pt>
                <c:pt idx="3">
                  <c:v>Endocardite</c:v>
                </c:pt>
                <c:pt idx="4">
                  <c:v>Dissection aortique</c:v>
                </c:pt>
                <c:pt idx="5">
                  <c:v>Cardiomyopathie dilatée</c:v>
                </c:pt>
                <c:pt idx="6">
                  <c:v>Tamponnade</c:v>
                </c:pt>
                <c:pt idx="7">
                  <c:v>Cardiomyopathie mixte</c:v>
                </c:pt>
                <c:pt idx="8">
                  <c:v>cardiomyopathie hypertrophique</c:v>
                </c:pt>
                <c:pt idx="9">
                  <c:v>Cardiopathie ischémique</c:v>
                </c:pt>
              </c:strCache>
            </c:strRef>
          </c:cat>
          <c:val>
            <c:numRef>
              <c:f>Feuil1!$B$2:$B$11</c:f>
              <c:numCache>
                <c:formatCode>0%</c:formatCode>
                <c:ptCount val="10"/>
                <c:pt idx="0">
                  <c:v>0.01</c:v>
                </c:pt>
                <c:pt idx="1">
                  <c:v>0.01</c:v>
                </c:pt>
                <c:pt idx="2">
                  <c:v>0.01</c:v>
                </c:pt>
                <c:pt idx="3">
                  <c:v>0.01</c:v>
                </c:pt>
                <c:pt idx="4">
                  <c:v>0.04</c:v>
                </c:pt>
                <c:pt idx="5">
                  <c:v>0.06</c:v>
                </c:pt>
                <c:pt idx="6">
                  <c:v>0.09</c:v>
                </c:pt>
                <c:pt idx="7">
                  <c:v>0.13</c:v>
                </c:pt>
                <c:pt idx="8">
                  <c:v>0.16</c:v>
                </c:pt>
                <c:pt idx="9">
                  <c:v>0.46</c:v>
                </c:pt>
              </c:numCache>
            </c:numRef>
          </c:val>
        </c:ser>
        <c:dLbls>
          <c:showLegendKey val="0"/>
          <c:showVal val="0"/>
          <c:showCatName val="0"/>
          <c:showSerName val="0"/>
          <c:showPercent val="0"/>
          <c:showBubbleSize val="0"/>
        </c:dLbls>
        <c:gapWidth val="150"/>
        <c:shape val="cylinder"/>
        <c:axId val="2132683920"/>
        <c:axId val="2135637072"/>
        <c:axId val="0"/>
      </c:bar3DChart>
      <c:catAx>
        <c:axId val="2132683920"/>
        <c:scaling>
          <c:orientation val="minMax"/>
        </c:scaling>
        <c:delete val="0"/>
        <c:axPos val="b"/>
        <c:numFmt formatCode="0.00E+00" sourceLinked="0"/>
        <c:majorTickMark val="out"/>
        <c:minorTickMark val="none"/>
        <c:tickLblPos val="nextTo"/>
        <c:spPr>
          <a:noFill/>
          <a:ln w="9525" cap="flat" cmpd="sng" algn="ctr">
            <a:solidFill>
              <a:schemeClr val="accent2">
                <a:shade val="95000"/>
                <a:satMod val="105000"/>
              </a:schemeClr>
            </a:solidFill>
            <a:prstDash val="solid"/>
          </a:ln>
          <a:effectLst/>
        </c:spPr>
        <c:txPr>
          <a:bodyPr/>
          <a:lstStyle/>
          <a:p>
            <a:pPr>
              <a:defRPr sz="4000" baseline="0">
                <a:solidFill>
                  <a:schemeClr val="tx1"/>
                </a:solidFill>
                <a:latin typeface="Times New Roman" pitchFamily="18" charset="0"/>
                <a:ea typeface="+mn-ea"/>
                <a:cs typeface="+mn-cs"/>
              </a:defRPr>
            </a:pPr>
            <a:endParaRPr lang="fr-FR"/>
          </a:p>
        </c:txPr>
        <c:crossAx val="2135637072"/>
        <c:crosses val="autoZero"/>
        <c:auto val="1"/>
        <c:lblAlgn val="ctr"/>
        <c:lblOffset val="100"/>
        <c:noMultiLvlLbl val="0"/>
      </c:catAx>
      <c:valAx>
        <c:axId val="2135637072"/>
        <c:scaling>
          <c:orientation val="minMax"/>
        </c:scaling>
        <c:delete val="1"/>
        <c:axPos val="l"/>
        <c:numFmt formatCode="0%" sourceLinked="1"/>
        <c:majorTickMark val="out"/>
        <c:minorTickMark val="none"/>
        <c:tickLblPos val="none"/>
        <c:crossAx val="2132683920"/>
        <c:crosses val="autoZero"/>
        <c:crossBetween val="between"/>
      </c:valAx>
      <c:spPr>
        <a:ln w="25400">
          <a:noFill/>
        </a:ln>
      </c:spPr>
    </c:plotArea>
    <c:plotVisOnly val="1"/>
    <c:dispBlanksAs val="gap"/>
    <c:showDLblsOverMax val="0"/>
  </c:chart>
  <c:txPr>
    <a:bodyPr/>
    <a:lstStyle/>
    <a:p>
      <a:pPr>
        <a:defRPr sz="1800"/>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118185608242841"/>
          <c:y val="0.0209182941061471"/>
          <c:w val="0.976362878351432"/>
          <c:h val="0.697019858949121"/>
        </c:manualLayout>
      </c:layout>
      <c:lineChart>
        <c:grouping val="standard"/>
        <c:varyColors val="0"/>
        <c:ser>
          <c:idx val="0"/>
          <c:order val="0"/>
          <c:tx>
            <c:strRef>
              <c:f>resultat!$F$179</c:f>
              <c:strCache>
                <c:ptCount val="1"/>
                <c:pt idx="0">
                  <c:v>Nbre de cas par mois</c:v>
                </c:pt>
              </c:strCache>
            </c:strRef>
          </c:tx>
          <c:spPr>
            <a:ln w="25400" cap="rnd">
              <a:solidFill>
                <a:schemeClr val="lt1"/>
              </a:solidFill>
              <a:round/>
            </a:ln>
            <a:effectLst>
              <a:outerShdw dist="25400" dir="2700000" algn="tl" rotWithShape="0">
                <a:schemeClr val="accent1"/>
              </a:outerShdw>
            </a:effectLst>
          </c:spPr>
          <c:marker>
            <c:symbol val="none"/>
          </c:marker>
          <c:dLbls>
            <c:dLbl>
              <c:idx val="3"/>
              <c:layout>
                <c:manualLayout>
                  <c:x val="-0.0510011033529482"/>
                  <c:y val="0.013438481910075"/>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187559584835134"/>
                  <c:y val="0.010452152596725"/>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15915143642908"/>
                  <c:y val="-0.046288104356925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solidFill>
                <a:srgbClr val="4472C4"/>
              </a:solidFill>
              <a:ln>
                <a:noFill/>
              </a:ln>
              <a:effectLst/>
            </c:spPr>
            <c:txPr>
              <a:bodyPr rot="0" spcFirstLastPara="1" vertOverflow="ellipsis" vert="horz" wrap="square" lIns="38100" tIns="19050" rIns="38100" bIns="19050" anchor="ctr" anchorCtr="1">
                <a:spAutoFit/>
              </a:bodyPr>
              <a:lstStyle/>
              <a:p>
                <a:pPr>
                  <a:defRPr sz="4000" b="1"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cat>
            <c:numRef>
              <c:f>resultat!$E$180:$E$192</c:f>
              <c:numCache>
                <c:formatCode>mmm\-yy</c:formatCode>
                <c:ptCount val="13"/>
                <c:pt idx="0">
                  <c:v>42370.0</c:v>
                </c:pt>
                <c:pt idx="1">
                  <c:v>42401.0</c:v>
                </c:pt>
                <c:pt idx="2">
                  <c:v>42430.0</c:v>
                </c:pt>
                <c:pt idx="3">
                  <c:v>42461.0</c:v>
                </c:pt>
                <c:pt idx="4">
                  <c:v>42491.0</c:v>
                </c:pt>
                <c:pt idx="5">
                  <c:v>42522.0</c:v>
                </c:pt>
                <c:pt idx="6">
                  <c:v>42552.0</c:v>
                </c:pt>
                <c:pt idx="7">
                  <c:v>42583.0</c:v>
                </c:pt>
                <c:pt idx="8">
                  <c:v>42614.0</c:v>
                </c:pt>
                <c:pt idx="9">
                  <c:v>42644.0</c:v>
                </c:pt>
                <c:pt idx="10">
                  <c:v>42675.0</c:v>
                </c:pt>
                <c:pt idx="11">
                  <c:v>42705.0</c:v>
                </c:pt>
                <c:pt idx="12">
                  <c:v>42736.0</c:v>
                </c:pt>
              </c:numCache>
            </c:numRef>
          </c:cat>
          <c:val>
            <c:numRef>
              <c:f>resultat!$F$180:$F$192</c:f>
              <c:numCache>
                <c:formatCode>0.0%</c:formatCode>
                <c:ptCount val="13"/>
                <c:pt idx="0">
                  <c:v>0.0289855072463768</c:v>
                </c:pt>
                <c:pt idx="1">
                  <c:v>0.115942028985507</c:v>
                </c:pt>
                <c:pt idx="2">
                  <c:v>0.0434782608695652</c:v>
                </c:pt>
                <c:pt idx="3">
                  <c:v>0.0869565217391304</c:v>
                </c:pt>
                <c:pt idx="4">
                  <c:v>0.0869565217391304</c:v>
                </c:pt>
                <c:pt idx="5">
                  <c:v>0.0144927536231884</c:v>
                </c:pt>
                <c:pt idx="6">
                  <c:v>0.0289855072463768</c:v>
                </c:pt>
                <c:pt idx="7">
                  <c:v>0.101449275362319</c:v>
                </c:pt>
                <c:pt idx="8">
                  <c:v>0.115942028985507</c:v>
                </c:pt>
                <c:pt idx="9">
                  <c:v>0.0434782608695652</c:v>
                </c:pt>
                <c:pt idx="10">
                  <c:v>0.101449275362319</c:v>
                </c:pt>
                <c:pt idx="11">
                  <c:v>0.159420289855072</c:v>
                </c:pt>
                <c:pt idx="12">
                  <c:v>0.072463768115942</c:v>
                </c:pt>
              </c:numCache>
            </c:numRef>
          </c:val>
          <c:smooth val="0"/>
          <c:extLst xmlns:c16r2="http://schemas.microsoft.com/office/drawing/2015/06/chart">
            <c:ext xmlns:c16="http://schemas.microsoft.com/office/drawing/2014/chart" uri="{C3380CC4-5D6E-409C-BE32-E72D297353CC}">
              <c16:uniqueId val="{00000000-7E44-4628-9682-954F1E60F52F}"/>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2078485232"/>
        <c:axId val="2131524320"/>
      </c:lineChart>
      <c:dateAx>
        <c:axId val="2078485232"/>
        <c:scaling>
          <c:orientation val="minMax"/>
        </c:scaling>
        <c:delete val="0"/>
        <c:axPos val="b"/>
        <c:numFmt formatCode="mmm\-yy" sourceLinked="1"/>
        <c:majorTickMark val="out"/>
        <c:minorTickMark val="none"/>
        <c:tickLblPos val="nextTo"/>
        <c:spPr>
          <a:noFill/>
          <a:ln>
            <a:noFill/>
          </a:ln>
          <a:effectLst/>
        </c:spPr>
        <c:txPr>
          <a:bodyPr rot="-60000000" spcFirstLastPara="1" vertOverflow="ellipsis" vert="horz" wrap="square" anchor="ctr" anchorCtr="1"/>
          <a:lstStyle/>
          <a:p>
            <a:pPr>
              <a:defRPr sz="4000" b="0" i="0" u="none" strike="noStrike" kern="1200" spc="30" baseline="0">
                <a:solidFill>
                  <a:schemeClr val="lt1"/>
                </a:solidFill>
                <a:latin typeface="+mn-lt"/>
                <a:ea typeface="+mn-ea"/>
                <a:cs typeface="+mn-cs"/>
              </a:defRPr>
            </a:pPr>
            <a:endParaRPr lang="fr-FR"/>
          </a:p>
        </c:txPr>
        <c:crossAx val="2131524320"/>
        <c:crosses val="autoZero"/>
        <c:auto val="1"/>
        <c:lblOffset val="100"/>
        <c:baseTimeUnit val="months"/>
      </c:dateAx>
      <c:valAx>
        <c:axId val="2131524320"/>
        <c:scaling>
          <c:orientation val="minMax"/>
        </c:scaling>
        <c:delete val="1"/>
        <c:axPos val="l"/>
        <c:numFmt formatCode="0.0%" sourceLinked="1"/>
        <c:majorTickMark val="none"/>
        <c:minorTickMark val="none"/>
        <c:tickLblPos val="nextTo"/>
        <c:crossAx val="2078485232"/>
        <c:crosses val="autoZero"/>
        <c:crossBetween val="between"/>
      </c:valAx>
      <c:spPr>
        <a:noFill/>
        <a:ln>
          <a:noFill/>
        </a:ln>
        <a:effectLst/>
      </c:spPr>
    </c:plotArea>
    <c:plotVisOnly val="1"/>
    <c:dispBlanksAs val="gap"/>
    <c:showDLblsOverMax val="0"/>
  </c:chart>
  <c:spPr>
    <a:solidFill>
      <a:schemeClr val="accent1"/>
    </a:solidFill>
    <a:ln w="38100" cap="flat" cmpd="sng" algn="ctr">
      <a:solidFill>
        <a:srgbClr val="92D050"/>
      </a:solidFill>
      <a:round/>
    </a:ln>
    <a:effectLst/>
  </c:spPr>
  <c:txPr>
    <a:bodyPr/>
    <a:lstStyle/>
    <a:p>
      <a:pPr>
        <a:defRPr/>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8">
  <cs:axisTitle>
    <cs:lnRef idx="0"/>
    <cs:fillRef idx="0"/>
    <cs:effectRef idx="0"/>
    <cs:fontRef idx="minor">
      <a:schemeClr val="lt1"/>
    </cs:fontRef>
    <cs:defRPr sz="900" b="1" kern="1200"/>
  </cs:axisTitle>
  <cs:categoryAxis>
    <cs:lnRef idx="0">
      <cs:styleClr val="0"/>
    </cs:lnRef>
    <cs:fillRef idx="0"/>
    <cs:effectRef idx="0"/>
    <cs:fontRef idx="minor">
      <a:schemeClr val="lt1"/>
    </cs:fontRef>
    <cs:defRPr sz="900"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000" kern="1200"/>
  </cs:chartArea>
  <cs:dataLabel>
    <cs:lnRef idx="0"/>
    <cs:fillRef idx="0">
      <cs:styleClr val="0"/>
    </cs:fillRef>
    <cs:effectRef idx="0"/>
    <cs:fontRef idx="minor">
      <a:schemeClr val="lt1"/>
    </cs:fontRef>
    <cs:spPr>
      <a:solidFill>
        <a:schemeClr val="phClr"/>
      </a:solidFill>
    </cs:spPr>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F46D1-7730-A347-AA26-0BBD8F0BBD06}" type="datetimeFigureOut">
              <a:rPr lang="fr-FR" smtClean="0"/>
              <a:t>05/12/2020</a:t>
            </a:fld>
            <a:endParaRPr lang="fr-FR"/>
          </a:p>
        </p:txBody>
      </p:sp>
      <p:sp>
        <p:nvSpPr>
          <p:cNvPr id="4" name="Espace réservé de l’image des diapositives 3"/>
          <p:cNvSpPr>
            <a:spLocks noGrp="1" noRot="1" noChangeAspect="1"/>
          </p:cNvSpPr>
          <p:nvPr>
            <p:ph type="sldImg" idx="2"/>
          </p:nvPr>
        </p:nvSpPr>
        <p:spPr>
          <a:xfrm>
            <a:off x="2265363" y="1143000"/>
            <a:ext cx="232727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F54B0-3B71-BB49-A269-F68A992059DB}" type="slidenum">
              <a:rPr lang="fr-FR" smtClean="0"/>
              <a:t>‹#›</a:t>
            </a:fld>
            <a:endParaRPr lang="fr-FR"/>
          </a:p>
        </p:txBody>
      </p:sp>
    </p:spTree>
    <p:extLst>
      <p:ext uri="{BB962C8B-B14F-4D97-AF65-F5344CB8AC3E}">
        <p14:creationId xmlns:p14="http://schemas.microsoft.com/office/powerpoint/2010/main" val="1740851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46F54B0-3B71-BB49-A269-F68A992059DB}" type="slidenum">
              <a:rPr lang="fr-FR" smtClean="0"/>
              <a:t>1</a:t>
            </a:fld>
            <a:endParaRPr lang="fr-FR"/>
          </a:p>
        </p:txBody>
      </p:sp>
    </p:spTree>
    <p:extLst>
      <p:ext uri="{BB962C8B-B14F-4D97-AF65-F5344CB8AC3E}">
        <p14:creationId xmlns:p14="http://schemas.microsoft.com/office/powerpoint/2010/main" val="1170609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484359" y="13645574"/>
            <a:ext cx="28156059" cy="9415646"/>
          </a:xfrm>
        </p:spPr>
        <p:txBody>
          <a:bodyPr/>
          <a:lstStyle/>
          <a:p>
            <a:r>
              <a:rPr lang="fr-FR" smtClean="0"/>
              <a:t>Modifiez le style du titre</a:t>
            </a:r>
            <a:endParaRPr lang="fr-CA"/>
          </a:p>
        </p:txBody>
      </p:sp>
      <p:sp>
        <p:nvSpPr>
          <p:cNvPr id="3" name="Sous-titre 2"/>
          <p:cNvSpPr>
            <a:spLocks noGrp="1"/>
          </p:cNvSpPr>
          <p:nvPr>
            <p:ph type="subTitle" idx="1"/>
          </p:nvPr>
        </p:nvSpPr>
        <p:spPr>
          <a:xfrm>
            <a:off x="4968717" y="24891471"/>
            <a:ext cx="23187343" cy="11225565"/>
          </a:xfrm>
        </p:spPr>
        <p:txBody>
          <a:bodyPr/>
          <a:lstStyle>
            <a:lvl1pPr marL="0" indent="0" algn="ctr">
              <a:buNone/>
              <a:defRPr>
                <a:solidFill>
                  <a:schemeClr val="tx1">
                    <a:tint val="75000"/>
                  </a:schemeClr>
                </a:solidFill>
              </a:defRPr>
            </a:lvl1pPr>
            <a:lvl2pPr marL="2201315" indent="0" algn="ctr">
              <a:buNone/>
              <a:defRPr>
                <a:solidFill>
                  <a:schemeClr val="tx1">
                    <a:tint val="75000"/>
                  </a:schemeClr>
                </a:solidFill>
              </a:defRPr>
            </a:lvl2pPr>
            <a:lvl3pPr marL="4402630" indent="0" algn="ctr">
              <a:buNone/>
              <a:defRPr>
                <a:solidFill>
                  <a:schemeClr val="tx1">
                    <a:tint val="75000"/>
                  </a:schemeClr>
                </a:solidFill>
              </a:defRPr>
            </a:lvl3pPr>
            <a:lvl4pPr marL="6603945" indent="0" algn="ctr">
              <a:buNone/>
              <a:defRPr>
                <a:solidFill>
                  <a:schemeClr val="tx1">
                    <a:tint val="75000"/>
                  </a:schemeClr>
                </a:solidFill>
              </a:defRPr>
            </a:lvl4pPr>
            <a:lvl5pPr marL="8805261" indent="0" algn="ctr">
              <a:buNone/>
              <a:defRPr>
                <a:solidFill>
                  <a:schemeClr val="tx1">
                    <a:tint val="75000"/>
                  </a:schemeClr>
                </a:solidFill>
              </a:defRPr>
            </a:lvl5pPr>
            <a:lvl6pPr marL="11006576" indent="0" algn="ctr">
              <a:buNone/>
              <a:defRPr>
                <a:solidFill>
                  <a:schemeClr val="tx1">
                    <a:tint val="75000"/>
                  </a:schemeClr>
                </a:solidFill>
              </a:defRPr>
            </a:lvl6pPr>
            <a:lvl7pPr marL="13207891" indent="0" algn="ctr">
              <a:buNone/>
              <a:defRPr>
                <a:solidFill>
                  <a:schemeClr val="tx1">
                    <a:tint val="75000"/>
                  </a:schemeClr>
                </a:solidFill>
              </a:defRPr>
            </a:lvl7pPr>
            <a:lvl8pPr marL="15409206" indent="0" algn="ctr">
              <a:buNone/>
              <a:defRPr>
                <a:solidFill>
                  <a:schemeClr val="tx1">
                    <a:tint val="75000"/>
                  </a:schemeClr>
                </a:solidFill>
              </a:defRPr>
            </a:lvl8pPr>
            <a:lvl9pPr marL="17610521" indent="0" algn="ctr">
              <a:buNone/>
              <a:defRPr>
                <a:solidFill>
                  <a:schemeClr val="tx1">
                    <a:tint val="75000"/>
                  </a:schemeClr>
                </a:solidFill>
              </a:defRPr>
            </a:lvl9pPr>
          </a:lstStyle>
          <a:p>
            <a:r>
              <a:rPr lang="fr-FR" smtClean="0"/>
              <a:t>Modifiez le style des sous-titres du masque</a:t>
            </a:r>
            <a:endParaRPr lang="fr-CA"/>
          </a:p>
        </p:txBody>
      </p:sp>
      <p:sp>
        <p:nvSpPr>
          <p:cNvPr id="4" name="Espace réservé de la date 3"/>
          <p:cNvSpPr>
            <a:spLocks noGrp="1"/>
          </p:cNvSpPr>
          <p:nvPr>
            <p:ph type="dt" sz="half" idx="10"/>
          </p:nvPr>
        </p:nvSpPr>
        <p:spPr/>
        <p:txBody>
          <a:bodyPr/>
          <a:lstStyle/>
          <a:p>
            <a:fld id="{86757B88-2907-4C2E-9C35-0C2BABC68B9C}" type="datetimeFigureOut">
              <a:rPr lang="fr-CA" smtClean="0"/>
              <a:t>20-12-05</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3511F9E-379A-4195-BD4C-DFAB538440B8}" type="slidenum">
              <a:rPr lang="fr-CA" smtClean="0"/>
              <a:t>‹#›</a:t>
            </a:fld>
            <a:endParaRPr lang="fr-CA"/>
          </a:p>
        </p:txBody>
      </p:sp>
    </p:spTree>
    <p:extLst>
      <p:ext uri="{BB962C8B-B14F-4D97-AF65-F5344CB8AC3E}">
        <p14:creationId xmlns:p14="http://schemas.microsoft.com/office/powerpoint/2010/main" val="3157543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p>
            <a:fld id="{86757B88-2907-4C2E-9C35-0C2BABC68B9C}" type="datetimeFigureOut">
              <a:rPr lang="fr-CA" smtClean="0"/>
              <a:t>20-12-05</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3511F9E-379A-4195-BD4C-DFAB538440B8}" type="slidenum">
              <a:rPr lang="fr-CA" smtClean="0"/>
              <a:t>‹#›</a:t>
            </a:fld>
            <a:endParaRPr lang="fr-CA"/>
          </a:p>
        </p:txBody>
      </p:sp>
    </p:spTree>
    <p:extLst>
      <p:ext uri="{BB962C8B-B14F-4D97-AF65-F5344CB8AC3E}">
        <p14:creationId xmlns:p14="http://schemas.microsoft.com/office/powerpoint/2010/main" val="106442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5106521" y="5541609"/>
            <a:ext cx="26407807" cy="118061626"/>
          </a:xfrm>
        </p:spPr>
        <p:txBody>
          <a:bodyPr vert="eaVert"/>
          <a:lstStyle/>
          <a:p>
            <a:r>
              <a:rPr lang="fr-FR" smtClean="0"/>
              <a:t>Modifiez le style du titre</a:t>
            </a:r>
            <a:endParaRPr lang="fr-CA"/>
          </a:p>
        </p:txBody>
      </p:sp>
      <p:sp>
        <p:nvSpPr>
          <p:cNvPr id="3" name="Espace réservé du texte vertical 2"/>
          <p:cNvSpPr>
            <a:spLocks noGrp="1"/>
          </p:cNvSpPr>
          <p:nvPr>
            <p:ph type="body" orient="vert" idx="1"/>
          </p:nvPr>
        </p:nvSpPr>
        <p:spPr>
          <a:xfrm>
            <a:off x="5871601" y="5541609"/>
            <a:ext cx="78682842" cy="118061626"/>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p>
            <a:fld id="{86757B88-2907-4C2E-9C35-0C2BABC68B9C}" type="datetimeFigureOut">
              <a:rPr lang="fr-CA" smtClean="0"/>
              <a:t>20-12-05</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3511F9E-379A-4195-BD4C-DFAB538440B8}" type="slidenum">
              <a:rPr lang="fr-CA" smtClean="0"/>
              <a:t>‹#›</a:t>
            </a:fld>
            <a:endParaRPr lang="fr-CA"/>
          </a:p>
        </p:txBody>
      </p:sp>
    </p:spTree>
    <p:extLst>
      <p:ext uri="{BB962C8B-B14F-4D97-AF65-F5344CB8AC3E}">
        <p14:creationId xmlns:p14="http://schemas.microsoft.com/office/powerpoint/2010/main" val="303381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p>
            <a:fld id="{86757B88-2907-4C2E-9C35-0C2BABC68B9C}" type="datetimeFigureOut">
              <a:rPr lang="fr-CA" smtClean="0"/>
              <a:t>20-12-05</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3511F9E-379A-4195-BD4C-DFAB538440B8}" type="slidenum">
              <a:rPr lang="fr-CA" smtClean="0"/>
              <a:t>‹#›</a:t>
            </a:fld>
            <a:endParaRPr lang="fr-CA"/>
          </a:p>
        </p:txBody>
      </p:sp>
    </p:spTree>
    <p:extLst>
      <p:ext uri="{BB962C8B-B14F-4D97-AF65-F5344CB8AC3E}">
        <p14:creationId xmlns:p14="http://schemas.microsoft.com/office/powerpoint/2010/main" val="100140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616629" y="28226606"/>
            <a:ext cx="28156059" cy="8724216"/>
          </a:xfrm>
        </p:spPr>
        <p:txBody>
          <a:bodyPr anchor="t"/>
          <a:lstStyle>
            <a:lvl1pPr algn="l">
              <a:defRPr sz="19300" b="1" cap="all"/>
            </a:lvl1pPr>
          </a:lstStyle>
          <a:p>
            <a:r>
              <a:rPr lang="fr-FR" smtClean="0"/>
              <a:t>Modifiez le style du titre</a:t>
            </a:r>
            <a:endParaRPr lang="fr-CA"/>
          </a:p>
        </p:txBody>
      </p:sp>
      <p:sp>
        <p:nvSpPr>
          <p:cNvPr id="3" name="Espace réservé du texte 2"/>
          <p:cNvSpPr>
            <a:spLocks noGrp="1"/>
          </p:cNvSpPr>
          <p:nvPr>
            <p:ph type="body" idx="1"/>
          </p:nvPr>
        </p:nvSpPr>
        <p:spPr>
          <a:xfrm>
            <a:off x="2616629" y="18617772"/>
            <a:ext cx="28156059" cy="9608836"/>
          </a:xfrm>
        </p:spPr>
        <p:txBody>
          <a:bodyPr anchor="b"/>
          <a:lstStyle>
            <a:lvl1pPr marL="0" indent="0">
              <a:buNone/>
              <a:defRPr sz="9700">
                <a:solidFill>
                  <a:schemeClr val="tx1">
                    <a:tint val="75000"/>
                  </a:schemeClr>
                </a:solidFill>
              </a:defRPr>
            </a:lvl1pPr>
            <a:lvl2pPr marL="2201315" indent="0">
              <a:buNone/>
              <a:defRPr sz="8700">
                <a:solidFill>
                  <a:schemeClr val="tx1">
                    <a:tint val="75000"/>
                  </a:schemeClr>
                </a:solidFill>
              </a:defRPr>
            </a:lvl2pPr>
            <a:lvl3pPr marL="4402630" indent="0">
              <a:buNone/>
              <a:defRPr sz="7700">
                <a:solidFill>
                  <a:schemeClr val="tx1">
                    <a:tint val="75000"/>
                  </a:schemeClr>
                </a:solidFill>
              </a:defRPr>
            </a:lvl3pPr>
            <a:lvl4pPr marL="6603945" indent="0">
              <a:buNone/>
              <a:defRPr sz="6700">
                <a:solidFill>
                  <a:schemeClr val="tx1">
                    <a:tint val="75000"/>
                  </a:schemeClr>
                </a:solidFill>
              </a:defRPr>
            </a:lvl4pPr>
            <a:lvl5pPr marL="8805261" indent="0">
              <a:buNone/>
              <a:defRPr sz="6700">
                <a:solidFill>
                  <a:schemeClr val="tx1">
                    <a:tint val="75000"/>
                  </a:schemeClr>
                </a:solidFill>
              </a:defRPr>
            </a:lvl5pPr>
            <a:lvl6pPr marL="11006576" indent="0">
              <a:buNone/>
              <a:defRPr sz="6700">
                <a:solidFill>
                  <a:schemeClr val="tx1">
                    <a:tint val="75000"/>
                  </a:schemeClr>
                </a:solidFill>
              </a:defRPr>
            </a:lvl6pPr>
            <a:lvl7pPr marL="13207891" indent="0">
              <a:buNone/>
              <a:defRPr sz="6700">
                <a:solidFill>
                  <a:schemeClr val="tx1">
                    <a:tint val="75000"/>
                  </a:schemeClr>
                </a:solidFill>
              </a:defRPr>
            </a:lvl7pPr>
            <a:lvl8pPr marL="15409206" indent="0">
              <a:buNone/>
              <a:defRPr sz="6700">
                <a:solidFill>
                  <a:schemeClr val="tx1">
                    <a:tint val="75000"/>
                  </a:schemeClr>
                </a:solidFill>
              </a:defRPr>
            </a:lvl8pPr>
            <a:lvl9pPr marL="17610521" indent="0">
              <a:buNone/>
              <a:defRPr sz="67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6757B88-2907-4C2E-9C35-0C2BABC68B9C}" type="datetimeFigureOut">
              <a:rPr lang="fr-CA" smtClean="0"/>
              <a:t>20-12-05</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3511F9E-379A-4195-BD4C-DFAB538440B8}" type="slidenum">
              <a:rPr lang="fr-CA" smtClean="0"/>
              <a:t>‹#›</a:t>
            </a:fld>
            <a:endParaRPr lang="fr-CA"/>
          </a:p>
        </p:txBody>
      </p:sp>
    </p:spTree>
    <p:extLst>
      <p:ext uri="{BB962C8B-B14F-4D97-AF65-F5344CB8AC3E}">
        <p14:creationId xmlns:p14="http://schemas.microsoft.com/office/powerpoint/2010/main" val="1188265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contenu 2"/>
          <p:cNvSpPr>
            <a:spLocks noGrp="1"/>
          </p:cNvSpPr>
          <p:nvPr>
            <p:ph sz="half" idx="1"/>
          </p:nvPr>
        </p:nvSpPr>
        <p:spPr>
          <a:xfrm>
            <a:off x="5871600" y="32283674"/>
            <a:ext cx="52545323" cy="91319565"/>
          </a:xfrm>
        </p:spPr>
        <p:txBody>
          <a:bodyPr/>
          <a:lstStyle>
            <a:lvl1pPr>
              <a:defRPr sz="13600"/>
            </a:lvl1pPr>
            <a:lvl2pPr>
              <a:defRPr sz="11600"/>
            </a:lvl2pPr>
            <a:lvl3pPr>
              <a:defRPr sz="9700"/>
            </a:lvl3pPr>
            <a:lvl4pPr>
              <a:defRPr sz="8700"/>
            </a:lvl4pPr>
            <a:lvl5pPr>
              <a:defRPr sz="8700"/>
            </a:lvl5pPr>
            <a:lvl6pPr>
              <a:defRPr sz="8700"/>
            </a:lvl6pPr>
            <a:lvl7pPr>
              <a:defRPr sz="8700"/>
            </a:lvl7pPr>
            <a:lvl8pPr>
              <a:defRPr sz="8700"/>
            </a:lvl8pPr>
            <a:lvl9pPr>
              <a:defRPr sz="87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58969002" y="32283674"/>
            <a:ext cx="52545326" cy="91319565"/>
          </a:xfrm>
        </p:spPr>
        <p:txBody>
          <a:bodyPr/>
          <a:lstStyle>
            <a:lvl1pPr>
              <a:defRPr sz="13600"/>
            </a:lvl1pPr>
            <a:lvl2pPr>
              <a:defRPr sz="11600"/>
            </a:lvl2pPr>
            <a:lvl3pPr>
              <a:defRPr sz="9700"/>
            </a:lvl3pPr>
            <a:lvl4pPr>
              <a:defRPr sz="8700"/>
            </a:lvl4pPr>
            <a:lvl5pPr>
              <a:defRPr sz="8700"/>
            </a:lvl5pPr>
            <a:lvl6pPr>
              <a:defRPr sz="8700"/>
            </a:lvl6pPr>
            <a:lvl7pPr>
              <a:defRPr sz="8700"/>
            </a:lvl7pPr>
            <a:lvl8pPr>
              <a:defRPr sz="8700"/>
            </a:lvl8pPr>
            <a:lvl9pPr>
              <a:defRPr sz="87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e la date 4"/>
          <p:cNvSpPr>
            <a:spLocks noGrp="1"/>
          </p:cNvSpPr>
          <p:nvPr>
            <p:ph type="dt" sz="half" idx="10"/>
          </p:nvPr>
        </p:nvSpPr>
        <p:spPr/>
        <p:txBody>
          <a:bodyPr/>
          <a:lstStyle/>
          <a:p>
            <a:fld id="{86757B88-2907-4C2E-9C35-0C2BABC68B9C}" type="datetimeFigureOut">
              <a:rPr lang="fr-CA" smtClean="0"/>
              <a:t>20-12-05</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3511F9E-379A-4195-BD4C-DFAB538440B8}" type="slidenum">
              <a:rPr lang="fr-CA" smtClean="0"/>
              <a:t>‹#›</a:t>
            </a:fld>
            <a:endParaRPr lang="fr-CA"/>
          </a:p>
        </p:txBody>
      </p:sp>
    </p:spTree>
    <p:extLst>
      <p:ext uri="{BB962C8B-B14F-4D97-AF65-F5344CB8AC3E}">
        <p14:creationId xmlns:p14="http://schemas.microsoft.com/office/powerpoint/2010/main" val="355976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656240" y="1759082"/>
            <a:ext cx="29812298" cy="7321021"/>
          </a:xfrm>
        </p:spPr>
        <p:txBody>
          <a:bodyPr/>
          <a:lstStyle>
            <a:lvl1pPr>
              <a:defRPr/>
            </a:lvl1pPr>
          </a:lstStyle>
          <a:p>
            <a:r>
              <a:rPr lang="fr-FR" smtClean="0"/>
              <a:t>Modifiez le style du titre</a:t>
            </a:r>
            <a:endParaRPr lang="fr-CA"/>
          </a:p>
        </p:txBody>
      </p:sp>
      <p:sp>
        <p:nvSpPr>
          <p:cNvPr id="3" name="Espace réservé du texte 2"/>
          <p:cNvSpPr>
            <a:spLocks noGrp="1"/>
          </p:cNvSpPr>
          <p:nvPr>
            <p:ph type="body" idx="1"/>
          </p:nvPr>
        </p:nvSpPr>
        <p:spPr>
          <a:xfrm>
            <a:off x="1656240" y="9832542"/>
            <a:ext cx="14635861" cy="4097734"/>
          </a:xfrm>
        </p:spPr>
        <p:txBody>
          <a:bodyPr anchor="b"/>
          <a:lstStyle>
            <a:lvl1pPr marL="0" indent="0">
              <a:buNone/>
              <a:defRPr sz="11600" b="1"/>
            </a:lvl1pPr>
            <a:lvl2pPr marL="2201315" indent="0">
              <a:buNone/>
              <a:defRPr sz="9700" b="1"/>
            </a:lvl2pPr>
            <a:lvl3pPr marL="4402630" indent="0">
              <a:buNone/>
              <a:defRPr sz="8700" b="1"/>
            </a:lvl3pPr>
            <a:lvl4pPr marL="6603945" indent="0">
              <a:buNone/>
              <a:defRPr sz="7700" b="1"/>
            </a:lvl4pPr>
            <a:lvl5pPr marL="8805261" indent="0">
              <a:buNone/>
              <a:defRPr sz="7700" b="1"/>
            </a:lvl5pPr>
            <a:lvl6pPr marL="11006576" indent="0">
              <a:buNone/>
              <a:defRPr sz="7700" b="1"/>
            </a:lvl6pPr>
            <a:lvl7pPr marL="13207891" indent="0">
              <a:buNone/>
              <a:defRPr sz="7700" b="1"/>
            </a:lvl7pPr>
            <a:lvl8pPr marL="15409206" indent="0">
              <a:buNone/>
              <a:defRPr sz="7700" b="1"/>
            </a:lvl8pPr>
            <a:lvl9pPr marL="17610521" indent="0">
              <a:buNone/>
              <a:defRPr sz="7700" b="1"/>
            </a:lvl9pPr>
          </a:lstStyle>
          <a:p>
            <a:pPr lvl="0"/>
            <a:r>
              <a:rPr lang="fr-FR" smtClean="0"/>
              <a:t>Modifiez les styles du texte du masque</a:t>
            </a:r>
          </a:p>
        </p:txBody>
      </p:sp>
      <p:sp>
        <p:nvSpPr>
          <p:cNvPr id="4" name="Espace réservé du contenu 3"/>
          <p:cNvSpPr>
            <a:spLocks noGrp="1"/>
          </p:cNvSpPr>
          <p:nvPr>
            <p:ph sz="half" idx="2"/>
          </p:nvPr>
        </p:nvSpPr>
        <p:spPr>
          <a:xfrm>
            <a:off x="1656240" y="13930277"/>
            <a:ext cx="14635861" cy="25308366"/>
          </a:xfrm>
        </p:spPr>
        <p:txBody>
          <a:bodyPr/>
          <a:lstStyle>
            <a:lvl1pPr>
              <a:defRPr sz="116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16826928" y="9832542"/>
            <a:ext cx="14641610" cy="4097734"/>
          </a:xfrm>
        </p:spPr>
        <p:txBody>
          <a:bodyPr anchor="b"/>
          <a:lstStyle>
            <a:lvl1pPr marL="0" indent="0">
              <a:buNone/>
              <a:defRPr sz="11600" b="1"/>
            </a:lvl1pPr>
            <a:lvl2pPr marL="2201315" indent="0">
              <a:buNone/>
              <a:defRPr sz="9700" b="1"/>
            </a:lvl2pPr>
            <a:lvl3pPr marL="4402630" indent="0">
              <a:buNone/>
              <a:defRPr sz="8700" b="1"/>
            </a:lvl3pPr>
            <a:lvl4pPr marL="6603945" indent="0">
              <a:buNone/>
              <a:defRPr sz="7700" b="1"/>
            </a:lvl4pPr>
            <a:lvl5pPr marL="8805261" indent="0">
              <a:buNone/>
              <a:defRPr sz="7700" b="1"/>
            </a:lvl5pPr>
            <a:lvl6pPr marL="11006576" indent="0">
              <a:buNone/>
              <a:defRPr sz="7700" b="1"/>
            </a:lvl6pPr>
            <a:lvl7pPr marL="13207891" indent="0">
              <a:buNone/>
              <a:defRPr sz="7700" b="1"/>
            </a:lvl7pPr>
            <a:lvl8pPr marL="15409206" indent="0">
              <a:buNone/>
              <a:defRPr sz="7700" b="1"/>
            </a:lvl8pPr>
            <a:lvl9pPr marL="17610521" indent="0">
              <a:buNone/>
              <a:defRPr sz="7700" b="1"/>
            </a:lvl9pPr>
          </a:lstStyle>
          <a:p>
            <a:pPr lvl="0"/>
            <a:r>
              <a:rPr lang="fr-FR" smtClean="0"/>
              <a:t>Modifiez les styles du texte du masque</a:t>
            </a:r>
          </a:p>
        </p:txBody>
      </p:sp>
      <p:sp>
        <p:nvSpPr>
          <p:cNvPr id="6" name="Espace réservé du contenu 5"/>
          <p:cNvSpPr>
            <a:spLocks noGrp="1"/>
          </p:cNvSpPr>
          <p:nvPr>
            <p:ph sz="quarter" idx="4"/>
          </p:nvPr>
        </p:nvSpPr>
        <p:spPr>
          <a:xfrm>
            <a:off x="16826928" y="13930277"/>
            <a:ext cx="14641610" cy="25308366"/>
          </a:xfrm>
        </p:spPr>
        <p:txBody>
          <a:bodyPr/>
          <a:lstStyle>
            <a:lvl1pPr>
              <a:defRPr sz="116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7" name="Espace réservé de la date 6"/>
          <p:cNvSpPr>
            <a:spLocks noGrp="1"/>
          </p:cNvSpPr>
          <p:nvPr>
            <p:ph type="dt" sz="half" idx="10"/>
          </p:nvPr>
        </p:nvSpPr>
        <p:spPr/>
        <p:txBody>
          <a:bodyPr/>
          <a:lstStyle/>
          <a:p>
            <a:fld id="{86757B88-2907-4C2E-9C35-0C2BABC68B9C}" type="datetimeFigureOut">
              <a:rPr lang="fr-CA" smtClean="0"/>
              <a:t>20-12-05</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F3511F9E-379A-4195-BD4C-DFAB538440B8}" type="slidenum">
              <a:rPr lang="fr-CA" smtClean="0"/>
              <a:t>‹#›</a:t>
            </a:fld>
            <a:endParaRPr lang="fr-CA"/>
          </a:p>
        </p:txBody>
      </p:sp>
    </p:spTree>
    <p:extLst>
      <p:ext uri="{BB962C8B-B14F-4D97-AF65-F5344CB8AC3E}">
        <p14:creationId xmlns:p14="http://schemas.microsoft.com/office/powerpoint/2010/main" val="205173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e la date 2"/>
          <p:cNvSpPr>
            <a:spLocks noGrp="1"/>
          </p:cNvSpPr>
          <p:nvPr>
            <p:ph type="dt" sz="half" idx="10"/>
          </p:nvPr>
        </p:nvSpPr>
        <p:spPr/>
        <p:txBody>
          <a:bodyPr/>
          <a:lstStyle/>
          <a:p>
            <a:fld id="{86757B88-2907-4C2E-9C35-0C2BABC68B9C}" type="datetimeFigureOut">
              <a:rPr lang="fr-CA" smtClean="0"/>
              <a:t>20-12-05</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F3511F9E-379A-4195-BD4C-DFAB538440B8}" type="slidenum">
              <a:rPr lang="fr-CA" smtClean="0"/>
              <a:t>‹#›</a:t>
            </a:fld>
            <a:endParaRPr lang="fr-CA"/>
          </a:p>
        </p:txBody>
      </p:sp>
    </p:spTree>
    <p:extLst>
      <p:ext uri="{BB962C8B-B14F-4D97-AF65-F5344CB8AC3E}">
        <p14:creationId xmlns:p14="http://schemas.microsoft.com/office/powerpoint/2010/main" val="187073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6757B88-2907-4C2E-9C35-0C2BABC68B9C}" type="datetimeFigureOut">
              <a:rPr lang="fr-CA" smtClean="0"/>
              <a:t>20-12-05</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F3511F9E-379A-4195-BD4C-DFAB538440B8}" type="slidenum">
              <a:rPr lang="fr-CA" smtClean="0"/>
              <a:t>‹#›</a:t>
            </a:fld>
            <a:endParaRPr lang="fr-CA"/>
          </a:p>
        </p:txBody>
      </p:sp>
    </p:spTree>
    <p:extLst>
      <p:ext uri="{BB962C8B-B14F-4D97-AF65-F5344CB8AC3E}">
        <p14:creationId xmlns:p14="http://schemas.microsoft.com/office/powerpoint/2010/main" val="244029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56241" y="1748910"/>
            <a:ext cx="10897822" cy="7443039"/>
          </a:xfrm>
        </p:spPr>
        <p:txBody>
          <a:bodyPr anchor="b"/>
          <a:lstStyle>
            <a:lvl1pPr algn="l">
              <a:defRPr sz="9700" b="1"/>
            </a:lvl1pPr>
          </a:lstStyle>
          <a:p>
            <a:r>
              <a:rPr lang="fr-FR" smtClean="0"/>
              <a:t>Modifiez le style du titre</a:t>
            </a:r>
            <a:endParaRPr lang="fr-CA"/>
          </a:p>
        </p:txBody>
      </p:sp>
      <p:sp>
        <p:nvSpPr>
          <p:cNvPr id="3" name="Espace réservé du contenu 2"/>
          <p:cNvSpPr>
            <a:spLocks noGrp="1"/>
          </p:cNvSpPr>
          <p:nvPr>
            <p:ph idx="1"/>
          </p:nvPr>
        </p:nvSpPr>
        <p:spPr>
          <a:xfrm>
            <a:off x="12950867" y="1748914"/>
            <a:ext cx="18517669" cy="37489731"/>
          </a:xfrm>
        </p:spPr>
        <p:txBody>
          <a:bodyPr/>
          <a:lstStyle>
            <a:lvl1pPr>
              <a:defRPr sz="15400"/>
            </a:lvl1pPr>
            <a:lvl2pPr>
              <a:defRPr sz="13600"/>
            </a:lvl2pPr>
            <a:lvl3pPr>
              <a:defRPr sz="11600"/>
            </a:lvl3pPr>
            <a:lvl4pPr>
              <a:defRPr sz="9700"/>
            </a:lvl4pPr>
            <a:lvl5pPr>
              <a:defRPr sz="9700"/>
            </a:lvl5pPr>
            <a:lvl6pPr>
              <a:defRPr sz="9700"/>
            </a:lvl6pPr>
            <a:lvl7pPr>
              <a:defRPr sz="9700"/>
            </a:lvl7pPr>
            <a:lvl8pPr>
              <a:defRPr sz="9700"/>
            </a:lvl8pPr>
            <a:lvl9pPr>
              <a:defRPr sz="97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1656241" y="9191953"/>
            <a:ext cx="10897822" cy="30046692"/>
          </a:xfrm>
        </p:spPr>
        <p:txBody>
          <a:bodyPr/>
          <a:lstStyle>
            <a:lvl1pPr marL="0" indent="0">
              <a:buNone/>
              <a:defRPr sz="6700"/>
            </a:lvl1pPr>
            <a:lvl2pPr marL="2201315" indent="0">
              <a:buNone/>
              <a:defRPr sz="5800"/>
            </a:lvl2pPr>
            <a:lvl3pPr marL="4402630" indent="0">
              <a:buNone/>
              <a:defRPr sz="4900"/>
            </a:lvl3pPr>
            <a:lvl4pPr marL="6603945" indent="0">
              <a:buNone/>
              <a:defRPr sz="4300"/>
            </a:lvl4pPr>
            <a:lvl5pPr marL="8805261" indent="0">
              <a:buNone/>
              <a:defRPr sz="4300"/>
            </a:lvl5pPr>
            <a:lvl6pPr marL="11006576" indent="0">
              <a:buNone/>
              <a:defRPr sz="4300"/>
            </a:lvl6pPr>
            <a:lvl7pPr marL="13207891" indent="0">
              <a:buNone/>
              <a:defRPr sz="4300"/>
            </a:lvl7pPr>
            <a:lvl8pPr marL="15409206" indent="0">
              <a:buNone/>
              <a:defRPr sz="4300"/>
            </a:lvl8pPr>
            <a:lvl9pPr marL="17610521" indent="0">
              <a:buNone/>
              <a:defRPr sz="43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6757B88-2907-4C2E-9C35-0C2BABC68B9C}" type="datetimeFigureOut">
              <a:rPr lang="fr-CA" smtClean="0"/>
              <a:t>20-12-05</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3511F9E-379A-4195-BD4C-DFAB538440B8}" type="slidenum">
              <a:rPr lang="fr-CA" smtClean="0"/>
              <a:t>‹#›</a:t>
            </a:fld>
            <a:endParaRPr lang="fr-CA"/>
          </a:p>
        </p:txBody>
      </p:sp>
    </p:spTree>
    <p:extLst>
      <p:ext uri="{BB962C8B-B14F-4D97-AF65-F5344CB8AC3E}">
        <p14:creationId xmlns:p14="http://schemas.microsoft.com/office/powerpoint/2010/main" val="777751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492688" y="30748290"/>
            <a:ext cx="19874865" cy="3630009"/>
          </a:xfrm>
        </p:spPr>
        <p:txBody>
          <a:bodyPr anchor="b"/>
          <a:lstStyle>
            <a:lvl1pPr algn="l">
              <a:defRPr sz="9700" b="1"/>
            </a:lvl1pPr>
          </a:lstStyle>
          <a:p>
            <a:r>
              <a:rPr lang="fr-FR" smtClean="0"/>
              <a:t>Modifiez le style du titre</a:t>
            </a:r>
            <a:endParaRPr lang="fr-CA"/>
          </a:p>
        </p:txBody>
      </p:sp>
      <p:sp>
        <p:nvSpPr>
          <p:cNvPr id="3" name="Espace réservé pour une image  2"/>
          <p:cNvSpPr>
            <a:spLocks noGrp="1"/>
          </p:cNvSpPr>
          <p:nvPr>
            <p:ph type="pic" idx="1"/>
          </p:nvPr>
        </p:nvSpPr>
        <p:spPr>
          <a:xfrm>
            <a:off x="6492688" y="3924881"/>
            <a:ext cx="19874865" cy="26355675"/>
          </a:xfrm>
        </p:spPr>
        <p:txBody>
          <a:bodyPr/>
          <a:lstStyle>
            <a:lvl1pPr marL="0" indent="0">
              <a:buNone/>
              <a:defRPr sz="15400"/>
            </a:lvl1pPr>
            <a:lvl2pPr marL="2201315" indent="0">
              <a:buNone/>
              <a:defRPr sz="13600"/>
            </a:lvl2pPr>
            <a:lvl3pPr marL="4402630" indent="0">
              <a:buNone/>
              <a:defRPr sz="11600"/>
            </a:lvl3pPr>
            <a:lvl4pPr marL="6603945" indent="0">
              <a:buNone/>
              <a:defRPr sz="9700"/>
            </a:lvl4pPr>
            <a:lvl5pPr marL="8805261" indent="0">
              <a:buNone/>
              <a:defRPr sz="9700"/>
            </a:lvl5pPr>
            <a:lvl6pPr marL="11006576" indent="0">
              <a:buNone/>
              <a:defRPr sz="9700"/>
            </a:lvl6pPr>
            <a:lvl7pPr marL="13207891" indent="0">
              <a:buNone/>
              <a:defRPr sz="9700"/>
            </a:lvl7pPr>
            <a:lvl8pPr marL="15409206" indent="0">
              <a:buNone/>
              <a:defRPr sz="9700"/>
            </a:lvl8pPr>
            <a:lvl9pPr marL="17610521" indent="0">
              <a:buNone/>
              <a:defRPr sz="9700"/>
            </a:lvl9pPr>
          </a:lstStyle>
          <a:p>
            <a:endParaRPr lang="fr-CA"/>
          </a:p>
        </p:txBody>
      </p:sp>
      <p:sp>
        <p:nvSpPr>
          <p:cNvPr id="4" name="Espace réservé du texte 3"/>
          <p:cNvSpPr>
            <a:spLocks noGrp="1"/>
          </p:cNvSpPr>
          <p:nvPr>
            <p:ph type="body" sz="half" idx="2"/>
          </p:nvPr>
        </p:nvSpPr>
        <p:spPr>
          <a:xfrm>
            <a:off x="6492688" y="34378299"/>
            <a:ext cx="19874865" cy="5155216"/>
          </a:xfrm>
        </p:spPr>
        <p:txBody>
          <a:bodyPr/>
          <a:lstStyle>
            <a:lvl1pPr marL="0" indent="0">
              <a:buNone/>
              <a:defRPr sz="6700"/>
            </a:lvl1pPr>
            <a:lvl2pPr marL="2201315" indent="0">
              <a:buNone/>
              <a:defRPr sz="5800"/>
            </a:lvl2pPr>
            <a:lvl3pPr marL="4402630" indent="0">
              <a:buNone/>
              <a:defRPr sz="4900"/>
            </a:lvl3pPr>
            <a:lvl4pPr marL="6603945" indent="0">
              <a:buNone/>
              <a:defRPr sz="4300"/>
            </a:lvl4pPr>
            <a:lvl5pPr marL="8805261" indent="0">
              <a:buNone/>
              <a:defRPr sz="4300"/>
            </a:lvl5pPr>
            <a:lvl6pPr marL="11006576" indent="0">
              <a:buNone/>
              <a:defRPr sz="4300"/>
            </a:lvl6pPr>
            <a:lvl7pPr marL="13207891" indent="0">
              <a:buNone/>
              <a:defRPr sz="4300"/>
            </a:lvl7pPr>
            <a:lvl8pPr marL="15409206" indent="0">
              <a:buNone/>
              <a:defRPr sz="4300"/>
            </a:lvl8pPr>
            <a:lvl9pPr marL="17610521" indent="0">
              <a:buNone/>
              <a:defRPr sz="43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6757B88-2907-4C2E-9C35-0C2BABC68B9C}" type="datetimeFigureOut">
              <a:rPr lang="fr-CA" smtClean="0"/>
              <a:t>20-12-05</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3511F9E-379A-4195-BD4C-DFAB538440B8}" type="slidenum">
              <a:rPr lang="fr-CA" smtClean="0"/>
              <a:t>‹#›</a:t>
            </a:fld>
            <a:endParaRPr lang="fr-CA"/>
          </a:p>
        </p:txBody>
      </p:sp>
    </p:spTree>
    <p:extLst>
      <p:ext uri="{BB962C8B-B14F-4D97-AF65-F5344CB8AC3E}">
        <p14:creationId xmlns:p14="http://schemas.microsoft.com/office/powerpoint/2010/main" val="19642400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656240" y="1759082"/>
            <a:ext cx="29812298" cy="7321021"/>
          </a:xfrm>
          <a:prstGeom prst="rect">
            <a:avLst/>
          </a:prstGeom>
        </p:spPr>
        <p:txBody>
          <a:bodyPr vert="horz" lIns="440263" tIns="220132" rIns="440263" bIns="220132" rtlCol="0" anchor="ctr">
            <a:normAutofit/>
          </a:bodyPr>
          <a:lstStyle/>
          <a:p>
            <a:r>
              <a:rPr lang="fr-FR" smtClean="0"/>
              <a:t>Modifiez le style du titre</a:t>
            </a:r>
            <a:endParaRPr lang="fr-CA"/>
          </a:p>
        </p:txBody>
      </p:sp>
      <p:sp>
        <p:nvSpPr>
          <p:cNvPr id="3" name="Espace réservé du texte 2"/>
          <p:cNvSpPr>
            <a:spLocks noGrp="1"/>
          </p:cNvSpPr>
          <p:nvPr>
            <p:ph type="body" idx="1"/>
          </p:nvPr>
        </p:nvSpPr>
        <p:spPr>
          <a:xfrm>
            <a:off x="1656240" y="10249434"/>
            <a:ext cx="29812298" cy="28989212"/>
          </a:xfrm>
          <a:prstGeom prst="rect">
            <a:avLst/>
          </a:prstGeom>
        </p:spPr>
        <p:txBody>
          <a:bodyPr vert="horz" lIns="440263" tIns="220132" rIns="440263" bIns="220132"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2"/>
          </p:nvPr>
        </p:nvSpPr>
        <p:spPr>
          <a:xfrm>
            <a:off x="1656240" y="40713013"/>
            <a:ext cx="7729114" cy="2338660"/>
          </a:xfrm>
          <a:prstGeom prst="rect">
            <a:avLst/>
          </a:prstGeom>
        </p:spPr>
        <p:txBody>
          <a:bodyPr vert="horz" lIns="440263" tIns="220132" rIns="440263" bIns="220132" rtlCol="0" anchor="ctr"/>
          <a:lstStyle>
            <a:lvl1pPr algn="l">
              <a:defRPr sz="5800">
                <a:solidFill>
                  <a:schemeClr val="tx1">
                    <a:tint val="75000"/>
                  </a:schemeClr>
                </a:solidFill>
              </a:defRPr>
            </a:lvl1pPr>
          </a:lstStyle>
          <a:p>
            <a:fld id="{86757B88-2907-4C2E-9C35-0C2BABC68B9C}" type="datetimeFigureOut">
              <a:rPr lang="fr-CA" smtClean="0"/>
              <a:t>20-12-05</a:t>
            </a:fld>
            <a:endParaRPr lang="fr-CA"/>
          </a:p>
        </p:txBody>
      </p:sp>
      <p:sp>
        <p:nvSpPr>
          <p:cNvPr id="5" name="Espace réservé du pied de page 4"/>
          <p:cNvSpPr>
            <a:spLocks noGrp="1"/>
          </p:cNvSpPr>
          <p:nvPr>
            <p:ph type="ftr" sz="quarter" idx="3"/>
          </p:nvPr>
        </p:nvSpPr>
        <p:spPr>
          <a:xfrm>
            <a:off x="11317633" y="40713013"/>
            <a:ext cx="10489512" cy="2338660"/>
          </a:xfrm>
          <a:prstGeom prst="rect">
            <a:avLst/>
          </a:prstGeom>
        </p:spPr>
        <p:txBody>
          <a:bodyPr vert="horz" lIns="440263" tIns="220132" rIns="440263" bIns="220132" rtlCol="0" anchor="ctr"/>
          <a:lstStyle>
            <a:lvl1pPr algn="ctr">
              <a:defRPr sz="58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23739424" y="40713013"/>
            <a:ext cx="7729114" cy="2338660"/>
          </a:xfrm>
          <a:prstGeom prst="rect">
            <a:avLst/>
          </a:prstGeom>
        </p:spPr>
        <p:txBody>
          <a:bodyPr vert="horz" lIns="440263" tIns="220132" rIns="440263" bIns="220132" rtlCol="0" anchor="ctr"/>
          <a:lstStyle>
            <a:lvl1pPr algn="r">
              <a:defRPr sz="5800">
                <a:solidFill>
                  <a:schemeClr val="tx1">
                    <a:tint val="75000"/>
                  </a:schemeClr>
                </a:solidFill>
              </a:defRPr>
            </a:lvl1pPr>
          </a:lstStyle>
          <a:p>
            <a:fld id="{F3511F9E-379A-4195-BD4C-DFAB538440B8}" type="slidenum">
              <a:rPr lang="fr-CA" smtClean="0"/>
              <a:t>‹#›</a:t>
            </a:fld>
            <a:endParaRPr lang="fr-CA"/>
          </a:p>
        </p:txBody>
      </p:sp>
    </p:spTree>
    <p:extLst>
      <p:ext uri="{BB962C8B-B14F-4D97-AF65-F5344CB8AC3E}">
        <p14:creationId xmlns:p14="http://schemas.microsoft.com/office/powerpoint/2010/main" val="284729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02630" rtl="0" eaLnBrk="1" latinLnBrk="0" hangingPunct="1">
        <a:spcBef>
          <a:spcPct val="0"/>
        </a:spcBef>
        <a:buNone/>
        <a:defRPr sz="21300" kern="1200">
          <a:solidFill>
            <a:schemeClr val="tx1"/>
          </a:solidFill>
          <a:latin typeface="+mj-lt"/>
          <a:ea typeface="+mj-ea"/>
          <a:cs typeface="+mj-cs"/>
        </a:defRPr>
      </a:lvl1pPr>
    </p:titleStyle>
    <p:bodyStyle>
      <a:lvl1pPr marL="1650987" indent="-1650987" algn="l" defTabSz="440263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77137" indent="-1375822" algn="l" defTabSz="4402630" rtl="0" eaLnBrk="1" latinLnBrk="0" hangingPunct="1">
        <a:spcBef>
          <a:spcPct val="20000"/>
        </a:spcBef>
        <a:buFont typeface="Arial" panose="020B0604020202020204" pitchFamily="34" charset="0"/>
        <a:buChar char="–"/>
        <a:defRPr sz="13600" kern="1200">
          <a:solidFill>
            <a:schemeClr val="tx1"/>
          </a:solidFill>
          <a:latin typeface="+mn-lt"/>
          <a:ea typeface="+mn-ea"/>
          <a:cs typeface="+mn-cs"/>
        </a:defRPr>
      </a:lvl2pPr>
      <a:lvl3pPr marL="5503288" indent="-1100658" algn="l" defTabSz="4402630" rtl="0" eaLnBrk="1" latinLnBrk="0" hangingPunct="1">
        <a:spcBef>
          <a:spcPct val="20000"/>
        </a:spcBef>
        <a:buFont typeface="Arial" panose="020B0604020202020204" pitchFamily="34" charset="0"/>
        <a:buChar char="•"/>
        <a:defRPr sz="11600" kern="1200">
          <a:solidFill>
            <a:schemeClr val="tx1"/>
          </a:solidFill>
          <a:latin typeface="+mn-lt"/>
          <a:ea typeface="+mn-ea"/>
          <a:cs typeface="+mn-cs"/>
        </a:defRPr>
      </a:lvl3pPr>
      <a:lvl4pPr marL="7704603" indent="-1100658" algn="l" defTabSz="4402630"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4pPr>
      <a:lvl5pPr marL="9905918" indent="-1100658" algn="l" defTabSz="4402630"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5pPr>
      <a:lvl6pPr marL="12107233" indent="-1100658" algn="l" defTabSz="4402630"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6pPr>
      <a:lvl7pPr marL="14308548" indent="-1100658" algn="l" defTabSz="4402630"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7pPr>
      <a:lvl8pPr marL="16509863" indent="-1100658" algn="l" defTabSz="4402630"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8pPr>
      <a:lvl9pPr marL="18711179" indent="-1100658" algn="l" defTabSz="4402630"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9pPr>
    </p:bodyStyle>
    <p:otherStyle>
      <a:defPPr>
        <a:defRPr lang="fr-FR"/>
      </a:defPPr>
      <a:lvl1pPr marL="0" algn="l" defTabSz="4402630" rtl="0" eaLnBrk="1" latinLnBrk="0" hangingPunct="1">
        <a:defRPr sz="8700" kern="1200">
          <a:solidFill>
            <a:schemeClr val="tx1"/>
          </a:solidFill>
          <a:latin typeface="+mn-lt"/>
          <a:ea typeface="+mn-ea"/>
          <a:cs typeface="+mn-cs"/>
        </a:defRPr>
      </a:lvl1pPr>
      <a:lvl2pPr marL="2201315" algn="l" defTabSz="4402630" rtl="0" eaLnBrk="1" latinLnBrk="0" hangingPunct="1">
        <a:defRPr sz="8700" kern="1200">
          <a:solidFill>
            <a:schemeClr val="tx1"/>
          </a:solidFill>
          <a:latin typeface="+mn-lt"/>
          <a:ea typeface="+mn-ea"/>
          <a:cs typeface="+mn-cs"/>
        </a:defRPr>
      </a:lvl2pPr>
      <a:lvl3pPr marL="4402630" algn="l" defTabSz="4402630" rtl="0" eaLnBrk="1" latinLnBrk="0" hangingPunct="1">
        <a:defRPr sz="8700" kern="1200">
          <a:solidFill>
            <a:schemeClr val="tx1"/>
          </a:solidFill>
          <a:latin typeface="+mn-lt"/>
          <a:ea typeface="+mn-ea"/>
          <a:cs typeface="+mn-cs"/>
        </a:defRPr>
      </a:lvl3pPr>
      <a:lvl4pPr marL="6603945" algn="l" defTabSz="4402630" rtl="0" eaLnBrk="1" latinLnBrk="0" hangingPunct="1">
        <a:defRPr sz="8700" kern="1200">
          <a:solidFill>
            <a:schemeClr val="tx1"/>
          </a:solidFill>
          <a:latin typeface="+mn-lt"/>
          <a:ea typeface="+mn-ea"/>
          <a:cs typeface="+mn-cs"/>
        </a:defRPr>
      </a:lvl4pPr>
      <a:lvl5pPr marL="8805261" algn="l" defTabSz="4402630" rtl="0" eaLnBrk="1" latinLnBrk="0" hangingPunct="1">
        <a:defRPr sz="8700" kern="1200">
          <a:solidFill>
            <a:schemeClr val="tx1"/>
          </a:solidFill>
          <a:latin typeface="+mn-lt"/>
          <a:ea typeface="+mn-ea"/>
          <a:cs typeface="+mn-cs"/>
        </a:defRPr>
      </a:lvl5pPr>
      <a:lvl6pPr marL="11006576" algn="l" defTabSz="4402630" rtl="0" eaLnBrk="1" latinLnBrk="0" hangingPunct="1">
        <a:defRPr sz="8700" kern="1200">
          <a:solidFill>
            <a:schemeClr val="tx1"/>
          </a:solidFill>
          <a:latin typeface="+mn-lt"/>
          <a:ea typeface="+mn-ea"/>
          <a:cs typeface="+mn-cs"/>
        </a:defRPr>
      </a:lvl6pPr>
      <a:lvl7pPr marL="13207891" algn="l" defTabSz="4402630" rtl="0" eaLnBrk="1" latinLnBrk="0" hangingPunct="1">
        <a:defRPr sz="8700" kern="1200">
          <a:solidFill>
            <a:schemeClr val="tx1"/>
          </a:solidFill>
          <a:latin typeface="+mn-lt"/>
          <a:ea typeface="+mn-ea"/>
          <a:cs typeface="+mn-cs"/>
        </a:defRPr>
      </a:lvl7pPr>
      <a:lvl8pPr marL="15409206" algn="l" defTabSz="4402630" rtl="0" eaLnBrk="1" latinLnBrk="0" hangingPunct="1">
        <a:defRPr sz="8700" kern="1200">
          <a:solidFill>
            <a:schemeClr val="tx1"/>
          </a:solidFill>
          <a:latin typeface="+mn-lt"/>
          <a:ea typeface="+mn-ea"/>
          <a:cs typeface="+mn-cs"/>
        </a:defRPr>
      </a:lvl8pPr>
      <a:lvl9pPr marL="17610521" algn="l" defTabSz="4402630"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979133" y="113974"/>
            <a:ext cx="29145642" cy="7769589"/>
          </a:xfrm>
          <a:prstGeom prst="rect">
            <a:avLst/>
          </a:prstGeom>
          <a:solidFill>
            <a:schemeClr val="bg1"/>
          </a:solidFill>
          <a:ln>
            <a:noFill/>
          </a:ln>
          <a:extLst/>
        </p:spPr>
        <p:txBody>
          <a:bodyPr wrap="square" lIns="440210" tIns="220104" rIns="440210" bIns="220104">
            <a:spAutoFit/>
          </a:bodyPr>
          <a:lstStyle>
            <a:lvl1pPr defTabSz="4321175" eaLnBrk="0" hangingPunct="0">
              <a:defRPr sz="6100">
                <a:solidFill>
                  <a:schemeClr val="tx1"/>
                </a:solidFill>
                <a:latin typeface="Arial" charset="0"/>
              </a:defRPr>
            </a:lvl1pPr>
            <a:lvl2pPr marL="742950" indent="-285750" defTabSz="4321175" eaLnBrk="0" hangingPunct="0">
              <a:defRPr sz="6100">
                <a:solidFill>
                  <a:schemeClr val="tx1"/>
                </a:solidFill>
                <a:latin typeface="Arial" charset="0"/>
              </a:defRPr>
            </a:lvl2pPr>
            <a:lvl3pPr marL="1143000" indent="-228600" defTabSz="4321175" eaLnBrk="0" hangingPunct="0">
              <a:defRPr sz="6100">
                <a:solidFill>
                  <a:schemeClr val="tx1"/>
                </a:solidFill>
                <a:latin typeface="Arial" charset="0"/>
              </a:defRPr>
            </a:lvl3pPr>
            <a:lvl4pPr marL="1600200" indent="-228600" defTabSz="4321175" eaLnBrk="0" hangingPunct="0">
              <a:defRPr sz="6100">
                <a:solidFill>
                  <a:schemeClr val="tx1"/>
                </a:solidFill>
                <a:latin typeface="Arial" charset="0"/>
              </a:defRPr>
            </a:lvl4pPr>
            <a:lvl5pPr marL="2057400" indent="-228600" defTabSz="4321175" eaLnBrk="0" hangingPunct="0">
              <a:defRPr sz="6100">
                <a:solidFill>
                  <a:schemeClr val="tx1"/>
                </a:solidFill>
                <a:latin typeface="Arial" charset="0"/>
              </a:defRPr>
            </a:lvl5pPr>
            <a:lvl6pPr marL="2514600" indent="-228600" defTabSz="4321175" eaLnBrk="0" fontAlgn="base" hangingPunct="0">
              <a:spcBef>
                <a:spcPct val="0"/>
              </a:spcBef>
              <a:spcAft>
                <a:spcPct val="0"/>
              </a:spcAft>
              <a:defRPr sz="6100">
                <a:solidFill>
                  <a:schemeClr val="tx1"/>
                </a:solidFill>
                <a:latin typeface="Arial" charset="0"/>
              </a:defRPr>
            </a:lvl6pPr>
            <a:lvl7pPr marL="2971800" indent="-228600" defTabSz="4321175" eaLnBrk="0" fontAlgn="base" hangingPunct="0">
              <a:spcBef>
                <a:spcPct val="0"/>
              </a:spcBef>
              <a:spcAft>
                <a:spcPct val="0"/>
              </a:spcAft>
              <a:defRPr sz="6100">
                <a:solidFill>
                  <a:schemeClr val="tx1"/>
                </a:solidFill>
                <a:latin typeface="Arial" charset="0"/>
              </a:defRPr>
            </a:lvl7pPr>
            <a:lvl8pPr marL="3429000" indent="-228600" defTabSz="4321175" eaLnBrk="0" fontAlgn="base" hangingPunct="0">
              <a:spcBef>
                <a:spcPct val="0"/>
              </a:spcBef>
              <a:spcAft>
                <a:spcPct val="0"/>
              </a:spcAft>
              <a:defRPr sz="6100">
                <a:solidFill>
                  <a:schemeClr val="tx1"/>
                </a:solidFill>
                <a:latin typeface="Arial" charset="0"/>
              </a:defRPr>
            </a:lvl8pPr>
            <a:lvl9pPr marL="3886200" indent="-228600" defTabSz="4321175" eaLnBrk="0" fontAlgn="base" hangingPunct="0">
              <a:spcBef>
                <a:spcPct val="0"/>
              </a:spcBef>
              <a:spcAft>
                <a:spcPct val="0"/>
              </a:spcAft>
              <a:defRPr sz="6100">
                <a:solidFill>
                  <a:schemeClr val="tx1"/>
                </a:solidFill>
                <a:latin typeface="Arial" charset="0"/>
              </a:defRPr>
            </a:lvl9pPr>
          </a:lstStyle>
          <a:p>
            <a:pPr algn="ctr" eaLnBrk="1" hangingPunct="1">
              <a:spcBef>
                <a:spcPct val="50000"/>
              </a:spcBef>
            </a:pPr>
            <a:r>
              <a:rPr lang="fr-FR" sz="7200" b="1" dirty="0" smtClean="0">
                <a:latin typeface="Times New Roman" charset="0"/>
                <a:ea typeface="Times New Roman" charset="0"/>
                <a:cs typeface="Times New Roman" charset="0"/>
              </a:rPr>
              <a:t>         EPIDEMIOLOGIE </a:t>
            </a:r>
            <a:r>
              <a:rPr lang="fr-FR" sz="7200" b="1" dirty="0">
                <a:latin typeface="Times New Roman" charset="0"/>
                <a:ea typeface="Times New Roman" charset="0"/>
                <a:cs typeface="Times New Roman" charset="0"/>
              </a:rPr>
              <a:t>DE LA MORT SUBITE D’ORIGINE CARDIAQUE : ETUDES NECROPSIQUES AU CHU ARISTIDE LE </a:t>
            </a:r>
            <a:r>
              <a:rPr lang="fr-FR" sz="7200" b="1" dirty="0" smtClean="0">
                <a:latin typeface="Times New Roman" charset="0"/>
                <a:ea typeface="Times New Roman" charset="0"/>
                <a:cs typeface="Times New Roman" charset="0"/>
              </a:rPr>
              <a:t>DANTEC</a:t>
            </a:r>
          </a:p>
          <a:p>
            <a:pPr algn="ctr" eaLnBrk="1" hangingPunct="1">
              <a:spcBef>
                <a:spcPct val="50000"/>
              </a:spcBef>
            </a:pPr>
            <a:r>
              <a:rPr lang="fr-FR" sz="4000" i="1" dirty="0">
                <a:latin typeface="Times New Roman" charset="0"/>
                <a:ea typeface="Times New Roman" charset="0"/>
                <a:cs typeface="Times New Roman" charset="0"/>
              </a:rPr>
              <a:t>J.S. MINGOU</a:t>
            </a:r>
            <a:r>
              <a:rPr lang="fr-FR" sz="4000" b="1" i="1" dirty="0">
                <a:latin typeface="Times New Roman" charset="0"/>
                <a:ea typeface="Times New Roman" charset="0"/>
                <a:cs typeface="Times New Roman" charset="0"/>
              </a:rPr>
              <a:t>, </a:t>
            </a:r>
            <a:r>
              <a:rPr lang="fr-FR" sz="4000" i="1" dirty="0">
                <a:latin typeface="Times New Roman" charset="0"/>
                <a:ea typeface="Times New Roman" charset="0"/>
                <a:cs typeface="Times New Roman" charset="0"/>
              </a:rPr>
              <a:t>A. NIASS, </a:t>
            </a:r>
            <a:r>
              <a:rPr lang="fr-FR" sz="4000" b="1" i="1" dirty="0">
                <a:latin typeface="Times New Roman" charset="0"/>
                <a:ea typeface="Times New Roman" charset="0"/>
                <a:cs typeface="Times New Roman" charset="0"/>
              </a:rPr>
              <a:t>AKANNI Stéphanie </a:t>
            </a:r>
            <a:r>
              <a:rPr lang="fr-FR" sz="4000" i="1" dirty="0">
                <a:latin typeface="Times New Roman" charset="0"/>
                <a:ea typeface="Times New Roman" charset="0"/>
                <a:cs typeface="Times New Roman" charset="0"/>
              </a:rPr>
              <a:t>, S. DELA DIALLO, K.R. DIOP, T.DOUCOURE, T.NIANG, M.F. DABO, A. KANE, B. GUEYE, K. GUEYE, A.B. BA, B. SAMB, A. CONDE, , P.G. NDIAYE, C. M.B.M. </a:t>
            </a:r>
            <a:r>
              <a:rPr lang="fr-FR" sz="4000" i="1" dirty="0" smtClean="0">
                <a:latin typeface="Times New Roman" charset="0"/>
                <a:ea typeface="Times New Roman" charset="0"/>
                <a:cs typeface="Times New Roman" charset="0"/>
              </a:rPr>
              <a:t>DIOP </a:t>
            </a:r>
            <a:r>
              <a:rPr lang="fr-FR" sz="4000" i="1" dirty="0">
                <a:latin typeface="Times New Roman" charset="0"/>
                <a:ea typeface="Times New Roman" charset="0"/>
                <a:cs typeface="Times New Roman" charset="0"/>
              </a:rPr>
              <a:t>, S.A.SARR, </a:t>
            </a:r>
            <a:r>
              <a:rPr lang="fr-FR" sz="4000" i="1" dirty="0" smtClean="0">
                <a:latin typeface="Times New Roman" charset="0"/>
                <a:ea typeface="Times New Roman" charset="0"/>
                <a:cs typeface="Times New Roman" charset="0"/>
              </a:rPr>
              <a:t>F.AW, </a:t>
            </a:r>
            <a:r>
              <a:rPr lang="fr-FR" sz="4000" i="1" dirty="0">
                <a:latin typeface="Times New Roman" charset="0"/>
                <a:ea typeface="Times New Roman" charset="0"/>
                <a:cs typeface="Times New Roman" charset="0"/>
              </a:rPr>
              <a:t>M. BODIAN B</a:t>
            </a:r>
            <a:r>
              <a:rPr lang="fr-FR" sz="4000" i="1" dirty="0">
                <a:latin typeface="Times New Roman" charset="0"/>
                <a:ea typeface="Times New Roman" charset="0"/>
                <a:cs typeface="Times New Roman" charset="0"/>
              </a:rPr>
              <a:t>. </a:t>
            </a:r>
            <a:r>
              <a:rPr lang="fr-FR" sz="4000" i="1" dirty="0" smtClean="0">
                <a:latin typeface="Times New Roman" charset="0"/>
                <a:ea typeface="Times New Roman" charset="0"/>
                <a:cs typeface="Times New Roman" charset="0"/>
              </a:rPr>
              <a:t>NDIAYE, </a:t>
            </a:r>
            <a:r>
              <a:rPr lang="fr-FR" sz="4000" i="1" dirty="0">
                <a:latin typeface="Times New Roman" charset="0"/>
                <a:ea typeface="Times New Roman" charset="0"/>
                <a:cs typeface="Times New Roman" charset="0"/>
              </a:rPr>
              <a:t>A.KANE, M.DIAO </a:t>
            </a:r>
            <a:endParaRPr lang="fr-FR" sz="4000" i="1" dirty="0" smtClean="0">
              <a:latin typeface="Times New Roman" charset="0"/>
              <a:ea typeface="Times New Roman" charset="0"/>
              <a:cs typeface="Times New Roman" charset="0"/>
            </a:endParaRPr>
          </a:p>
          <a:p>
            <a:pPr algn="ctr" eaLnBrk="1" hangingPunct="1">
              <a:spcBef>
                <a:spcPct val="50000"/>
              </a:spcBef>
            </a:pPr>
            <a:r>
              <a:rPr lang="fr-FR" sz="4000" i="1" dirty="0" smtClean="0">
                <a:latin typeface="Times New Roman" charset="0"/>
                <a:ea typeface="Times New Roman" charset="0"/>
                <a:cs typeface="Times New Roman" charset="0"/>
              </a:rPr>
              <a:t>Hôpital </a:t>
            </a:r>
            <a:r>
              <a:rPr lang="fr-FR" sz="4000" i="1" dirty="0">
                <a:latin typeface="Times New Roman" charset="0"/>
                <a:ea typeface="Times New Roman" charset="0"/>
                <a:cs typeface="Times New Roman" charset="0"/>
              </a:rPr>
              <a:t>Dantec,Cardiologie,Dakar,Senegal </a:t>
            </a:r>
            <a:r>
              <a:rPr lang="fr-FR" sz="4000" i="1" dirty="0" smtClean="0">
                <a:latin typeface="Times New Roman" charset="0"/>
                <a:ea typeface="Times New Roman" charset="0"/>
                <a:cs typeface="Times New Roman" charset="0"/>
              </a:rPr>
              <a:t>;</a:t>
            </a:r>
            <a:r>
              <a:rPr lang="fr-SN" sz="4000" i="1" dirty="0">
                <a:latin typeface="Times New Roman" panose="02020603050405020304" pitchFamily="18" charset="0"/>
              </a:rPr>
              <a:t> Chef de Service: Pr </a:t>
            </a:r>
            <a:r>
              <a:rPr lang="fr-SN" sz="4000" i="1" dirty="0" smtClean="0">
                <a:latin typeface="Times New Roman" panose="02020603050405020304" pitchFamily="18" charset="0"/>
              </a:rPr>
              <a:t>Maboury DIAO</a:t>
            </a:r>
            <a:endParaRPr lang="fr-FR" sz="4000" dirty="0"/>
          </a:p>
          <a:p>
            <a:pPr algn="ctr" eaLnBrk="1" hangingPunct="1">
              <a:spcBef>
                <a:spcPct val="50000"/>
              </a:spcBef>
            </a:pPr>
            <a:endParaRPr lang="fr-FR" sz="4000" i="1" dirty="0" smtClean="0">
              <a:latin typeface="Times New Roman" charset="0"/>
              <a:ea typeface="Times New Roman" charset="0"/>
              <a:cs typeface="Times New Roman" charset="0"/>
            </a:endParaRPr>
          </a:p>
        </p:txBody>
      </p:sp>
      <p:sp>
        <p:nvSpPr>
          <p:cNvPr id="21" name="ZoneTexte 20"/>
          <p:cNvSpPr txBox="1"/>
          <p:nvPr/>
        </p:nvSpPr>
        <p:spPr>
          <a:xfrm>
            <a:off x="883545" y="7337234"/>
            <a:ext cx="14814745" cy="5302368"/>
          </a:xfrm>
          <a:prstGeom prst="rect">
            <a:avLst/>
          </a:prstGeom>
          <a:solidFill>
            <a:schemeClr val="bg1"/>
          </a:solidFill>
        </p:spPr>
        <p:txBody>
          <a:bodyPr wrap="square" lIns="130448" tIns="65224" rIns="130448" bIns="65224" rtlCol="0">
            <a:spAutoFit/>
          </a:bodyPr>
          <a:lstStyle/>
          <a:p>
            <a:r>
              <a:rPr lang="fr-FR" sz="4800" b="1" dirty="0" smtClean="0">
                <a:latin typeface="Times New Roman" charset="0"/>
                <a:ea typeface="Times New Roman" charset="0"/>
                <a:cs typeface="Times New Roman" charset="0"/>
              </a:rPr>
              <a:t>Introduction: la</a:t>
            </a:r>
            <a:r>
              <a:rPr lang="fr-FR" sz="4800" dirty="0" smtClean="0">
                <a:latin typeface="Times New Roman" charset="0"/>
                <a:ea typeface="Times New Roman" charset="0"/>
                <a:cs typeface="Times New Roman" charset="0"/>
              </a:rPr>
              <a:t> </a:t>
            </a:r>
            <a:r>
              <a:rPr lang="fr-FR" sz="4800" dirty="0">
                <a:latin typeface="Times New Roman" charset="0"/>
                <a:ea typeface="Times New Roman" charset="0"/>
                <a:cs typeface="Times New Roman" charset="0"/>
              </a:rPr>
              <a:t>mort subite cardiaque (MSC) est </a:t>
            </a:r>
            <a:r>
              <a:rPr lang="fr-FR" sz="4800" dirty="0" smtClean="0">
                <a:latin typeface="Times New Roman" charset="0"/>
                <a:ea typeface="Times New Roman" charset="0"/>
                <a:cs typeface="Times New Roman" charset="0"/>
              </a:rPr>
              <a:t>définie comme </a:t>
            </a:r>
            <a:r>
              <a:rPr lang="fr-FR" sz="4800" dirty="0">
                <a:latin typeface="Times New Roman" charset="0"/>
                <a:ea typeface="Times New Roman" charset="0"/>
                <a:cs typeface="Times New Roman" charset="0"/>
              </a:rPr>
              <a:t>une mort naturelle survenue dans l’heure suivant le début des symptômes chez un sujet ayant ou non une maladie cardiaque connue. En Afrique les données sont peu précises. Nous avons ainsi mené un travail dont l’objectif était d’étudier le profil épidémiologique des morts subites cardiaques à l’hôpital Aristide LE DANTEC</a:t>
            </a:r>
          </a:p>
        </p:txBody>
      </p:sp>
      <p:sp>
        <p:nvSpPr>
          <p:cNvPr id="25" name="ZoneTexte 24"/>
          <p:cNvSpPr txBox="1"/>
          <p:nvPr/>
        </p:nvSpPr>
        <p:spPr>
          <a:xfrm>
            <a:off x="751919" y="19226152"/>
            <a:ext cx="15055749" cy="17120988"/>
          </a:xfrm>
          <a:prstGeom prst="rect">
            <a:avLst/>
          </a:prstGeom>
          <a:solidFill>
            <a:schemeClr val="bg1"/>
          </a:solidFill>
        </p:spPr>
        <p:txBody>
          <a:bodyPr wrap="square" lIns="130448" tIns="65224" rIns="130448" bIns="65224" rtlCol="0">
            <a:spAutoFit/>
          </a:bodyPr>
          <a:lstStyle/>
          <a:p>
            <a:r>
              <a:rPr lang="fr-FR" sz="4800" b="1" dirty="0">
                <a:latin typeface="Times New Roman" charset="0"/>
                <a:ea typeface="Times New Roman" charset="0"/>
                <a:cs typeface="Times New Roman" charset="0"/>
              </a:rPr>
              <a:t>Résultats : </a:t>
            </a:r>
            <a:r>
              <a:rPr lang="fr-FR" sz="4800" dirty="0" smtClean="0">
                <a:latin typeface="Times New Roman" charset="0"/>
                <a:ea typeface="Times New Roman" charset="0"/>
                <a:cs typeface="Times New Roman" charset="0"/>
              </a:rPr>
              <a:t>Nous </a:t>
            </a:r>
            <a:r>
              <a:rPr lang="fr-FR" sz="4800" dirty="0">
                <a:latin typeface="Times New Roman" charset="0"/>
                <a:ea typeface="Times New Roman" charset="0"/>
                <a:cs typeface="Times New Roman" charset="0"/>
              </a:rPr>
              <a:t>avons colligé 69 cas de morts subites d’origine cardiaque sur un total de 169 autopsies médico-légales, donnant une fréquence de 41,81% et une incidence de 5,3 décès par mois. L’âge moyen était de 44 </a:t>
            </a:r>
            <a:r>
              <a:rPr lang="fr-FR" sz="4800" dirty="0" smtClean="0">
                <a:latin typeface="Times New Roman" charset="0"/>
                <a:ea typeface="Times New Roman" charset="0"/>
                <a:cs typeface="Times New Roman" charset="0"/>
              </a:rPr>
              <a:t>ans. </a:t>
            </a:r>
            <a:r>
              <a:rPr lang="fr-FR" sz="4800" dirty="0">
                <a:latin typeface="Times New Roman" charset="0"/>
                <a:ea typeface="Times New Roman" charset="0"/>
                <a:cs typeface="Times New Roman" charset="0"/>
              </a:rPr>
              <a:t>On notait une prédominance masculine avec un </a:t>
            </a:r>
            <a:r>
              <a:rPr lang="fr-FR" sz="4800" dirty="0" err="1">
                <a:latin typeface="Times New Roman" charset="0"/>
                <a:ea typeface="Times New Roman" charset="0"/>
                <a:cs typeface="Times New Roman" charset="0"/>
              </a:rPr>
              <a:t>sex</a:t>
            </a:r>
            <a:r>
              <a:rPr lang="fr-FR" sz="4800" dirty="0">
                <a:latin typeface="Times New Roman" charset="0"/>
                <a:ea typeface="Times New Roman" charset="0"/>
                <a:cs typeface="Times New Roman" charset="0"/>
              </a:rPr>
              <a:t> ratio de 3,3. La majorité des décès survenait à domicile (26%), en l’absence de témoin (48%) et au repos (36</a:t>
            </a:r>
            <a:r>
              <a:rPr lang="fr-FR" sz="4800" dirty="0" smtClean="0">
                <a:latin typeface="Times New Roman" charset="0"/>
                <a:ea typeface="Times New Roman" charset="0"/>
                <a:cs typeface="Times New Roman" charset="0"/>
              </a:rPr>
              <a:t>%). </a:t>
            </a:r>
            <a:r>
              <a:rPr lang="fr-FR" sz="4800" dirty="0">
                <a:latin typeface="Times New Roman" charset="0"/>
                <a:ea typeface="Times New Roman" charset="0"/>
                <a:cs typeface="Times New Roman" charset="0"/>
              </a:rPr>
              <a:t>Ces décès survenaient le plus souvent en milieu de journée (16%). Le plus grand taux de décès était enregistré durant le mois de décembre (15,9%). Le malaise représentait le symptôme prédominant (13%) suivi du stress émotionnel (6%). L’existence d’antécédent n’a pu être précisée que dans 4% des cas. L’électrocardiogramme (ECG) n’a été réalisé que dans 1% des cas. A la nécrosique, les étiologies étaient dominées par la cardiopathie ischémique dans 46% des cas dont 26% d’infarctus du myocarde suivi de la cardiomyopathie hypertrophique (16%), et de la cardiomyopathie mixte (13%). La tamponnade, la cardiomyopathie dilatée, la dissection aortique étaient retrouvées dans respectivement 9% ,6% et 4% des cas. Les autres pathologies étaient constituées de l’endocardite, de l’embolie pulmonaire, de l’anévrisme de la crosse de l’aorte et de la transposition des gros vaisseaux.</a:t>
            </a:r>
          </a:p>
        </p:txBody>
      </p:sp>
      <p:sp>
        <p:nvSpPr>
          <p:cNvPr id="35" name="ZoneTexte 34"/>
          <p:cNvSpPr txBox="1"/>
          <p:nvPr/>
        </p:nvSpPr>
        <p:spPr>
          <a:xfrm>
            <a:off x="683254" y="36891220"/>
            <a:ext cx="15033502" cy="6041032"/>
          </a:xfrm>
          <a:prstGeom prst="rect">
            <a:avLst/>
          </a:prstGeom>
          <a:solidFill>
            <a:schemeClr val="bg1"/>
          </a:solidFill>
        </p:spPr>
        <p:txBody>
          <a:bodyPr wrap="square" lIns="130448" tIns="65224" rIns="130448" bIns="65224" rtlCol="0">
            <a:spAutoFit/>
          </a:bodyPr>
          <a:lstStyle/>
          <a:p>
            <a:r>
              <a:rPr lang="fr-FR" sz="4800" b="1" dirty="0" smtClean="0">
                <a:latin typeface="Times New Roman" charset="0"/>
                <a:ea typeface="Times New Roman" charset="0"/>
                <a:cs typeface="Times New Roman" charset="0"/>
              </a:rPr>
              <a:t>Conclusion : </a:t>
            </a:r>
            <a:r>
              <a:rPr lang="fr-FR" sz="4800" dirty="0" smtClean="0">
                <a:latin typeface="Times New Roman" charset="0"/>
                <a:ea typeface="Times New Roman" charset="0"/>
                <a:cs typeface="Times New Roman" charset="0"/>
              </a:rPr>
              <a:t>La mort subite cardiaque constitue un problème majeur de santé public. Dans la population sénégalaise les victimes de MSC non récupérée sont relativement jeunes avec une prédominance masculine et la maladie coronarienne est la pathologie la plus fréquemment mise en cause. Face à ce constat, un programme national de lutte intégré des facteurs de risque cardiovasculaire s’avère nécessaire. </a:t>
            </a:r>
            <a:endParaRPr lang="fr-FR" sz="4800" dirty="0">
              <a:latin typeface="Times New Roman" charset="0"/>
              <a:ea typeface="Times New Roman" charset="0"/>
              <a:cs typeface="Times New Roman" charset="0"/>
            </a:endParaRPr>
          </a:p>
        </p:txBody>
      </p:sp>
      <p:cxnSp>
        <p:nvCxnSpPr>
          <p:cNvPr id="37" name="Connecteur droit 36"/>
          <p:cNvCxnSpPr/>
          <p:nvPr/>
        </p:nvCxnSpPr>
        <p:spPr>
          <a:xfrm>
            <a:off x="890923" y="6913390"/>
            <a:ext cx="31350308" cy="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751919" y="12912361"/>
            <a:ext cx="15033502" cy="6041032"/>
          </a:xfrm>
          <a:prstGeom prst="rect">
            <a:avLst/>
          </a:prstGeom>
          <a:solidFill>
            <a:schemeClr val="bg1"/>
          </a:solidFill>
        </p:spPr>
        <p:txBody>
          <a:bodyPr wrap="square" lIns="130448" tIns="65224" rIns="130448" bIns="65224" rtlCol="0">
            <a:spAutoFit/>
          </a:bodyPr>
          <a:lstStyle/>
          <a:p>
            <a:r>
              <a:rPr lang="fr-FR" sz="4800" b="1" dirty="0">
                <a:latin typeface="Times New Roman" charset="0"/>
                <a:ea typeface="Times New Roman" charset="0"/>
                <a:cs typeface="Times New Roman" charset="0"/>
              </a:rPr>
              <a:t>Matériels et Méthodes</a:t>
            </a:r>
            <a:r>
              <a:rPr lang="fr-FR" sz="4800" dirty="0">
                <a:latin typeface="Times New Roman" charset="0"/>
                <a:ea typeface="Times New Roman" charset="0"/>
                <a:cs typeface="Times New Roman" charset="0"/>
              </a:rPr>
              <a:t> : </a:t>
            </a:r>
            <a:r>
              <a:rPr lang="fr-FR" sz="4800" dirty="0" smtClean="0">
                <a:latin typeface="Times New Roman" charset="0"/>
                <a:ea typeface="Times New Roman" charset="0"/>
                <a:cs typeface="Times New Roman" charset="0"/>
              </a:rPr>
              <a:t>il </a:t>
            </a:r>
            <a:r>
              <a:rPr lang="fr-FR" sz="4800" dirty="0">
                <a:latin typeface="Times New Roman" charset="0"/>
                <a:ea typeface="Times New Roman" charset="0"/>
                <a:cs typeface="Times New Roman" charset="0"/>
              </a:rPr>
              <a:t>s’agit d’une étude descriptive, rétrospective qui a porté sur l’ensemble des dossiers traitant des décès tout âge confondu soit subit considéré comme médicolégal ou de décès survenu sans témoin, à domicile, sans antécédents particuliers ou aux antécédents inconnus ayant bénéficié d’une autopsie sur une période de 13 mois (1</a:t>
            </a:r>
            <a:r>
              <a:rPr lang="fr-FR" sz="4800" baseline="30000" dirty="0">
                <a:latin typeface="Times New Roman" charset="0"/>
                <a:ea typeface="Times New Roman" charset="0"/>
                <a:cs typeface="Times New Roman" charset="0"/>
              </a:rPr>
              <a:t>er</a:t>
            </a:r>
            <a:r>
              <a:rPr lang="fr-FR" sz="4800" dirty="0">
                <a:latin typeface="Times New Roman" charset="0"/>
                <a:ea typeface="Times New Roman" charset="0"/>
                <a:cs typeface="Times New Roman" charset="0"/>
              </a:rPr>
              <a:t> janvier 2016 au 31 janvier 2017) au service d’anatomie pathologique de l’hôpital Aristide LE DANTEC de Dakar.</a:t>
            </a:r>
          </a:p>
        </p:txBody>
      </p:sp>
      <p:graphicFrame>
        <p:nvGraphicFramePr>
          <p:cNvPr id="39" name="Espace réservé du contenu 4"/>
          <p:cNvGraphicFramePr>
            <a:graphicFrameLocks/>
          </p:cNvGraphicFramePr>
          <p:nvPr>
            <p:extLst>
              <p:ext uri="{D42A27DB-BD31-4B8C-83A1-F6EECF244321}">
                <p14:modId xmlns:p14="http://schemas.microsoft.com/office/powerpoint/2010/main" val="1923298867"/>
              </p:ext>
            </p:extLst>
          </p:nvPr>
        </p:nvGraphicFramePr>
        <p:xfrm>
          <a:off x="16881981" y="6913390"/>
          <a:ext cx="15335224" cy="991803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0" name="Graphique 39"/>
          <p:cNvGraphicFramePr/>
          <p:nvPr>
            <p:extLst>
              <p:ext uri="{D42A27DB-BD31-4B8C-83A1-F6EECF244321}">
                <p14:modId xmlns:p14="http://schemas.microsoft.com/office/powerpoint/2010/main" val="1595692251"/>
              </p:ext>
            </p:extLst>
          </p:nvPr>
        </p:nvGraphicFramePr>
        <p:xfrm>
          <a:off x="16685552" y="18480528"/>
          <a:ext cx="15335224" cy="1060939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2" name="Graphique 41"/>
          <p:cNvGraphicFramePr>
            <a:graphicFrameLocks/>
          </p:cNvGraphicFramePr>
          <p:nvPr>
            <p:extLst>
              <p:ext uri="{D42A27DB-BD31-4B8C-83A1-F6EECF244321}">
                <p14:modId xmlns:p14="http://schemas.microsoft.com/office/powerpoint/2010/main" val="1205842371"/>
              </p:ext>
            </p:extLst>
          </p:nvPr>
        </p:nvGraphicFramePr>
        <p:xfrm>
          <a:off x="16693498" y="31643802"/>
          <a:ext cx="15360452" cy="8505425"/>
        </p:xfrm>
        <a:graphic>
          <a:graphicData uri="http://schemas.openxmlformats.org/drawingml/2006/chart">
            <c:chart xmlns:c="http://schemas.openxmlformats.org/drawingml/2006/chart" xmlns:r="http://schemas.openxmlformats.org/officeDocument/2006/relationships" r:id="rId6"/>
          </a:graphicData>
        </a:graphic>
      </p:graphicFrame>
      <p:sp>
        <p:nvSpPr>
          <p:cNvPr id="43" name="Rectangle 42"/>
          <p:cNvSpPr/>
          <p:nvPr/>
        </p:nvSpPr>
        <p:spPr>
          <a:xfrm>
            <a:off x="16549753" y="29523312"/>
            <a:ext cx="9299977" cy="1015663"/>
          </a:xfrm>
          <a:prstGeom prst="rect">
            <a:avLst/>
          </a:prstGeom>
        </p:spPr>
        <p:txBody>
          <a:bodyPr wrap="square">
            <a:spAutoFit/>
          </a:bodyPr>
          <a:lstStyle/>
          <a:p>
            <a:pPr marL="457200" algn="just">
              <a:lnSpc>
                <a:spcPct val="150000"/>
              </a:lnSpc>
              <a:spcAft>
                <a:spcPts val="0"/>
              </a:spcAft>
            </a:pPr>
            <a:r>
              <a:rPr lang="fr-FR" sz="4000" b="1" u="sng" dirty="0" smtClean="0">
                <a:effectLst/>
                <a:latin typeface="Times New Roman" charset="0"/>
                <a:ea typeface="Calibri" charset="0"/>
                <a:cs typeface="Times New Roman" charset="0"/>
              </a:rPr>
              <a:t>Figure 2 </a:t>
            </a:r>
            <a:r>
              <a:rPr lang="fr-FR" sz="4000" b="1" dirty="0" smtClean="0">
                <a:effectLst/>
                <a:latin typeface="Times New Roman" charset="0"/>
                <a:ea typeface="Calibri" charset="0"/>
                <a:cs typeface="Times New Roman" charset="0"/>
              </a:rPr>
              <a:t>: </a:t>
            </a:r>
            <a:r>
              <a:rPr lang="fr-FR" sz="4000" dirty="0" smtClean="0">
                <a:effectLst/>
                <a:latin typeface="Times New Roman" charset="0"/>
                <a:ea typeface="Calibri" charset="0"/>
                <a:cs typeface="Times New Roman" charset="0"/>
              </a:rPr>
              <a:t>Répartition  selon la pathologie</a:t>
            </a:r>
            <a:endParaRPr lang="fr-FR" sz="4000" dirty="0">
              <a:effectLst/>
              <a:latin typeface="Calibri" charset="0"/>
              <a:ea typeface="Calibri" charset="0"/>
              <a:cs typeface="Times New Roman" charset="0"/>
            </a:endParaRPr>
          </a:p>
        </p:txBody>
      </p:sp>
      <p:sp>
        <p:nvSpPr>
          <p:cNvPr id="44" name="Rectangle 43"/>
          <p:cNvSpPr/>
          <p:nvPr/>
        </p:nvSpPr>
        <p:spPr>
          <a:xfrm>
            <a:off x="17349644" y="16831420"/>
            <a:ext cx="13547163" cy="707886"/>
          </a:xfrm>
          <a:prstGeom prst="rect">
            <a:avLst/>
          </a:prstGeom>
        </p:spPr>
        <p:txBody>
          <a:bodyPr wrap="square">
            <a:spAutoFit/>
          </a:bodyPr>
          <a:lstStyle/>
          <a:p>
            <a:pPr algn="just">
              <a:spcAft>
                <a:spcPts val="0"/>
              </a:spcAft>
            </a:pPr>
            <a:r>
              <a:rPr lang="fr-FR" sz="4000" b="1" u="sng" dirty="0" smtClean="0">
                <a:solidFill>
                  <a:srgbClr val="000000"/>
                </a:solidFill>
                <a:effectLst/>
                <a:latin typeface="Times New Roman" charset="0"/>
                <a:ea typeface="Calibri" charset="0"/>
              </a:rPr>
              <a:t>Figure 1 </a:t>
            </a:r>
            <a:r>
              <a:rPr lang="fr-FR" sz="4000" b="1" dirty="0" smtClean="0">
                <a:solidFill>
                  <a:srgbClr val="000000"/>
                </a:solidFill>
                <a:effectLst/>
                <a:latin typeface="Times New Roman" charset="0"/>
                <a:ea typeface="Calibri" charset="0"/>
              </a:rPr>
              <a:t>: </a:t>
            </a:r>
            <a:r>
              <a:rPr lang="fr-FR" sz="4000" dirty="0" smtClean="0">
                <a:solidFill>
                  <a:srgbClr val="000000"/>
                </a:solidFill>
                <a:effectLst/>
                <a:latin typeface="Times New Roman" charset="0"/>
                <a:ea typeface="Calibri" charset="0"/>
              </a:rPr>
              <a:t>Répartition de nos victimes de MSC par tranche d’âge</a:t>
            </a:r>
            <a:endParaRPr lang="fr-FR" sz="4000" dirty="0">
              <a:solidFill>
                <a:srgbClr val="000000"/>
              </a:solidFill>
              <a:effectLst/>
              <a:latin typeface="Times New Roman" charset="0"/>
              <a:ea typeface="Calibri" charset="0"/>
            </a:endParaRPr>
          </a:p>
        </p:txBody>
      </p:sp>
      <p:sp>
        <p:nvSpPr>
          <p:cNvPr id="5" name="ZoneTexte 4"/>
          <p:cNvSpPr txBox="1"/>
          <p:nvPr/>
        </p:nvSpPr>
        <p:spPr>
          <a:xfrm>
            <a:off x="17349644" y="41276794"/>
            <a:ext cx="14671132" cy="707886"/>
          </a:xfrm>
          <a:prstGeom prst="rect">
            <a:avLst/>
          </a:prstGeom>
          <a:noFill/>
        </p:spPr>
        <p:txBody>
          <a:bodyPr wrap="square" rtlCol="0">
            <a:spAutoFit/>
          </a:bodyPr>
          <a:lstStyle/>
          <a:p>
            <a:r>
              <a:rPr lang="fr-FR" sz="4000" b="1" u="sng" dirty="0" smtClean="0">
                <a:latin typeface="Times New Roman" charset="0"/>
                <a:ea typeface="Times New Roman" charset="0"/>
                <a:cs typeface="Times New Roman" charset="0"/>
              </a:rPr>
              <a:t>Figure 3 :</a:t>
            </a:r>
            <a:r>
              <a:rPr lang="fr-FR" sz="4000" b="1" dirty="0" smtClean="0">
                <a:latin typeface="Times New Roman" charset="0"/>
                <a:ea typeface="Times New Roman" charset="0"/>
                <a:cs typeface="Times New Roman" charset="0"/>
              </a:rPr>
              <a:t> </a:t>
            </a:r>
            <a:r>
              <a:rPr lang="fr-FR" sz="4000" dirty="0" smtClean="0">
                <a:latin typeface="Times New Roman" charset="0"/>
                <a:ea typeface="Times New Roman" charset="0"/>
                <a:cs typeface="Times New Roman" charset="0"/>
              </a:rPr>
              <a:t>Répartition de </a:t>
            </a:r>
            <a:r>
              <a:rPr lang="fr-FR" sz="4000" dirty="0">
                <a:latin typeface="Times New Roman" charset="0"/>
                <a:ea typeface="Times New Roman" charset="0"/>
                <a:cs typeface="Times New Roman" charset="0"/>
              </a:rPr>
              <a:t>la survenue de MSC en fonction du mois </a:t>
            </a:r>
            <a:r>
              <a:rPr lang="fr-FR" sz="4000" b="1" u="sng" dirty="0" smtClean="0">
                <a:latin typeface="Times New Roman" charset="0"/>
                <a:ea typeface="Times New Roman" charset="0"/>
                <a:cs typeface="Times New Roman" charset="0"/>
              </a:rPr>
              <a:t> </a:t>
            </a:r>
            <a:endParaRPr lang="fr-FR" sz="4000" b="1" u="sng" dirty="0">
              <a:latin typeface="Times New Roman" charset="0"/>
              <a:ea typeface="Times New Roman" charset="0"/>
              <a:cs typeface="Times New Roman" charset="0"/>
            </a:endParaRPr>
          </a:p>
        </p:txBody>
      </p:sp>
      <p:sp>
        <p:nvSpPr>
          <p:cNvPr id="8" name="ZoneTexte 7"/>
          <p:cNvSpPr txBox="1"/>
          <p:nvPr/>
        </p:nvSpPr>
        <p:spPr>
          <a:xfrm>
            <a:off x="9505603" y="42932637"/>
            <a:ext cx="28587176" cy="830997"/>
          </a:xfrm>
          <a:prstGeom prst="rect">
            <a:avLst/>
          </a:prstGeom>
          <a:noFill/>
        </p:spPr>
        <p:txBody>
          <a:bodyPr wrap="square" rtlCol="0">
            <a:spAutoFit/>
          </a:bodyPr>
          <a:lstStyle/>
          <a:p>
            <a:r>
              <a:rPr lang="fr-FR" sz="4800" b="1" dirty="0">
                <a:latin typeface="Times New Roman" charset="0"/>
                <a:ea typeface="Times New Roman" charset="0"/>
                <a:cs typeface="Times New Roman" charset="0"/>
              </a:rPr>
              <a:t>Mots clés :</a:t>
            </a:r>
            <a:r>
              <a:rPr lang="fr-FR" sz="4800" i="1" dirty="0">
                <a:latin typeface="Times New Roman" charset="0"/>
                <a:ea typeface="Times New Roman" charset="0"/>
                <a:cs typeface="Times New Roman" charset="0"/>
              </a:rPr>
              <a:t> mort subite cardiaque, épidémiologie, infarctus du myocarde, Dakar</a:t>
            </a:r>
            <a:endParaRPr lang="fr-FR" sz="4800" dirty="0">
              <a:latin typeface="Times New Roman" charset="0"/>
              <a:ea typeface="Times New Roman" charset="0"/>
              <a:cs typeface="Times New Roman" charset="0"/>
            </a:endParaRPr>
          </a:p>
        </p:txBody>
      </p:sp>
      <p:pic>
        <p:nvPicPr>
          <p:cNvPr id="15" name="Espace réservé du contenu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
            <a:ext cx="4825083" cy="6884073"/>
          </a:xfrm>
          <a:prstGeom prst="rect">
            <a:avLst/>
          </a:prstGeom>
        </p:spPr>
      </p:pic>
    </p:spTree>
    <p:extLst>
      <p:ext uri="{BB962C8B-B14F-4D97-AF65-F5344CB8AC3E}">
        <p14:creationId xmlns:p14="http://schemas.microsoft.com/office/powerpoint/2010/main" val="3768782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217</TotalTime>
  <Words>385</Words>
  <Application>Microsoft Macintosh PowerPoint</Application>
  <PresentationFormat>Personnalisé</PresentationFormat>
  <Paragraphs>15</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Calibri</vt:lpstr>
      <vt:lpstr>Times New Roman</vt:lpstr>
      <vt:lpstr>Arial</vt:lpstr>
      <vt:lpstr>Thème Office</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dc:creator>
  <cp:lastModifiedBy>Microsoft Office User</cp:lastModifiedBy>
  <cp:revision>41</cp:revision>
  <cp:lastPrinted>2020-12-04T15:04:38Z</cp:lastPrinted>
  <dcterms:created xsi:type="dcterms:W3CDTF">2014-03-10T17:22:20Z</dcterms:created>
  <dcterms:modified xsi:type="dcterms:W3CDTF">2020-12-05T22:41:24Z</dcterms:modified>
</cp:coreProperties>
</file>