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94676" autoAdjust="0"/>
  </p:normalViewPr>
  <p:slideViewPr>
    <p:cSldViewPr>
      <p:cViewPr>
        <p:scale>
          <a:sx n="25" d="100"/>
          <a:sy n="25" d="100"/>
        </p:scale>
        <p:origin x="1164" y="90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329184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15370" y="-600384"/>
            <a:ext cx="21869400" cy="373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PATHOLOGIES CARDIO-VASCULAIRES DU SUJET AGE DE 60 ANS ET PLUS : A PROPOS DE 148 CAS AU SERVICE DE CARDIOLOGIE DE L’HOPITAL ARISTIDE LE DANTEC</a:t>
            </a:r>
            <a:endParaRPr lang="en-US" sz="6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3926333" y="-1098646"/>
            <a:ext cx="24852853" cy="933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 .AW ,GOUZI. S.E, </a:t>
            </a:r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M.F .DABO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,S .AKANNI,S.DELA .DIALLO,K.R.DIOP,P.G .NDIAYE,C.M.B.M. DIOP,T .NIANG,A.B BA</a:t>
            </a:r>
          </a:p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T.DOUCOURE,B.GUEYE,A.KANE,J.S.MINGOU,S.A.SARR,M.BODIAN,B.NDIAYE,A.KANE,M.DIAO</a:t>
            </a:r>
          </a:p>
          <a:p>
            <a:pPr algn="ctr" eaLnBrk="1" hangingPunct="1"/>
            <a:r>
              <a:rPr lang="en-US" sz="40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0160" y="30038039"/>
            <a:ext cx="11203684" cy="500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2800" b="1" dirty="0" smtClean="0"/>
              <a:t>MOTS CLES </a:t>
            </a:r>
            <a:r>
              <a:rPr lang="en-US" sz="2800" dirty="0" smtClean="0"/>
              <a:t>: VIEILLISSEMENT; PATHOLOGIES CARDIOVASCULAIRES; DANTEC </a:t>
            </a:r>
            <a:endParaRPr lang="en-US" sz="2800" dirty="0"/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852725" y="5486782"/>
            <a:ext cx="9692640" cy="10618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fr-FR" sz="3200" dirty="0" smtClean="0"/>
              <a:t>Au total 148 patients avaient été inclus dans notre étude, ainsi nous avions dénombré 63 cas d’insuffisance coronaire (42,6%), 30 cas de cardiopathie hypertensive (20,3%), 23 cas de BAV (2</a:t>
            </a:r>
            <a:r>
              <a:rPr lang="fr-FR" sz="3200" baseline="30000" dirty="0" smtClean="0"/>
              <a:t>e</a:t>
            </a:r>
            <a:r>
              <a:rPr lang="fr-FR" sz="3200" dirty="0" smtClean="0"/>
              <a:t> et 3éme degré) soit (15,5%), 18 cas de trouble de rythme (dont 83,3% des ACFA) soit (12,2%), 14 cas de cœur rhumatismal chronique (9,5%), 13 cas de syndrome cardio-rénal (8,8%), 09 cas de maladie veineuse thromboembolique (6,1%), 09 cas d’AVC (6,1%), 07 cas de cœur pulmonaire chronique (4,7%), 02 cas de péricardite (1,4%), 01 cas dissection aortique (0,7%), et un cas cardiopathie congénitale (0,7%).  L’âge moyen était de 71,7 ans (60-99ans). Le genre masculin prédominait avec un sex-ratio de 1,69. Les facteurs de risque cardio-vasculaire étaient dominés par l’HTA (61,5%), l’absence d’activité physique régulière (48%), la dyslipidémie (39,2%), le diabète (25,7%), le tabagisme (11,5%), d’obésité (6,8%), antécédent d’événement cardiovasculaire avant 60 ans (02%). </a:t>
            </a:r>
            <a:endParaRPr lang="fr-FR" sz="32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0160" y="491876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fr-FR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  <a:endParaRPr lang="fr-FR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339154" y="21622124"/>
            <a:ext cx="9692640" cy="7171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fr-FR" sz="3200" dirty="0"/>
              <a:t>Il s’agit d’une étude rétrospective, descriptive et analytique couvrant la période du 1er janvier 2018 au 30 juin 2018 soit une durée de 06 mois. </a:t>
            </a:r>
            <a:r>
              <a:rPr lang="fr-FR" sz="3200" dirty="0" smtClean="0"/>
              <a:t>L’étude a été menée au service de cardiologie de l’HALD. </a:t>
            </a:r>
          </a:p>
          <a:p>
            <a:pPr algn="just"/>
            <a:r>
              <a:rPr lang="fr-FR" sz="3200" dirty="0" smtClean="0"/>
              <a:t>Les </a:t>
            </a:r>
            <a:r>
              <a:rPr lang="fr-FR" sz="3200" dirty="0"/>
              <a:t>c</a:t>
            </a:r>
            <a:r>
              <a:rPr lang="fr-FR" sz="3200" dirty="0" smtClean="0"/>
              <a:t>ritères d’inclusion étaient : dossiers de sujets âgés de 60 ans et plus admis dans le service pour une pathologie cardio vasculaire avérée.</a:t>
            </a:r>
          </a:p>
          <a:p>
            <a:pPr algn="just"/>
            <a:r>
              <a:rPr lang="fr-FR" sz="3200" dirty="0" smtClean="0"/>
              <a:t>Les critères de non inclusion : Les dossiers non exploitables , incomplets</a:t>
            </a:r>
          </a:p>
          <a:p>
            <a:pPr algn="just"/>
            <a:r>
              <a:rPr lang="fr-FR" sz="3200" dirty="0" smtClean="0"/>
              <a:t>Les paramètres étudiés : l’état civil; les antécédents; les aspects cliniques; paracliniques.</a:t>
            </a:r>
          </a:p>
          <a:p>
            <a:pPr algn="just"/>
            <a:r>
              <a:rPr lang="fr-FR" sz="3200" dirty="0" smtClean="0"/>
              <a:t> </a:t>
            </a:r>
            <a:r>
              <a:rPr lang="fr-FR" sz="3200" dirty="0"/>
              <a:t>Les données recueillies ont été analysées et le seuil de significativité était retenu pour une valeur de p &lt; 0,05.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80160" y="20936324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fr-FR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Méthodes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2118614" y="14088671"/>
            <a:ext cx="9692640" cy="1006424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L’Insuffisance coronaire : la prévalence est expliquée par la longue exposition aux facteurs de risque cardiovasculaires; les modifications physiologiques de l’architecture des vaisseaux coronaires devenant moins élastiques; l’athérosclérose</a:t>
            </a:r>
          </a:p>
          <a:p>
            <a:pPr algn="just" eaLnBrk="1" hangingPunct="1"/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 Cardiopathie hypertensive est directement liée à la forte prévalence de l’HTA (53,9 pour cent) chez les sujets de 60 ans et plus (enquête STEPS).</a:t>
            </a:r>
          </a:p>
          <a:p>
            <a:pPr algn="just" eaLnBrk="1" hangingPunct="1"/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Les Troubles du rythme et de la conduction : leur fréquence corrélée à l'âge sont dus entre autre au vieillissement du tissu nodal. </a:t>
            </a:r>
          </a:p>
          <a:p>
            <a:pPr algn="just" eaLnBrk="1" hangingPunct="1"/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Les valvulopathies seraient liées à l’incidence du RAA en Afrique subsaharienne  mais aussi la dégénérescence valvulaire pouvant survenir avec la vieillesse.</a:t>
            </a:r>
          </a:p>
          <a:p>
            <a:pPr algn="just" eaLnBrk="1" hangingPunct="1"/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 prédominance du genre masculin s’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eplique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par la forte exposition des hommes aux facteurs de risque cardiovasculaires notamment le tabagisme actif.</a:t>
            </a: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136099" y="13441266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fr-FR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  <a:endParaRPr lang="fr-FR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2118614" y="25051061"/>
            <a:ext cx="9692640" cy="3724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 vieillissement et la fréquence des facteurs de risque cardio-vasculaires concourent à l’augmentation considérable des pathologies cardio-vasculaires chez les sujets âgés. Les comorbidités sont fréquentes pouvant entrainer une décompensation 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cardiaque et leur prise en charge sont impératifs. 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130417" y="24144446"/>
            <a:ext cx="9796045" cy="10837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5605180"/>
            <a:ext cx="9692640" cy="6678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fr-FR" sz="3200" dirty="0"/>
              <a:t>Les pathologies </a:t>
            </a:r>
            <a:r>
              <a:rPr lang="fr-FR" sz="3200" dirty="0" smtClean="0"/>
              <a:t>cardiovasculaires</a:t>
            </a:r>
            <a:r>
              <a:rPr lang="fr-FR" sz="3200" dirty="0"/>
              <a:t> </a:t>
            </a:r>
            <a:r>
              <a:rPr lang="fr-FR" sz="3200" dirty="0" smtClean="0"/>
              <a:t>représentent l’</a:t>
            </a:r>
            <a:r>
              <a:rPr lang="fr-FR" sz="3200" dirty="0"/>
              <a:t>e</a:t>
            </a:r>
            <a:r>
              <a:rPr lang="fr-FR" sz="3200" dirty="0" smtClean="0"/>
              <a:t>nsemble des </a:t>
            </a:r>
            <a:r>
              <a:rPr lang="fr-FR" sz="3200" dirty="0"/>
              <a:t>troubles affectant </a:t>
            </a:r>
            <a:r>
              <a:rPr lang="fr-FR" sz="3200" dirty="0" smtClean="0"/>
              <a:t>le </a:t>
            </a:r>
            <a:r>
              <a:rPr lang="fr-FR" sz="3200" dirty="0"/>
              <a:t>cœur et les </a:t>
            </a:r>
            <a:r>
              <a:rPr lang="fr-FR" sz="3200" dirty="0" smtClean="0"/>
              <a:t>vaisseaux et constituent la première </a:t>
            </a:r>
            <a:r>
              <a:rPr lang="fr-FR" sz="3200" dirty="0"/>
              <a:t>cause de mortalité chez le sujet âgé en association avec le cancer </a:t>
            </a:r>
            <a:r>
              <a:rPr lang="fr-FR" sz="3200" dirty="0" smtClean="0"/>
              <a:t>par conséquent il s’agit d’un </a:t>
            </a:r>
            <a:r>
              <a:rPr lang="fr-FR" sz="3200" dirty="0"/>
              <a:t>enjeu majeur de santé publique dont la prise en charge précoce permet d’améliorer le pronostic. Le vieillissement en soi n’est pas une maladie mais un terrain prompt à la survenue de </a:t>
            </a:r>
            <a:r>
              <a:rPr lang="fr-FR" sz="3200" dirty="0" smtClean="0"/>
              <a:t>ces affections.</a:t>
            </a:r>
            <a:endParaRPr lang="fr-FR" sz="3200" dirty="0"/>
          </a:p>
          <a:p>
            <a:pPr algn="just"/>
            <a:r>
              <a:rPr lang="fr-FR" sz="3200" dirty="0" smtClean="0"/>
              <a:t>Les </a:t>
            </a:r>
            <a:r>
              <a:rPr lang="fr-FR" sz="3200" dirty="0"/>
              <a:t>objectifs de ce travail </a:t>
            </a:r>
            <a:r>
              <a:rPr lang="fr-FR" sz="3200" dirty="0" smtClean="0"/>
              <a:t>furent de décrire </a:t>
            </a:r>
            <a:r>
              <a:rPr lang="fr-FR" sz="3200" dirty="0"/>
              <a:t>les aspects épidémiologiques, diagnostiques</a:t>
            </a:r>
            <a:r>
              <a:rPr lang="fr-FR" sz="3200" dirty="0" smtClean="0"/>
              <a:t>, </a:t>
            </a:r>
            <a:r>
              <a:rPr lang="fr-FR" sz="3200" dirty="0"/>
              <a:t>des pathologies cardiovasculaires des sujets âgés de 60 ans et </a:t>
            </a:r>
            <a:r>
              <a:rPr lang="fr-FR" sz="3200" dirty="0" smtClean="0"/>
              <a:t>plus.</a:t>
            </a:r>
            <a:endParaRPr lang="fr-FR" sz="3200" dirty="0"/>
          </a:p>
        </p:txBody>
      </p:sp>
      <p:sp>
        <p:nvSpPr>
          <p:cNvPr id="45" name="Rectangle 44"/>
          <p:cNvSpPr/>
          <p:nvPr/>
        </p:nvSpPr>
        <p:spPr>
          <a:xfrm>
            <a:off x="11852724" y="4831084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fr-FR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Résultats</a:t>
            </a:r>
            <a:endParaRPr lang="fr-FR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960602" y="19984587"/>
            <a:ext cx="10244520" cy="5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sz="2800" b="1" dirty="0">
                <a:latin typeface="Calibri" pitchFamily="34" charset="0"/>
              </a:rPr>
              <a:t>Tableau </a:t>
            </a:r>
            <a:r>
              <a:rPr lang="fr-FR" sz="2800" b="1" dirty="0" smtClean="0">
                <a:latin typeface="Calibri" pitchFamily="34" charset="0"/>
              </a:rPr>
              <a:t>: </a:t>
            </a:r>
            <a:r>
              <a:rPr lang="fr-FR" sz="2800" b="1" dirty="0">
                <a:latin typeface="Calibri" pitchFamily="34" charset="0"/>
              </a:rPr>
              <a:t>Effets du vieillissement sur l’appareil  </a:t>
            </a:r>
            <a:r>
              <a:rPr lang="fr-FR" sz="2800" b="1" dirty="0" smtClean="0">
                <a:latin typeface="Calibri" pitchFamily="34" charset="0"/>
              </a:rPr>
              <a:t>cardiovasculaire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1852725" y="27014751"/>
            <a:ext cx="9763126" cy="93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fr-FR" sz="2800" b="1" dirty="0" smtClean="0">
                <a:latin typeface="+mn-lt"/>
              </a:rPr>
              <a:t> </a:t>
            </a:r>
            <a:r>
              <a:rPr lang="fr-FR" sz="2800" b="1" dirty="0">
                <a:latin typeface="+mn-lt"/>
              </a:rPr>
              <a:t>Prévalence des pathologies cardiovasculaires durant la période d’étude</a:t>
            </a:r>
          </a:p>
        </p:txBody>
      </p:sp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22136099" y="12758329"/>
            <a:ext cx="9862930" cy="93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sz="2800" b="1" dirty="0" smtClean="0">
                <a:latin typeface="+mn-lt"/>
              </a:rPr>
              <a:t>TABLEAU II : Distribution </a:t>
            </a:r>
            <a:r>
              <a:rPr lang="fr-FR" sz="2800" b="1" dirty="0">
                <a:latin typeface="+mn-lt"/>
              </a:rPr>
              <a:t>des pathologies observées selon l’âge</a:t>
            </a:r>
          </a:p>
          <a:p>
            <a:pPr algn="ctr" eaLnBrk="1" hangingPunct="1"/>
            <a:endParaRPr lang="en-US" sz="2800" dirty="0">
              <a:latin typeface="Calibri" pitchFamily="34" charset="0"/>
            </a:endParaRPr>
          </a:p>
        </p:txBody>
      </p:sp>
      <p:sp>
        <p:nvSpPr>
          <p:cNvPr id="31" name="Rectangle 265"/>
          <p:cNvSpPr>
            <a:spLocks noChangeAspect="1" noChangeArrowheads="1"/>
          </p:cNvSpPr>
          <p:nvPr/>
        </p:nvSpPr>
        <p:spPr bwMode="auto">
          <a:xfrm>
            <a:off x="29562552" y="1097280"/>
            <a:ext cx="2436477" cy="1828800"/>
          </a:xfrm>
          <a:prstGeom prst="rect">
            <a:avLst/>
          </a:prstGeom>
          <a:blipFill dpi="0" rotWithShape="1">
            <a:blip r:embed="rId2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814" tIns="41907" rIns="83814" bIns="41907" anchor="ctr"/>
          <a:lstStyle/>
          <a:p>
            <a:pPr algn="ctr" defTabSz="4022725"/>
            <a:endParaRPr lang="en-US" sz="1800" b="1" dirty="0">
              <a:latin typeface="Calibri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028118" y="17641595"/>
            <a:ext cx="57882944" cy="25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06729"/>
              </p:ext>
            </p:extLst>
          </p:nvPr>
        </p:nvGraphicFramePr>
        <p:xfrm>
          <a:off x="1324406" y="12670059"/>
          <a:ext cx="9692640" cy="731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5842"/>
                <a:gridCol w="4876798"/>
              </a:tblGrid>
              <a:tr h="73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Effets cardiaque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Effets vasculaire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7667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Epaississement des parois du VG</a:t>
                      </a:r>
                      <a:endParaRPr lang="fr-FR" sz="2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Hypertrophie des myocytes</a:t>
                      </a:r>
                      <a:endParaRPr lang="fr-FR" sz="2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Fibrose collagène</a:t>
                      </a:r>
                      <a:endParaRPr lang="fr-FR" sz="2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Dégénérescence valvulaire</a:t>
                      </a:r>
                      <a:endParaRPr lang="fr-FR" sz="2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Baisse du nombre des cellules sinusales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Modification des cellules endothéliales</a:t>
                      </a:r>
                      <a:endParaRPr lang="fr-FR" sz="2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Epaississement de l’intima</a:t>
                      </a:r>
                      <a:endParaRPr lang="fr-FR" sz="2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Epaississement du média</a:t>
                      </a:r>
                      <a:endParaRPr lang="fr-FR" sz="2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Fragmentation des fibres élastiques</a:t>
                      </a:r>
                      <a:endParaRPr lang="fr-FR" sz="2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3200" dirty="0">
                          <a:effectLst/>
                        </a:rPr>
                        <a:t>Dépôts du collagène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67808"/>
              </p:ext>
            </p:extLst>
          </p:nvPr>
        </p:nvGraphicFramePr>
        <p:xfrm>
          <a:off x="22178629" y="4751630"/>
          <a:ext cx="9820399" cy="7790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1520"/>
                <a:gridCol w="1333601"/>
                <a:gridCol w="1333601"/>
                <a:gridCol w="1333601"/>
                <a:gridCol w="1333601"/>
                <a:gridCol w="1333601"/>
                <a:gridCol w="890874"/>
              </a:tblGrid>
              <a:tr h="51342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Les pathologies cardiovasculaires </a:t>
                      </a:r>
                      <a:endParaRPr lang="fr-FR" sz="1100" b="1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Moins de 65 ans</a:t>
                      </a:r>
                      <a:endParaRPr lang="fr-FR" sz="1100" b="1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De 65 à 79 ans</a:t>
                      </a:r>
                      <a:endParaRPr lang="fr-FR" sz="1100" b="1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80 ans et plus</a:t>
                      </a:r>
                      <a:endParaRPr lang="fr-FR" sz="1100" b="1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1342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Fréquence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(%)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Fréquence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(%)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Fréquence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(%)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24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Insuffisance coronaire 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16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47,1%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42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46,2%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05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21,7%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24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Cardiopathie hypertensive 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08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23,5%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18,7%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05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21,7%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24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Trouble de la conduction 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02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05,9%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15,4%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07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30,4%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8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Trouble du rythme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02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05,9%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11,0%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06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26,1%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8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Cœur rhumatismal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01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02,9%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11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12,1%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08,7%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24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Syndrome cardio-rénal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03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08,8%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05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05,5%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05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21,7%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8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MVTE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03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08,8%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04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04,4%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08,7%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8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AVC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11,8%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04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04,4%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01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04,3%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2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CPC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03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08,8%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04,4%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00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00%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2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péricardite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05,9%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00%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00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00%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56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Dissection aortique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00%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01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1,1%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00%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24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Cardiopathie congénitale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01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02,9%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00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00%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00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00%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2318643" y="5086562"/>
            <a:ext cx="46040103" cy="80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859" y="16611203"/>
            <a:ext cx="9671992" cy="10301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187" y="114690"/>
            <a:ext cx="3810000" cy="381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1" y="1"/>
            <a:ext cx="3426891" cy="41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846</Words>
  <Application>Microsoft Office PowerPoint</Application>
  <PresentationFormat>Personnalisé</PresentationFormat>
  <Paragraphs>134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Office Theme</vt:lpstr>
      <vt:lpstr>Présentation PowerPoint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36x36</dc:title>
  <dc:creator>Jay Larson</dc:creator>
  <dc:description>Quality poster printing
www.genigraphics.com
1-800-790-4001</dc:description>
  <cp:lastModifiedBy>Amadou DIOP</cp:lastModifiedBy>
  <cp:revision>127</cp:revision>
  <cp:lastPrinted>2013-02-12T02:21:55Z</cp:lastPrinted>
  <dcterms:created xsi:type="dcterms:W3CDTF">2013-02-10T21:14:48Z</dcterms:created>
  <dcterms:modified xsi:type="dcterms:W3CDTF">2020-12-05T19:29:53Z</dcterms:modified>
</cp:coreProperties>
</file>