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ïcha Mefire yap" initials="AMy" lastIdx="1" clrIdx="0">
    <p:extLst>
      <p:ext uri="{19B8F6BF-5375-455C-9EA6-DF929625EA0E}">
        <p15:presenceInfo xmlns:p15="http://schemas.microsoft.com/office/powerpoint/2012/main" userId="f616de6717020c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85637" autoAdjust="0"/>
  </p:normalViewPr>
  <p:slideViewPr>
    <p:cSldViewPr snapToGrid="0">
      <p:cViewPr varScale="1">
        <p:scale>
          <a:sx n="60" d="100"/>
          <a:sy n="60" d="100"/>
        </p:scale>
        <p:origin x="8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oriks\Documents\DATA\CUSS%20and%20other%20Lectures\CARDIO\Thesis%20ideas\AF\EHR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fr-FR"/>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Sheet1!$A$1:$A$4</c:f>
              <c:strCache>
                <c:ptCount val="4"/>
                <c:pt idx="0">
                  <c:v>EHRA 1</c:v>
                </c:pt>
                <c:pt idx="1">
                  <c:v>EHRA 2</c:v>
                </c:pt>
                <c:pt idx="2">
                  <c:v>EHRA 3</c:v>
                </c:pt>
                <c:pt idx="3">
                  <c:v>EHRA 4</c:v>
                </c:pt>
              </c:strCache>
            </c:strRef>
          </c:cat>
          <c:val>
            <c:numRef>
              <c:f>Sheet1!$B$1:$B$4</c:f>
              <c:numCache>
                <c:formatCode>0%</c:formatCode>
                <c:ptCount val="4"/>
                <c:pt idx="0">
                  <c:v>0.15</c:v>
                </c:pt>
                <c:pt idx="1">
                  <c:v>0.31</c:v>
                </c:pt>
                <c:pt idx="2">
                  <c:v>0.31</c:v>
                </c:pt>
                <c:pt idx="3">
                  <c:v>0.23</c:v>
                </c:pt>
              </c:numCache>
            </c:numRef>
          </c:val>
        </c:ser>
        <c:dLbls>
          <c:dLblPos val="ctr"/>
          <c:showLegendKey val="0"/>
          <c:showVal val="0"/>
          <c:showCatName val="0"/>
          <c:showSerName val="0"/>
          <c:showPercent val="1"/>
          <c:showBubbleSize val="0"/>
          <c:showLeaderLines val="1"/>
        </c:dLbls>
      </c:pie3DChart>
      <c:spPr>
        <a:noFill/>
        <a:ln>
          <a:noFill/>
        </a:ln>
        <a:effectLst/>
      </c:spPr>
    </c:plotArea>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M"/>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531B1-B4BE-41D2-AD02-FD4B15BD7D3C}" type="datetimeFigureOut">
              <a:rPr lang="fr-CM" smtClean="0"/>
              <a:t>03/12/2020</a:t>
            </a:fld>
            <a:endParaRPr lang="fr-CM"/>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M"/>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M"/>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4B243B-AA52-499B-9015-24DCFBF7A734}" type="slidenum">
              <a:rPr lang="fr-CM" smtClean="0"/>
              <a:t>‹N°›</a:t>
            </a:fld>
            <a:endParaRPr lang="fr-CM"/>
          </a:p>
        </p:txBody>
      </p:sp>
    </p:spTree>
    <p:extLst>
      <p:ext uri="{BB962C8B-B14F-4D97-AF65-F5344CB8AC3E}">
        <p14:creationId xmlns:p14="http://schemas.microsoft.com/office/powerpoint/2010/main" val="1691169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CM"/>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CM"/>
          </a:p>
        </p:txBody>
      </p:sp>
      <p:sp>
        <p:nvSpPr>
          <p:cNvPr id="4" name="Espace réservé de la date 3"/>
          <p:cNvSpPr>
            <a:spLocks noGrp="1"/>
          </p:cNvSpPr>
          <p:nvPr>
            <p:ph type="dt" sz="half" idx="10"/>
          </p:nvPr>
        </p:nvSpPr>
        <p:spPr/>
        <p:txBody>
          <a:bodyPr/>
          <a:lstStyle/>
          <a:p>
            <a:fld id="{842BA878-314F-4607-9116-2A0364FDD172}" type="datetimeFigureOut">
              <a:rPr lang="fr-CM" smtClean="0"/>
              <a:t>03/12/2020</a:t>
            </a:fld>
            <a:endParaRPr lang="fr-CM"/>
          </a:p>
        </p:txBody>
      </p:sp>
      <p:sp>
        <p:nvSpPr>
          <p:cNvPr id="5" name="Espace réservé du pied de page 4"/>
          <p:cNvSpPr>
            <a:spLocks noGrp="1"/>
          </p:cNvSpPr>
          <p:nvPr>
            <p:ph type="ftr" sz="quarter" idx="11"/>
          </p:nvPr>
        </p:nvSpPr>
        <p:spPr/>
        <p:txBody>
          <a:bodyPr/>
          <a:lstStyle/>
          <a:p>
            <a:endParaRPr lang="fr-CM"/>
          </a:p>
        </p:txBody>
      </p:sp>
      <p:sp>
        <p:nvSpPr>
          <p:cNvPr id="6" name="Espace réservé du numéro de diapositive 5"/>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2605778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M"/>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4" name="Espace réservé de la date 3"/>
          <p:cNvSpPr>
            <a:spLocks noGrp="1"/>
          </p:cNvSpPr>
          <p:nvPr>
            <p:ph type="dt" sz="half" idx="10"/>
          </p:nvPr>
        </p:nvSpPr>
        <p:spPr/>
        <p:txBody>
          <a:bodyPr/>
          <a:lstStyle/>
          <a:p>
            <a:fld id="{842BA878-314F-4607-9116-2A0364FDD172}" type="datetimeFigureOut">
              <a:rPr lang="fr-CM" smtClean="0"/>
              <a:t>03/12/2020</a:t>
            </a:fld>
            <a:endParaRPr lang="fr-CM"/>
          </a:p>
        </p:txBody>
      </p:sp>
      <p:sp>
        <p:nvSpPr>
          <p:cNvPr id="5" name="Espace réservé du pied de page 4"/>
          <p:cNvSpPr>
            <a:spLocks noGrp="1"/>
          </p:cNvSpPr>
          <p:nvPr>
            <p:ph type="ftr" sz="quarter" idx="11"/>
          </p:nvPr>
        </p:nvSpPr>
        <p:spPr/>
        <p:txBody>
          <a:bodyPr/>
          <a:lstStyle/>
          <a:p>
            <a:endParaRPr lang="fr-CM"/>
          </a:p>
        </p:txBody>
      </p:sp>
      <p:sp>
        <p:nvSpPr>
          <p:cNvPr id="6" name="Espace réservé du numéro de diapositive 5"/>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2884436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CM"/>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4" name="Espace réservé de la date 3"/>
          <p:cNvSpPr>
            <a:spLocks noGrp="1"/>
          </p:cNvSpPr>
          <p:nvPr>
            <p:ph type="dt" sz="half" idx="10"/>
          </p:nvPr>
        </p:nvSpPr>
        <p:spPr/>
        <p:txBody>
          <a:bodyPr/>
          <a:lstStyle/>
          <a:p>
            <a:fld id="{842BA878-314F-4607-9116-2A0364FDD172}" type="datetimeFigureOut">
              <a:rPr lang="fr-CM" smtClean="0"/>
              <a:t>03/12/2020</a:t>
            </a:fld>
            <a:endParaRPr lang="fr-CM"/>
          </a:p>
        </p:txBody>
      </p:sp>
      <p:sp>
        <p:nvSpPr>
          <p:cNvPr id="5" name="Espace réservé du pied de page 4"/>
          <p:cNvSpPr>
            <a:spLocks noGrp="1"/>
          </p:cNvSpPr>
          <p:nvPr>
            <p:ph type="ftr" sz="quarter" idx="11"/>
          </p:nvPr>
        </p:nvSpPr>
        <p:spPr/>
        <p:txBody>
          <a:bodyPr/>
          <a:lstStyle/>
          <a:p>
            <a:endParaRPr lang="fr-CM"/>
          </a:p>
        </p:txBody>
      </p:sp>
      <p:sp>
        <p:nvSpPr>
          <p:cNvPr id="6" name="Espace réservé du numéro de diapositive 5"/>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3002308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M"/>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4" name="Espace réservé de la date 3"/>
          <p:cNvSpPr>
            <a:spLocks noGrp="1"/>
          </p:cNvSpPr>
          <p:nvPr>
            <p:ph type="dt" sz="half" idx="10"/>
          </p:nvPr>
        </p:nvSpPr>
        <p:spPr/>
        <p:txBody>
          <a:bodyPr/>
          <a:lstStyle/>
          <a:p>
            <a:fld id="{842BA878-314F-4607-9116-2A0364FDD172}" type="datetimeFigureOut">
              <a:rPr lang="fr-CM" smtClean="0"/>
              <a:t>03/12/2020</a:t>
            </a:fld>
            <a:endParaRPr lang="fr-CM"/>
          </a:p>
        </p:txBody>
      </p:sp>
      <p:sp>
        <p:nvSpPr>
          <p:cNvPr id="5" name="Espace réservé du pied de page 4"/>
          <p:cNvSpPr>
            <a:spLocks noGrp="1"/>
          </p:cNvSpPr>
          <p:nvPr>
            <p:ph type="ftr" sz="quarter" idx="11"/>
          </p:nvPr>
        </p:nvSpPr>
        <p:spPr/>
        <p:txBody>
          <a:bodyPr/>
          <a:lstStyle/>
          <a:p>
            <a:endParaRPr lang="fr-CM"/>
          </a:p>
        </p:txBody>
      </p:sp>
      <p:sp>
        <p:nvSpPr>
          <p:cNvPr id="6" name="Espace réservé du numéro de diapositive 5"/>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2861118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CM"/>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842BA878-314F-4607-9116-2A0364FDD172}" type="datetimeFigureOut">
              <a:rPr lang="fr-CM" smtClean="0"/>
              <a:t>03/12/2020</a:t>
            </a:fld>
            <a:endParaRPr lang="fr-CM"/>
          </a:p>
        </p:txBody>
      </p:sp>
      <p:sp>
        <p:nvSpPr>
          <p:cNvPr id="5" name="Espace réservé du pied de page 4"/>
          <p:cNvSpPr>
            <a:spLocks noGrp="1"/>
          </p:cNvSpPr>
          <p:nvPr>
            <p:ph type="ftr" sz="quarter" idx="11"/>
          </p:nvPr>
        </p:nvSpPr>
        <p:spPr/>
        <p:txBody>
          <a:bodyPr/>
          <a:lstStyle/>
          <a:p>
            <a:endParaRPr lang="fr-CM"/>
          </a:p>
        </p:txBody>
      </p:sp>
      <p:sp>
        <p:nvSpPr>
          <p:cNvPr id="6" name="Espace réservé du numéro de diapositive 5"/>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382315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M"/>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5" name="Espace réservé de la date 4"/>
          <p:cNvSpPr>
            <a:spLocks noGrp="1"/>
          </p:cNvSpPr>
          <p:nvPr>
            <p:ph type="dt" sz="half" idx="10"/>
          </p:nvPr>
        </p:nvSpPr>
        <p:spPr/>
        <p:txBody>
          <a:bodyPr/>
          <a:lstStyle/>
          <a:p>
            <a:fld id="{842BA878-314F-4607-9116-2A0364FDD172}" type="datetimeFigureOut">
              <a:rPr lang="fr-CM" smtClean="0"/>
              <a:t>03/12/2020</a:t>
            </a:fld>
            <a:endParaRPr lang="fr-CM"/>
          </a:p>
        </p:txBody>
      </p:sp>
      <p:sp>
        <p:nvSpPr>
          <p:cNvPr id="6" name="Espace réservé du pied de page 5"/>
          <p:cNvSpPr>
            <a:spLocks noGrp="1"/>
          </p:cNvSpPr>
          <p:nvPr>
            <p:ph type="ftr" sz="quarter" idx="11"/>
          </p:nvPr>
        </p:nvSpPr>
        <p:spPr/>
        <p:txBody>
          <a:bodyPr/>
          <a:lstStyle/>
          <a:p>
            <a:endParaRPr lang="fr-CM"/>
          </a:p>
        </p:txBody>
      </p:sp>
      <p:sp>
        <p:nvSpPr>
          <p:cNvPr id="7" name="Espace réservé du numéro de diapositive 6"/>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2755238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CM"/>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7" name="Espace réservé de la date 6"/>
          <p:cNvSpPr>
            <a:spLocks noGrp="1"/>
          </p:cNvSpPr>
          <p:nvPr>
            <p:ph type="dt" sz="half" idx="10"/>
          </p:nvPr>
        </p:nvSpPr>
        <p:spPr/>
        <p:txBody>
          <a:bodyPr/>
          <a:lstStyle/>
          <a:p>
            <a:fld id="{842BA878-314F-4607-9116-2A0364FDD172}" type="datetimeFigureOut">
              <a:rPr lang="fr-CM" smtClean="0"/>
              <a:t>03/12/2020</a:t>
            </a:fld>
            <a:endParaRPr lang="fr-CM"/>
          </a:p>
        </p:txBody>
      </p:sp>
      <p:sp>
        <p:nvSpPr>
          <p:cNvPr id="8" name="Espace réservé du pied de page 7"/>
          <p:cNvSpPr>
            <a:spLocks noGrp="1"/>
          </p:cNvSpPr>
          <p:nvPr>
            <p:ph type="ftr" sz="quarter" idx="11"/>
          </p:nvPr>
        </p:nvSpPr>
        <p:spPr/>
        <p:txBody>
          <a:bodyPr/>
          <a:lstStyle/>
          <a:p>
            <a:endParaRPr lang="fr-CM"/>
          </a:p>
        </p:txBody>
      </p:sp>
      <p:sp>
        <p:nvSpPr>
          <p:cNvPr id="9" name="Espace réservé du numéro de diapositive 8"/>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2902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CM"/>
          </a:p>
        </p:txBody>
      </p:sp>
      <p:sp>
        <p:nvSpPr>
          <p:cNvPr id="3" name="Espace réservé de la date 2"/>
          <p:cNvSpPr>
            <a:spLocks noGrp="1"/>
          </p:cNvSpPr>
          <p:nvPr>
            <p:ph type="dt" sz="half" idx="10"/>
          </p:nvPr>
        </p:nvSpPr>
        <p:spPr/>
        <p:txBody>
          <a:bodyPr/>
          <a:lstStyle/>
          <a:p>
            <a:fld id="{842BA878-314F-4607-9116-2A0364FDD172}" type="datetimeFigureOut">
              <a:rPr lang="fr-CM" smtClean="0"/>
              <a:t>03/12/2020</a:t>
            </a:fld>
            <a:endParaRPr lang="fr-CM"/>
          </a:p>
        </p:txBody>
      </p:sp>
      <p:sp>
        <p:nvSpPr>
          <p:cNvPr id="4" name="Espace réservé du pied de page 3"/>
          <p:cNvSpPr>
            <a:spLocks noGrp="1"/>
          </p:cNvSpPr>
          <p:nvPr>
            <p:ph type="ftr" sz="quarter" idx="11"/>
          </p:nvPr>
        </p:nvSpPr>
        <p:spPr/>
        <p:txBody>
          <a:bodyPr/>
          <a:lstStyle/>
          <a:p>
            <a:endParaRPr lang="fr-CM"/>
          </a:p>
        </p:txBody>
      </p:sp>
      <p:sp>
        <p:nvSpPr>
          <p:cNvPr id="5" name="Espace réservé du numéro de diapositive 4"/>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3775200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42BA878-314F-4607-9116-2A0364FDD172}" type="datetimeFigureOut">
              <a:rPr lang="fr-CM" smtClean="0"/>
              <a:t>03/12/2020</a:t>
            </a:fld>
            <a:endParaRPr lang="fr-CM"/>
          </a:p>
        </p:txBody>
      </p:sp>
      <p:sp>
        <p:nvSpPr>
          <p:cNvPr id="3" name="Espace réservé du pied de page 2"/>
          <p:cNvSpPr>
            <a:spLocks noGrp="1"/>
          </p:cNvSpPr>
          <p:nvPr>
            <p:ph type="ftr" sz="quarter" idx="11"/>
          </p:nvPr>
        </p:nvSpPr>
        <p:spPr/>
        <p:txBody>
          <a:bodyPr/>
          <a:lstStyle/>
          <a:p>
            <a:endParaRPr lang="fr-CM"/>
          </a:p>
        </p:txBody>
      </p:sp>
      <p:sp>
        <p:nvSpPr>
          <p:cNvPr id="4" name="Espace réservé du numéro de diapositive 3"/>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325781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CM"/>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42BA878-314F-4607-9116-2A0364FDD172}" type="datetimeFigureOut">
              <a:rPr lang="fr-CM" smtClean="0"/>
              <a:t>03/12/2020</a:t>
            </a:fld>
            <a:endParaRPr lang="fr-CM"/>
          </a:p>
        </p:txBody>
      </p:sp>
      <p:sp>
        <p:nvSpPr>
          <p:cNvPr id="6" name="Espace réservé du pied de page 5"/>
          <p:cNvSpPr>
            <a:spLocks noGrp="1"/>
          </p:cNvSpPr>
          <p:nvPr>
            <p:ph type="ftr" sz="quarter" idx="11"/>
          </p:nvPr>
        </p:nvSpPr>
        <p:spPr/>
        <p:txBody>
          <a:bodyPr/>
          <a:lstStyle/>
          <a:p>
            <a:endParaRPr lang="fr-CM"/>
          </a:p>
        </p:txBody>
      </p:sp>
      <p:sp>
        <p:nvSpPr>
          <p:cNvPr id="7" name="Espace réservé du numéro de diapositive 6"/>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173240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CM"/>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M"/>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842BA878-314F-4607-9116-2A0364FDD172}" type="datetimeFigureOut">
              <a:rPr lang="fr-CM" smtClean="0"/>
              <a:t>03/12/2020</a:t>
            </a:fld>
            <a:endParaRPr lang="fr-CM"/>
          </a:p>
        </p:txBody>
      </p:sp>
      <p:sp>
        <p:nvSpPr>
          <p:cNvPr id="6" name="Espace réservé du pied de page 5"/>
          <p:cNvSpPr>
            <a:spLocks noGrp="1"/>
          </p:cNvSpPr>
          <p:nvPr>
            <p:ph type="ftr" sz="quarter" idx="11"/>
          </p:nvPr>
        </p:nvSpPr>
        <p:spPr/>
        <p:txBody>
          <a:bodyPr/>
          <a:lstStyle/>
          <a:p>
            <a:endParaRPr lang="fr-CM"/>
          </a:p>
        </p:txBody>
      </p:sp>
      <p:sp>
        <p:nvSpPr>
          <p:cNvPr id="7" name="Espace réservé du numéro de diapositive 6"/>
          <p:cNvSpPr>
            <a:spLocks noGrp="1"/>
          </p:cNvSpPr>
          <p:nvPr>
            <p:ph type="sldNum" sz="quarter" idx="12"/>
          </p:nvPr>
        </p:nvSpPr>
        <p:spPr/>
        <p:txBody>
          <a:bodyPr/>
          <a:lstStyle/>
          <a:p>
            <a:fld id="{285BEBD1-6700-477C-A5B3-83499C302FDC}" type="slidenum">
              <a:rPr lang="fr-CM" smtClean="0"/>
              <a:t>‹N°›</a:t>
            </a:fld>
            <a:endParaRPr lang="fr-CM"/>
          </a:p>
        </p:txBody>
      </p:sp>
    </p:spTree>
    <p:extLst>
      <p:ext uri="{BB962C8B-B14F-4D97-AF65-F5344CB8AC3E}">
        <p14:creationId xmlns:p14="http://schemas.microsoft.com/office/powerpoint/2010/main" val="1099323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CM"/>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M"/>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2BA878-314F-4607-9116-2A0364FDD172}" type="datetimeFigureOut">
              <a:rPr lang="fr-CM" smtClean="0"/>
              <a:t>03/12/2020</a:t>
            </a:fld>
            <a:endParaRPr lang="fr-CM"/>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M"/>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BEBD1-6700-477C-A5B3-83499C302FDC}" type="slidenum">
              <a:rPr lang="fr-CM" smtClean="0"/>
              <a:t>‹N°›</a:t>
            </a:fld>
            <a:endParaRPr lang="fr-CM"/>
          </a:p>
        </p:txBody>
      </p:sp>
    </p:spTree>
    <p:extLst>
      <p:ext uri="{BB962C8B-B14F-4D97-AF65-F5344CB8AC3E}">
        <p14:creationId xmlns:p14="http://schemas.microsoft.com/office/powerpoint/2010/main" val="3270484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216"/>
          <p:cNvGraphicFramePr/>
          <p:nvPr>
            <p:extLst>
              <p:ext uri="{D42A27DB-BD31-4B8C-83A1-F6EECF244321}">
                <p14:modId xmlns:p14="http://schemas.microsoft.com/office/powerpoint/2010/main" val="1198112593"/>
              </p:ext>
            </p:extLst>
          </p:nvPr>
        </p:nvGraphicFramePr>
        <p:xfrm>
          <a:off x="3296093" y="648585"/>
          <a:ext cx="5656521" cy="4742121"/>
        </p:xfrm>
        <a:graphic>
          <a:graphicData uri="http://schemas.openxmlformats.org/drawingml/2006/chart">
            <c:chart xmlns:c="http://schemas.openxmlformats.org/drawingml/2006/chart" xmlns:r="http://schemas.openxmlformats.org/officeDocument/2006/relationships" r:id="rId2"/>
          </a:graphicData>
        </a:graphic>
      </p:graphicFrame>
      <p:sp>
        <p:nvSpPr>
          <p:cNvPr id="3" name="Espace réservé du contenu 2"/>
          <p:cNvSpPr>
            <a:spLocks noGrp="1"/>
          </p:cNvSpPr>
          <p:nvPr>
            <p:ph idx="1"/>
          </p:nvPr>
        </p:nvSpPr>
        <p:spPr>
          <a:xfrm>
            <a:off x="159489" y="1180214"/>
            <a:ext cx="11844670" cy="5497033"/>
          </a:xfrm>
        </p:spPr>
        <p:txBody>
          <a:bodyPr>
            <a:noAutofit/>
          </a:bodyPr>
          <a:lstStyle/>
          <a:p>
            <a:pPr algn="just"/>
            <a:r>
              <a:rPr lang="en-US" sz="1800" b="1" dirty="0"/>
              <a:t>Introduction: </a:t>
            </a:r>
            <a:r>
              <a:rPr lang="en-US" sz="1800" dirty="0"/>
              <a:t> Atrial fibrillation (AF) is the commonest heart rhythm </a:t>
            </a:r>
            <a:r>
              <a:rPr lang="en-US" sz="1800" dirty="0" smtClean="0"/>
              <a:t>disturbance</a:t>
            </a:r>
            <a:r>
              <a:rPr lang="en-US" sz="1800" dirty="0"/>
              <a:t>. In Cameroon, prevalence of AF is about 7-8% in hospital based studies. AF is associated with symptoms which affect the functional status of patients. Functional class of AF patients rated by the (European Heart Rhythm Association) EHRA scale has not been studied in Cameroon.</a:t>
            </a:r>
            <a:endParaRPr lang="fr-FR" sz="1800" dirty="0"/>
          </a:p>
          <a:p>
            <a:pPr algn="just"/>
            <a:r>
              <a:rPr lang="en-US" sz="1800" b="1" dirty="0"/>
              <a:t>Objectives: </a:t>
            </a:r>
            <a:r>
              <a:rPr lang="en-US" sz="1800" dirty="0"/>
              <a:t> We aimed to determine the functional status of AF patients according to the EHRA classification in a hospital setting in </a:t>
            </a:r>
            <a:r>
              <a:rPr lang="en-US" sz="1800" dirty="0" err="1"/>
              <a:t>Yaounde</a:t>
            </a:r>
            <a:r>
              <a:rPr lang="en-US" sz="1800" dirty="0"/>
              <a:t>. </a:t>
            </a:r>
            <a:endParaRPr lang="fr-FR" sz="1800" dirty="0"/>
          </a:p>
          <a:p>
            <a:pPr algn="just"/>
            <a:r>
              <a:rPr lang="en-US" sz="1800" b="1" dirty="0"/>
              <a:t>Materials and Methods: </a:t>
            </a:r>
            <a:r>
              <a:rPr lang="en-US" sz="1800" dirty="0"/>
              <a:t> It was a cross-sectional analytic study. We recruited 61 AF patients in our study. Informed consent was obtained from all participants. Demographic and clinical data were collected using a structured questionnaire. Proportions were calculated to display the frequency of various EHRA classes and to stratify them into good and poor functional class groups. </a:t>
            </a:r>
            <a:r>
              <a:rPr lang="en-US" sz="1800" dirty="0" err="1"/>
              <a:t>Univariate</a:t>
            </a:r>
            <a:r>
              <a:rPr lang="en-US" sz="1800" dirty="0"/>
              <a:t> and multivariate analyses were performed to determine the factors associated with poor functional status. A result was considered statistically significant if the 95% confidence intervals did not include 1 or if the p-value was &lt;0.05. </a:t>
            </a:r>
            <a:endParaRPr lang="fr-FR" sz="1800" dirty="0"/>
          </a:p>
          <a:p>
            <a:pPr algn="just"/>
            <a:r>
              <a:rPr lang="en-US" sz="1800" b="1" dirty="0"/>
              <a:t>Results: </a:t>
            </a:r>
            <a:r>
              <a:rPr lang="en-US" sz="1800" dirty="0"/>
              <a:t>Our mean age was 71 years (</a:t>
            </a:r>
            <a:r>
              <a:rPr lang="en-US" sz="1800" u="sng" dirty="0"/>
              <a:t>+</a:t>
            </a:r>
            <a:r>
              <a:rPr lang="en-US" sz="1800" dirty="0"/>
              <a:t>15) with most of our patients (62%) were aged 60-80 years. The most common risk factor of AF were hypertension (63%), and heart failure (41%). Majority (40%) had </a:t>
            </a:r>
            <a:r>
              <a:rPr lang="en-US" sz="1800" dirty="0" err="1"/>
              <a:t>HFpEF</a:t>
            </a:r>
            <a:r>
              <a:rPr lang="en-US" sz="1800" dirty="0"/>
              <a:t>. Beta-blockers were the most used rate control strategy (50%) and 72% patients had optimal heart rate. More than half our AF patients (54%) had poor functional class. Diastolic dysfunction was a significant predictor of poor functional status (OR=5; 95%CI: 1.04-25; P=0.03). </a:t>
            </a:r>
            <a:endParaRPr lang="fr-FR" sz="1800" dirty="0"/>
          </a:p>
          <a:p>
            <a:pPr algn="just"/>
            <a:r>
              <a:rPr lang="en-US" sz="1800" b="1" dirty="0"/>
              <a:t>Conclusion: </a:t>
            </a:r>
            <a:r>
              <a:rPr lang="en-US" sz="1800" dirty="0"/>
              <a:t>Poor functional status was frequent in our population of AF patients despite most of them having good systolic function. Diastolic dysfunction has a negative impact on functional class of AF patients. Treating diastolic dysfunction may be an important long term strategy in improving functional status of AF patients.</a:t>
            </a:r>
            <a:endParaRPr lang="fr-FR" sz="1800" dirty="0"/>
          </a:p>
          <a:p>
            <a:pPr algn="just"/>
            <a:r>
              <a:rPr lang="en-US" sz="1800" b="1" dirty="0"/>
              <a:t>Keywords: </a:t>
            </a:r>
            <a:r>
              <a:rPr lang="en-US" sz="1800" dirty="0"/>
              <a:t>atrial fibrillation, functional status, rate control, diastolic dysfunction </a:t>
            </a:r>
            <a:endParaRPr lang="fr-FR" sz="1800" dirty="0"/>
          </a:p>
          <a:p>
            <a:pPr algn="just"/>
            <a:endParaRPr lang="fr-FR" sz="1800" dirty="0"/>
          </a:p>
        </p:txBody>
      </p:sp>
      <p:sp>
        <p:nvSpPr>
          <p:cNvPr id="4" name="ZoneTexte 3"/>
          <p:cNvSpPr txBox="1"/>
          <p:nvPr/>
        </p:nvSpPr>
        <p:spPr>
          <a:xfrm>
            <a:off x="467833" y="82813"/>
            <a:ext cx="11536326" cy="369332"/>
          </a:xfrm>
          <a:prstGeom prst="rect">
            <a:avLst/>
          </a:prstGeom>
          <a:noFill/>
        </p:spPr>
        <p:txBody>
          <a:bodyPr wrap="square" rtlCol="0">
            <a:spAutoFit/>
          </a:bodyPr>
          <a:lstStyle/>
          <a:p>
            <a:r>
              <a:rPr lang="en-US" b="1" dirty="0">
                <a:solidFill>
                  <a:srgbClr val="0070C0"/>
                </a:solidFill>
              </a:rPr>
              <a:t>Functional status by EHRA classification of patients with atrial fibrillation in the </a:t>
            </a:r>
            <a:r>
              <a:rPr lang="en-US" b="1" dirty="0" err="1">
                <a:solidFill>
                  <a:srgbClr val="0070C0"/>
                </a:solidFill>
              </a:rPr>
              <a:t>Yaounde</a:t>
            </a:r>
            <a:r>
              <a:rPr lang="en-US" b="1" dirty="0">
                <a:solidFill>
                  <a:srgbClr val="0070C0"/>
                </a:solidFill>
              </a:rPr>
              <a:t> General Hospital, Cameroon. </a:t>
            </a:r>
            <a:endParaRPr lang="fr-FR" dirty="0"/>
          </a:p>
        </p:txBody>
      </p:sp>
      <p:sp>
        <p:nvSpPr>
          <p:cNvPr id="6" name="ZoneTexte 5"/>
          <p:cNvSpPr txBox="1"/>
          <p:nvPr/>
        </p:nvSpPr>
        <p:spPr>
          <a:xfrm>
            <a:off x="655677" y="477625"/>
            <a:ext cx="11663914" cy="338554"/>
          </a:xfrm>
          <a:prstGeom prst="rect">
            <a:avLst/>
          </a:prstGeom>
          <a:noFill/>
        </p:spPr>
        <p:txBody>
          <a:bodyPr wrap="square" rtlCol="0">
            <a:spAutoFit/>
          </a:bodyPr>
          <a:lstStyle/>
          <a:p>
            <a:r>
              <a:rPr lang="en-US" sz="1600" b="1" u="sng" dirty="0"/>
              <a:t>Boombhi J</a:t>
            </a:r>
            <a:r>
              <a:rPr lang="en-US" sz="1600" baseline="30000" dirty="0"/>
              <a:t>1,2</a:t>
            </a:r>
            <a:r>
              <a:rPr lang="en-US" sz="1600" dirty="0"/>
              <a:t>, </a:t>
            </a:r>
            <a:r>
              <a:rPr lang="en-US" sz="1600" dirty="0" err="1"/>
              <a:t>Mokube</a:t>
            </a:r>
            <a:r>
              <a:rPr lang="en-US" sz="1600" dirty="0"/>
              <a:t> MN</a:t>
            </a:r>
            <a:r>
              <a:rPr lang="en-US" sz="1600" baseline="30000" dirty="0"/>
              <a:t>1</a:t>
            </a:r>
            <a:r>
              <a:rPr lang="en-US" sz="1600" dirty="0"/>
              <a:t>,  </a:t>
            </a:r>
            <a:r>
              <a:rPr lang="en-US" sz="1600" dirty="0" err="1"/>
              <a:t>Menanga</a:t>
            </a:r>
            <a:r>
              <a:rPr lang="en-US" sz="1600" dirty="0"/>
              <a:t> A</a:t>
            </a:r>
            <a:r>
              <a:rPr lang="en-US" sz="1600" baseline="30000" dirty="0"/>
              <a:t>1,2</a:t>
            </a:r>
            <a:r>
              <a:rPr lang="en-US" sz="1600" dirty="0"/>
              <a:t>, </a:t>
            </a:r>
            <a:r>
              <a:rPr lang="en-US" sz="1600" dirty="0" err="1"/>
              <a:t>Nganou</a:t>
            </a:r>
            <a:r>
              <a:rPr lang="en-US" sz="1600" dirty="0"/>
              <a:t> C</a:t>
            </a:r>
            <a:r>
              <a:rPr lang="en-US" sz="1600" baseline="30000" dirty="0"/>
              <a:t>1,3</a:t>
            </a:r>
            <a:r>
              <a:rPr lang="en-US" sz="1600" dirty="0"/>
              <a:t>, </a:t>
            </a:r>
            <a:r>
              <a:rPr lang="en-US" sz="1600" dirty="0" err="1"/>
              <a:t>Mfeukeu-Kuate</a:t>
            </a:r>
            <a:r>
              <a:rPr lang="en-US" sz="1600" dirty="0"/>
              <a:t> L</a:t>
            </a:r>
            <a:r>
              <a:rPr lang="en-US" sz="1600" baseline="30000" dirty="0"/>
              <a:t>1,3</a:t>
            </a:r>
            <a:r>
              <a:rPr lang="en-US" sz="1600" dirty="0"/>
              <a:t>, </a:t>
            </a:r>
            <a:r>
              <a:rPr lang="en-US" sz="1600" dirty="0" err="1"/>
              <a:t>Dzudie</a:t>
            </a:r>
            <a:r>
              <a:rPr lang="en-US" sz="1600" dirty="0"/>
              <a:t> A</a:t>
            </a:r>
            <a:r>
              <a:rPr lang="en-US" sz="1600" baseline="30000" dirty="0"/>
              <a:t>1</a:t>
            </a:r>
            <a:r>
              <a:rPr lang="en-US" sz="1600" dirty="0"/>
              <a:t>, </a:t>
            </a:r>
            <a:r>
              <a:rPr lang="en-US" sz="1600" dirty="0" err="1"/>
              <a:t>Hamadou</a:t>
            </a:r>
            <a:r>
              <a:rPr lang="en-US" sz="1600" dirty="0"/>
              <a:t> B</a:t>
            </a:r>
            <a:r>
              <a:rPr lang="en-US" sz="1600" baseline="30000" dirty="0"/>
              <a:t>1</a:t>
            </a:r>
            <a:r>
              <a:rPr lang="en-US" sz="1600" dirty="0"/>
              <a:t>, </a:t>
            </a:r>
            <a:r>
              <a:rPr lang="en-US" sz="1600" dirty="0" err="1"/>
              <a:t>Ebene</a:t>
            </a:r>
            <a:r>
              <a:rPr lang="en-US" sz="1600" dirty="0"/>
              <a:t> M</a:t>
            </a:r>
            <a:r>
              <a:rPr lang="en-US" sz="1600" baseline="30000" dirty="0"/>
              <a:t>1</a:t>
            </a:r>
            <a:r>
              <a:rPr lang="en-US" sz="1600" dirty="0"/>
              <a:t>, </a:t>
            </a:r>
            <a:r>
              <a:rPr lang="en-US" sz="1600" dirty="0" err="1"/>
              <a:t>Owona</a:t>
            </a:r>
            <a:r>
              <a:rPr lang="en-US" sz="1600" dirty="0"/>
              <a:t> A</a:t>
            </a:r>
            <a:r>
              <a:rPr lang="en-US" sz="1600" baseline="30000" dirty="0"/>
              <a:t>1</a:t>
            </a:r>
            <a:r>
              <a:rPr lang="en-US" sz="1600" dirty="0"/>
              <a:t>, </a:t>
            </a:r>
            <a:r>
              <a:rPr lang="en-US" sz="1600" dirty="0" err="1"/>
              <a:t>Kingue</a:t>
            </a:r>
            <a:r>
              <a:rPr lang="en-US" sz="1600" dirty="0"/>
              <a:t> S</a:t>
            </a:r>
            <a:r>
              <a:rPr lang="en-US" sz="1600" baseline="30000" dirty="0"/>
              <a:t>1,2</a:t>
            </a:r>
            <a:r>
              <a:rPr lang="en-US" sz="1600" dirty="0" smtClean="0"/>
              <a:t>. </a:t>
            </a:r>
            <a:endParaRPr lang="fr-FR" sz="1600" dirty="0"/>
          </a:p>
        </p:txBody>
      </p:sp>
      <p:sp>
        <p:nvSpPr>
          <p:cNvPr id="7" name="ZoneTexte 6"/>
          <p:cNvSpPr txBox="1"/>
          <p:nvPr/>
        </p:nvSpPr>
        <p:spPr>
          <a:xfrm>
            <a:off x="655676" y="890474"/>
            <a:ext cx="11663915" cy="215444"/>
          </a:xfrm>
          <a:prstGeom prst="rect">
            <a:avLst/>
          </a:prstGeom>
          <a:noFill/>
        </p:spPr>
        <p:txBody>
          <a:bodyPr wrap="square" rtlCol="0">
            <a:spAutoFit/>
          </a:bodyPr>
          <a:lstStyle/>
          <a:p>
            <a:r>
              <a:rPr lang="en-US" sz="800" dirty="0"/>
              <a:t>1. Department of Internal Medicine and Specialties, Faculty of Medicine and </a:t>
            </a:r>
            <a:r>
              <a:rPr lang="en-US" sz="800" dirty="0" err="1" smtClean="0"/>
              <a:t>BiomedicalSciences</a:t>
            </a:r>
            <a:r>
              <a:rPr lang="en-US" sz="800" dirty="0"/>
              <a:t>, University of Yaoundé </a:t>
            </a:r>
            <a:r>
              <a:rPr lang="en-US" sz="800" dirty="0" smtClean="0"/>
              <a:t>I.  2</a:t>
            </a:r>
            <a:r>
              <a:rPr lang="en-US" sz="800" dirty="0"/>
              <a:t>. Cardiology Unit, General Hospital of </a:t>
            </a:r>
            <a:r>
              <a:rPr lang="en-US" sz="800" dirty="0" smtClean="0"/>
              <a:t>Yaoundé.  </a:t>
            </a:r>
            <a:r>
              <a:rPr lang="en-US" sz="800" dirty="0" smtClean="0"/>
              <a:t>3</a:t>
            </a:r>
            <a:r>
              <a:rPr lang="en-US" sz="800" dirty="0"/>
              <a:t>. Cardiology Unit, Central Hospital of </a:t>
            </a:r>
            <a:r>
              <a:rPr lang="en-US" sz="800" dirty="0" smtClean="0"/>
              <a:t>Yaoundé</a:t>
            </a:r>
            <a:endParaRPr lang="fr-FR" sz="800" dirty="0"/>
          </a:p>
        </p:txBody>
      </p:sp>
    </p:spTree>
    <p:extLst>
      <p:ext uri="{BB962C8B-B14F-4D97-AF65-F5344CB8AC3E}">
        <p14:creationId xmlns:p14="http://schemas.microsoft.com/office/powerpoint/2010/main" val="1635546135"/>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1010</TotalTime>
  <Words>446</Words>
  <Application>Microsoft Office PowerPoint</Application>
  <PresentationFormat>Grand écran</PresentationFormat>
  <Paragraphs>9</Paragraphs>
  <Slides>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Calibri Light</vt:lpstr>
      <vt:lpstr>Thème Office</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Evaluation de la fonction diastolique du ventricule gauche chez les patients en Arythmie Complète par Fibrillation Atriale</dc:title>
  <dc:creator>Aïcha Mefire yap</dc:creator>
  <cp:lastModifiedBy>Compte Microsoft</cp:lastModifiedBy>
  <cp:revision>90</cp:revision>
  <dcterms:created xsi:type="dcterms:W3CDTF">2020-10-14T14:04:30Z</dcterms:created>
  <dcterms:modified xsi:type="dcterms:W3CDTF">2020-12-03T09:31:12Z</dcterms:modified>
</cp:coreProperties>
</file>