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9" autoAdjust="0"/>
    <p:restoredTop sz="94660"/>
  </p:normalViewPr>
  <p:slideViewPr>
    <p:cSldViewPr snapToGrid="0">
      <p:cViewPr varScale="1">
        <p:scale>
          <a:sx n="74" d="100"/>
          <a:sy n="74" d="100"/>
        </p:scale>
        <p:origin x="-65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2.bin"/></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invertIfNegative val="0"/>
          <c:dLbls>
            <c:dLbl>
              <c:idx val="0"/>
              <c:layout>
                <c:manualLayout>
                  <c:x val="1.5896671634376552E-2"/>
                  <c:y val="-2.8368794326241144E-2"/>
                </c:manualLayout>
              </c:layout>
              <c:showLegendKey val="0"/>
              <c:showVal val="1"/>
              <c:showCatName val="0"/>
              <c:showSerName val="0"/>
              <c:showPercent val="0"/>
              <c:showBubbleSize val="0"/>
            </c:dLbl>
            <c:dLbl>
              <c:idx val="1"/>
              <c:layout>
                <c:manualLayout>
                  <c:x val="2.3845007451564829E-2"/>
                  <c:y val="-3.7825059101654845E-2"/>
                </c:manualLayout>
              </c:layout>
              <c:showLegendKey val="0"/>
              <c:showVal val="1"/>
              <c:showCatName val="0"/>
              <c:showSerName val="0"/>
              <c:showPercent val="0"/>
              <c:showBubbleSize val="0"/>
            </c:dLbl>
            <c:dLbl>
              <c:idx val="2"/>
              <c:layout>
                <c:manualLayout>
                  <c:x val="2.3845007451564829E-2"/>
                  <c:y val="-3.309692671394799E-2"/>
                </c:manualLayout>
              </c:layout>
              <c:showLegendKey val="0"/>
              <c:showVal val="1"/>
              <c:showCatName val="0"/>
              <c:showSerName val="0"/>
              <c:showPercent val="0"/>
              <c:showBubbleSize val="0"/>
            </c:dLbl>
            <c:dLbl>
              <c:idx val="3"/>
              <c:layout>
                <c:manualLayout>
                  <c:x val="2.3845007451564829E-2"/>
                  <c:y val="-4.2553191489361701E-2"/>
                </c:manualLayout>
              </c:layout>
              <c:showLegendKey val="0"/>
              <c:showVal val="1"/>
              <c:showCatName val="0"/>
              <c:showSerName val="0"/>
              <c:showPercent val="0"/>
              <c:showBubbleSize val="0"/>
            </c:dLbl>
            <c:dLbl>
              <c:idx val="4"/>
              <c:layout>
                <c:manualLayout>
                  <c:x val="2.3845007451564829E-2"/>
                  <c:y val="-4.2553191489361701E-2"/>
                </c:manualLayout>
              </c:layout>
              <c:showLegendKey val="0"/>
              <c:showVal val="1"/>
              <c:showCatName val="0"/>
              <c:showSerName val="0"/>
              <c:showPercent val="0"/>
              <c:showBubbleSize val="0"/>
            </c:dLbl>
            <c:dLbl>
              <c:idx val="5"/>
              <c:layout>
                <c:manualLayout>
                  <c:x val="1.5896671634376552E-2"/>
                  <c:y val="-4.2553191489361701E-2"/>
                </c:manualLayout>
              </c:layout>
              <c:showLegendKey val="0"/>
              <c:showVal val="1"/>
              <c:showCatName val="0"/>
              <c:showSerName val="0"/>
              <c:showPercent val="0"/>
              <c:showBubbleSize val="0"/>
            </c:dLbl>
            <c:dLbl>
              <c:idx val="6"/>
              <c:layout>
                <c:manualLayout>
                  <c:x val="1.1922503725782414E-2"/>
                  <c:y val="-4.7281323877068557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strRef>
              <c:f>Feuil2!$A$1:$A$7</c:f>
              <c:strCache>
                <c:ptCount val="7"/>
                <c:pt idx="0">
                  <c:v>Dyspnée</c:v>
                </c:pt>
                <c:pt idx="1">
                  <c:v>Douleur thoracique</c:v>
                </c:pt>
                <c:pt idx="2">
                  <c:v>Toux</c:v>
                </c:pt>
                <c:pt idx="3">
                  <c:v>Hémoptysie</c:v>
                </c:pt>
                <c:pt idx="4">
                  <c:v>Syncope</c:v>
                </c:pt>
                <c:pt idx="5">
                  <c:v>Hoquet persistant </c:v>
                </c:pt>
                <c:pt idx="6">
                  <c:v>Vomissement </c:v>
                </c:pt>
              </c:strCache>
            </c:strRef>
          </c:cat>
          <c:val>
            <c:numRef>
              <c:f>Feuil2!$C$1:$C$7</c:f>
              <c:numCache>
                <c:formatCode>0.00%</c:formatCode>
                <c:ptCount val="7"/>
                <c:pt idx="0">
                  <c:v>0.90300000000000002</c:v>
                </c:pt>
                <c:pt idx="1">
                  <c:v>0.93500000000000005</c:v>
                </c:pt>
                <c:pt idx="2">
                  <c:v>0.64500000000000002</c:v>
                </c:pt>
                <c:pt idx="3">
                  <c:v>0.35499999999999998</c:v>
                </c:pt>
                <c:pt idx="4">
                  <c:v>3.2000000000000001E-2</c:v>
                </c:pt>
                <c:pt idx="5">
                  <c:v>3.2000000000000001E-2</c:v>
                </c:pt>
                <c:pt idx="6">
                  <c:v>3.2000000000000001E-2</c:v>
                </c:pt>
              </c:numCache>
            </c:numRef>
          </c:val>
        </c:ser>
        <c:dLbls>
          <c:showLegendKey val="0"/>
          <c:showVal val="1"/>
          <c:showCatName val="0"/>
          <c:showSerName val="0"/>
          <c:showPercent val="0"/>
          <c:showBubbleSize val="0"/>
        </c:dLbls>
        <c:gapWidth val="75"/>
        <c:shape val="box"/>
        <c:axId val="72029696"/>
        <c:axId val="72050560"/>
        <c:axId val="0"/>
      </c:bar3DChart>
      <c:catAx>
        <c:axId val="72029696"/>
        <c:scaling>
          <c:orientation val="minMax"/>
        </c:scaling>
        <c:delete val="0"/>
        <c:axPos val="b"/>
        <c:majorTickMark val="none"/>
        <c:minorTickMark val="none"/>
        <c:tickLblPos val="nextTo"/>
        <c:crossAx val="72050560"/>
        <c:crosses val="autoZero"/>
        <c:auto val="1"/>
        <c:lblAlgn val="ctr"/>
        <c:lblOffset val="100"/>
        <c:noMultiLvlLbl val="0"/>
      </c:catAx>
      <c:valAx>
        <c:axId val="72050560"/>
        <c:scaling>
          <c:orientation val="minMax"/>
        </c:scaling>
        <c:delete val="0"/>
        <c:axPos val="l"/>
        <c:numFmt formatCode="0.00%" sourceLinked="1"/>
        <c:majorTickMark val="out"/>
        <c:minorTickMark val="none"/>
        <c:tickLblPos val="nextTo"/>
        <c:crossAx val="72029696"/>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perspective val="30"/>
    </c:view3D>
    <c:floor>
      <c:thickness val="0"/>
    </c:floor>
    <c:sideWall>
      <c:thickness val="0"/>
    </c:sideWall>
    <c:backWall>
      <c:thickness val="0"/>
    </c:backWall>
    <c:plotArea>
      <c:layout/>
      <c:pie3DChart>
        <c:varyColors val="1"/>
        <c:ser>
          <c:idx val="0"/>
          <c:order val="0"/>
          <c:dLbls>
            <c:dLbl>
              <c:idx val="0"/>
              <c:layout>
                <c:manualLayout>
                  <c:x val="-8.7626531058617674E-2"/>
                  <c:y val="0.12962962962962962"/>
                </c:manualLayout>
              </c:layout>
              <c:tx>
                <c:rich>
                  <a:bodyPr/>
                  <a:lstStyle/>
                  <a:p>
                    <a:r>
                      <a:rPr lang="en-US" sz="1200" b="1"/>
                      <a:t>Faible
10%</a:t>
                    </a:r>
                  </a:p>
                </c:rich>
              </c:tx>
              <c:showLegendKey val="0"/>
              <c:showVal val="0"/>
              <c:showCatName val="1"/>
              <c:showSerName val="0"/>
              <c:showPercent val="1"/>
              <c:showBubbleSize val="0"/>
            </c:dLbl>
            <c:dLbl>
              <c:idx val="1"/>
              <c:layout>
                <c:manualLayout>
                  <c:x val="-0.21225688976377952"/>
                  <c:y val="-0.15032006415864685"/>
                </c:manualLayout>
              </c:layout>
              <c:tx>
                <c:rich>
                  <a:bodyPr/>
                  <a:lstStyle/>
                  <a:p>
                    <a:pPr>
                      <a:defRPr sz="1600" b="1"/>
                    </a:pPr>
                    <a:r>
                      <a:rPr lang="en-US" sz="1600" b="1"/>
                      <a:t>Forte
39%</a:t>
                    </a:r>
                  </a:p>
                </c:rich>
              </c:tx>
              <c:spPr/>
              <c:showLegendKey val="0"/>
              <c:showVal val="0"/>
              <c:showCatName val="1"/>
              <c:showSerName val="0"/>
              <c:showPercent val="1"/>
              <c:showBubbleSize val="0"/>
            </c:dLbl>
            <c:dLbl>
              <c:idx val="2"/>
              <c:layout>
                <c:manualLayout>
                  <c:x val="0.21628578629859432"/>
                  <c:y val="-0.13361815573882346"/>
                </c:manualLayout>
              </c:layout>
              <c:tx>
                <c:rich>
                  <a:bodyPr/>
                  <a:lstStyle/>
                  <a:p>
                    <a:pPr>
                      <a:defRPr sz="1400" b="1"/>
                    </a:pPr>
                    <a:r>
                      <a:rPr lang="en-US" sz="1400" b="1" dirty="0" err="1"/>
                      <a:t>Intermédiaire</a:t>
                    </a:r>
                    <a:r>
                      <a:rPr lang="en-US" sz="1400" b="1" dirty="0"/>
                      <a:t>
51%</a:t>
                    </a:r>
                  </a:p>
                </c:rich>
              </c:tx>
              <c:spPr/>
              <c:showLegendKey val="0"/>
              <c:showVal val="0"/>
              <c:showCatName val="1"/>
              <c:showSerName val="0"/>
              <c:showPercent val="1"/>
              <c:showBubbleSize val="0"/>
            </c:dLbl>
            <c:txPr>
              <a:bodyPr/>
              <a:lstStyle/>
              <a:p>
                <a:pPr>
                  <a:defRPr b="1"/>
                </a:pPr>
                <a:endParaRPr lang="fr-FR"/>
              </a:p>
            </c:txPr>
            <c:showLegendKey val="0"/>
            <c:showVal val="0"/>
            <c:showCatName val="1"/>
            <c:showSerName val="0"/>
            <c:showPercent val="1"/>
            <c:showBubbleSize val="0"/>
            <c:showLeaderLines val="1"/>
          </c:dLbls>
          <c:cat>
            <c:strRef>
              <c:f>Feuil1!$A$1:$A$3</c:f>
              <c:strCache>
                <c:ptCount val="3"/>
                <c:pt idx="0">
                  <c:v>Faible</c:v>
                </c:pt>
                <c:pt idx="1">
                  <c:v>Forte</c:v>
                </c:pt>
                <c:pt idx="2">
                  <c:v>Intermédiaire</c:v>
                </c:pt>
              </c:strCache>
            </c:strRef>
          </c:cat>
          <c:val>
            <c:numRef>
              <c:f>Feuil1!$C$1:$C$3</c:f>
              <c:numCache>
                <c:formatCode>0.00%</c:formatCode>
                <c:ptCount val="3"/>
                <c:pt idx="0">
                  <c:v>9.6699999999999994E-2</c:v>
                </c:pt>
                <c:pt idx="1">
                  <c:v>0.38719999999999999</c:v>
                </c:pt>
                <c:pt idx="2">
                  <c:v>0.5161</c:v>
                </c:pt>
              </c:numCache>
            </c:numRef>
          </c:val>
        </c:ser>
        <c:dLbls>
          <c:showLegendKey val="0"/>
          <c:showVal val="0"/>
          <c:showCatName val="1"/>
          <c:showSerName val="0"/>
          <c:showPercent val="1"/>
          <c:showBubbleSize val="0"/>
          <c:showLeaderLines val="1"/>
        </c:dLbls>
      </c:pie3DChart>
    </c:plotArea>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3956401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648034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362332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229282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1626026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43B8D5C-8544-4BD2-9AE2-781B4E1F9D14}" type="datetimeFigureOut">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38486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43B8D5C-8544-4BD2-9AE2-781B4E1F9D14}" type="datetimeFigureOut">
              <a:rPr lang="fr-FR" smtClean="0"/>
              <a:t>05/12/2020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4174729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43B8D5C-8544-4BD2-9AE2-781B4E1F9D14}" type="datetimeFigureOut">
              <a:rPr lang="fr-FR" smtClean="0"/>
              <a:t>05/12/2020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35681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43B8D5C-8544-4BD2-9AE2-781B4E1F9D14}" type="datetimeFigureOut">
              <a:rPr lang="fr-FR" smtClean="0"/>
              <a:t>05/12/2020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2987219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3B8D5C-8544-4BD2-9AE2-781B4E1F9D14}" type="datetimeFigureOut">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482334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43B8D5C-8544-4BD2-9AE2-781B4E1F9D14}" type="datetimeFigureOut">
              <a:rPr lang="fr-FR" smtClean="0"/>
              <a:t>05/12/2020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74A39122-E0A3-4951-BACF-D8BAC20B11E0}" type="slidenum">
              <a:rPr lang="fr-FR" smtClean="0"/>
              <a:t>‹N°›</a:t>
            </a:fld>
            <a:endParaRPr lang="fr-FR"/>
          </a:p>
        </p:txBody>
      </p:sp>
    </p:spTree>
    <p:extLst>
      <p:ext uri="{BB962C8B-B14F-4D97-AF65-F5344CB8AC3E}">
        <p14:creationId xmlns:p14="http://schemas.microsoft.com/office/powerpoint/2010/main" val="2430240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3B8D5C-8544-4BD2-9AE2-781B4E1F9D14}" type="datetimeFigureOut">
              <a:rPr lang="fr-FR" smtClean="0"/>
              <a:t>05/12/2020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A39122-E0A3-4951-BACF-D8BAC20B11E0}" type="slidenum">
              <a:rPr lang="fr-FR" smtClean="0"/>
              <a:t>‹N°›</a:t>
            </a:fld>
            <a:endParaRPr lang="fr-FR"/>
          </a:p>
        </p:txBody>
      </p:sp>
    </p:spTree>
    <p:extLst>
      <p:ext uri="{BB962C8B-B14F-4D97-AF65-F5344CB8AC3E}">
        <p14:creationId xmlns:p14="http://schemas.microsoft.com/office/powerpoint/2010/main" val="3291600406"/>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2" name="Titre 1"/>
          <p:cNvSpPr>
            <a:spLocks noGrp="1"/>
          </p:cNvSpPr>
          <p:nvPr>
            <p:ph type="ctrTitle"/>
          </p:nvPr>
        </p:nvSpPr>
        <p:spPr>
          <a:xfrm>
            <a:off x="1896931" y="0"/>
            <a:ext cx="8713476" cy="631065"/>
          </a:xfrm>
        </p:spPr>
        <p:txBody>
          <a:bodyPr>
            <a:noAutofit/>
          </a:bodyPr>
          <a:lstStyle/>
          <a:p>
            <a:r>
              <a:rPr lang="fr-FR" sz="1600" dirty="0" smtClean="0">
                <a:solidFill>
                  <a:schemeClr val="accent2"/>
                </a:solidFill>
                <a:latin typeface="Arial Black" panose="020B0A04020102020204" pitchFamily="34" charset="0"/>
              </a:rPr>
              <a:t>ASPECTS EPIDEMIOLOGIQUE, DIAGNOSTIQUE, THERAPEUTIQUE ET EVOLUTIF DE L ’EMBOLIE PULMONAIRE A ZIGUINCHOR </a:t>
            </a:r>
            <a:endParaRPr lang="fr-FR" sz="1600" dirty="0">
              <a:solidFill>
                <a:schemeClr val="accent2"/>
              </a:solidFill>
              <a:latin typeface="Arial Black" panose="020B0A04020102020204" pitchFamily="34" charset="0"/>
            </a:endParaRPr>
          </a:p>
        </p:txBody>
      </p:sp>
      <p:sp>
        <p:nvSpPr>
          <p:cNvPr id="3" name="Sous-titre 2"/>
          <p:cNvSpPr>
            <a:spLocks noGrp="1"/>
          </p:cNvSpPr>
          <p:nvPr>
            <p:ph type="subTitle" idx="1"/>
          </p:nvPr>
        </p:nvSpPr>
        <p:spPr>
          <a:xfrm>
            <a:off x="1346277" y="609417"/>
            <a:ext cx="9529181" cy="611642"/>
          </a:xfrm>
        </p:spPr>
        <p:txBody>
          <a:bodyPr>
            <a:normAutofit/>
          </a:bodyPr>
          <a:lstStyle/>
          <a:p>
            <a:r>
              <a:rPr lang="fr-FR" sz="1200" b="1" dirty="0">
                <a:latin typeface="Arial Black" panose="020B0A04020102020204" pitchFamily="34" charset="0"/>
              </a:rPr>
              <a:t>MANGA S, </a:t>
            </a:r>
            <a:r>
              <a:rPr lang="fr-FR" sz="1200" b="1" dirty="0" smtClean="0">
                <a:latin typeface="Arial Black" panose="020B0A04020102020204" pitchFamily="34" charset="0"/>
              </a:rPr>
              <a:t>BADIANE AB, </a:t>
            </a:r>
            <a:r>
              <a:rPr lang="fr-FR" sz="1200" b="1" u="sng" dirty="0" smtClean="0">
                <a:latin typeface="Arial Black" panose="020B0A04020102020204" pitchFamily="34" charset="0"/>
              </a:rPr>
              <a:t>QUINTA I.T</a:t>
            </a:r>
            <a:r>
              <a:rPr lang="fr-FR" sz="1200" b="1" dirty="0" smtClean="0">
                <a:latin typeface="Arial Black" panose="020B0A04020102020204" pitchFamily="34" charset="0"/>
              </a:rPr>
              <a:t>,  A DIATTA, BA SA.</a:t>
            </a:r>
            <a:endParaRPr lang="fr-FR" sz="1200" dirty="0">
              <a:latin typeface="Arial Black" panose="020B0A04020102020204" pitchFamily="34" charset="0"/>
            </a:endParaRPr>
          </a:p>
          <a:p>
            <a:r>
              <a:rPr lang="fr-FR" sz="1200" b="1" dirty="0" smtClean="0">
                <a:latin typeface="Arial" pitchFamily="34" charset="0"/>
                <a:cs typeface="Arial" pitchFamily="34" charset="0"/>
              </a:rPr>
              <a:t>Service de cardiologie de l’hôpital </a:t>
            </a:r>
            <a:r>
              <a:rPr lang="fr-FR" sz="1200" b="1" dirty="0">
                <a:latin typeface="Arial" pitchFamily="34" charset="0"/>
                <a:cs typeface="Arial" pitchFamily="34" charset="0"/>
              </a:rPr>
              <a:t>de la paix </a:t>
            </a:r>
            <a:r>
              <a:rPr lang="fr-FR" sz="1200" b="1" dirty="0" smtClean="0">
                <a:latin typeface="Arial" pitchFamily="34" charset="0"/>
                <a:cs typeface="Arial" pitchFamily="34" charset="0"/>
              </a:rPr>
              <a:t>Ziguinchor (Sénégal) – Université </a:t>
            </a:r>
            <a:r>
              <a:rPr lang="fr-FR" sz="1200" b="1" dirty="0" err="1" smtClean="0">
                <a:latin typeface="Arial" pitchFamily="34" charset="0"/>
                <a:cs typeface="Arial" pitchFamily="34" charset="0"/>
              </a:rPr>
              <a:t>Assane</a:t>
            </a:r>
            <a:r>
              <a:rPr lang="fr-FR" sz="1200" b="1" dirty="0" smtClean="0">
                <a:latin typeface="Arial" pitchFamily="34" charset="0"/>
                <a:cs typeface="Arial" pitchFamily="34" charset="0"/>
              </a:rPr>
              <a:t> </a:t>
            </a:r>
            <a:r>
              <a:rPr lang="fr-FR" sz="1200" b="1" dirty="0" err="1" smtClean="0">
                <a:latin typeface="Arial" pitchFamily="34" charset="0"/>
                <a:cs typeface="Arial" pitchFamily="34" charset="0"/>
              </a:rPr>
              <a:t>Seck</a:t>
            </a:r>
            <a:r>
              <a:rPr lang="fr-FR" sz="1200" b="1" dirty="0" smtClean="0">
                <a:latin typeface="Arial" pitchFamily="34" charset="0"/>
                <a:cs typeface="Arial" pitchFamily="34" charset="0"/>
              </a:rPr>
              <a:t>, Ziguinchor </a:t>
            </a:r>
          </a:p>
          <a:p>
            <a:endParaRPr lang="fr-FR" sz="1200" dirty="0"/>
          </a:p>
        </p:txBody>
      </p:sp>
      <p:pic>
        <p:nvPicPr>
          <p:cNvPr id="5" name="Image 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207" y="84943"/>
            <a:ext cx="1169559" cy="744722"/>
          </a:xfrm>
          <a:prstGeom prst="rect">
            <a:avLst/>
          </a:prstGeom>
          <a:noFill/>
          <a:ln>
            <a:noFill/>
          </a:ln>
          <a:extLst/>
        </p:spPr>
      </p:pic>
      <p:pic>
        <p:nvPicPr>
          <p:cNvPr id="6" name="Image 5"/>
          <p:cNvPicPr>
            <a:picLocks noChangeAspect="1"/>
          </p:cNvPicPr>
          <p:nvPr/>
        </p:nvPicPr>
        <p:blipFill>
          <a:blip r:embed="rId4"/>
          <a:stretch>
            <a:fillRect/>
          </a:stretch>
        </p:blipFill>
        <p:spPr>
          <a:xfrm>
            <a:off x="11026511" y="70350"/>
            <a:ext cx="1010375" cy="744722"/>
          </a:xfrm>
          <a:prstGeom prst="rect">
            <a:avLst/>
          </a:prstGeom>
        </p:spPr>
      </p:pic>
      <p:sp>
        <p:nvSpPr>
          <p:cNvPr id="9" name="ZoneTexte 8"/>
          <p:cNvSpPr txBox="1"/>
          <p:nvPr/>
        </p:nvSpPr>
        <p:spPr>
          <a:xfrm>
            <a:off x="57283" y="915238"/>
            <a:ext cx="3510701" cy="1600438"/>
          </a:xfrm>
          <a:prstGeom prst="rect">
            <a:avLst/>
          </a:prstGeom>
          <a:noFill/>
        </p:spPr>
        <p:txBody>
          <a:bodyPr wrap="square" rtlCol="0">
            <a:spAutoFit/>
          </a:bodyPr>
          <a:lstStyle/>
          <a:p>
            <a:r>
              <a:rPr lang="fr-FR" sz="1400" b="1" u="sng" dirty="0" smtClean="0">
                <a:solidFill>
                  <a:srgbClr val="FF0000"/>
                </a:solidFill>
                <a:latin typeface="Arial" panose="020B0604020202020204" pitchFamily="34" charset="0"/>
                <a:cs typeface="Arial" panose="020B0604020202020204" pitchFamily="34" charset="0"/>
              </a:rPr>
              <a:t>Introduction</a:t>
            </a:r>
          </a:p>
          <a:p>
            <a:r>
              <a:rPr lang="fr-FR" sz="1400" dirty="0"/>
              <a:t>L’embolie pulmonaire (EP) est une pathologie grave, relativement fréquente et de diagnostic difficile</a:t>
            </a:r>
            <a:r>
              <a:rPr lang="fr-FR" sz="1400" dirty="0" smtClean="0"/>
              <a:t>.</a:t>
            </a:r>
            <a:r>
              <a:rPr lang="fr-FR" sz="1400" dirty="0"/>
              <a:t> L’objectif de ce travail était de déterminer les aspects épidémiologiques, diagnostiques, thérapeutiques et évolutifs de l’embolie pulmonaire à </a:t>
            </a:r>
            <a:r>
              <a:rPr lang="fr-FR" sz="1400" dirty="0" smtClean="0"/>
              <a:t>Ziguinchor</a:t>
            </a:r>
            <a:r>
              <a:rPr lang="fr-FR" sz="1400" dirty="0"/>
              <a:t>.</a:t>
            </a:r>
            <a:endParaRPr lang="fr-FR" sz="1400" b="1" u="sng" dirty="0" smtClean="0">
              <a:solidFill>
                <a:srgbClr val="FF0000"/>
              </a:solidFill>
              <a:latin typeface="Arial" panose="020B0604020202020204" pitchFamily="34" charset="0"/>
              <a:cs typeface="Arial" panose="020B0604020202020204" pitchFamily="34" charset="0"/>
            </a:endParaRPr>
          </a:p>
        </p:txBody>
      </p:sp>
      <p:sp>
        <p:nvSpPr>
          <p:cNvPr id="10" name="ZoneTexte 9"/>
          <p:cNvSpPr txBox="1"/>
          <p:nvPr/>
        </p:nvSpPr>
        <p:spPr>
          <a:xfrm>
            <a:off x="74221" y="2456000"/>
            <a:ext cx="3645420" cy="1877437"/>
          </a:xfrm>
          <a:prstGeom prst="rect">
            <a:avLst/>
          </a:prstGeom>
          <a:noFill/>
        </p:spPr>
        <p:txBody>
          <a:bodyPr wrap="square" rtlCol="0">
            <a:spAutoFit/>
          </a:bodyPr>
          <a:lstStyle/>
          <a:p>
            <a:r>
              <a:rPr lang="fr-FR" b="1" dirty="0"/>
              <a:t> </a:t>
            </a:r>
            <a:r>
              <a:rPr lang="fr-FR" sz="1400" b="1" u="sng" dirty="0" smtClean="0">
                <a:solidFill>
                  <a:srgbClr val="FF0000"/>
                </a:solidFill>
                <a:latin typeface="Arial" panose="020B0604020202020204" pitchFamily="34" charset="0"/>
                <a:cs typeface="Arial" panose="020B0604020202020204" pitchFamily="34" charset="0"/>
              </a:rPr>
              <a:t>Patients et </a:t>
            </a:r>
            <a:r>
              <a:rPr lang="fr-FR" sz="1400" b="1" u="sng" dirty="0">
                <a:solidFill>
                  <a:srgbClr val="FF0000"/>
                </a:solidFill>
                <a:latin typeface="Arial" panose="020B0604020202020204" pitchFamily="34" charset="0"/>
                <a:cs typeface="Arial" panose="020B0604020202020204" pitchFamily="34" charset="0"/>
              </a:rPr>
              <a:t>méthode</a:t>
            </a:r>
            <a:r>
              <a:rPr lang="fr-FR" sz="1400" u="sng" dirty="0">
                <a:latin typeface="Arial" panose="020B0604020202020204" pitchFamily="34" charset="0"/>
                <a:cs typeface="Arial" panose="020B0604020202020204" pitchFamily="34" charset="0"/>
              </a:rPr>
              <a:t> </a:t>
            </a:r>
            <a:endParaRPr lang="fr-FR" sz="1400" u="sng" dirty="0" smtClean="0">
              <a:latin typeface="Arial" panose="020B0604020202020204" pitchFamily="34" charset="0"/>
              <a:cs typeface="Arial" panose="020B0604020202020204" pitchFamily="34" charset="0"/>
            </a:endParaRPr>
          </a:p>
          <a:p>
            <a:r>
              <a:rPr lang="fr-FR" sz="1400" dirty="0"/>
              <a:t>Nous avions  réalisé une étude  rétrospective et descriptive au cours de laquelle nous avions  </a:t>
            </a:r>
            <a:r>
              <a:rPr lang="fr-FR" sz="1400" dirty="0" err="1"/>
              <a:t>inclu</a:t>
            </a:r>
            <a:r>
              <a:rPr lang="fr-FR" sz="1400" dirty="0"/>
              <a:t> tous les patients hospitalisés pour embolie pulmonaire confirmée à l’</a:t>
            </a:r>
            <a:r>
              <a:rPr lang="fr-FR" sz="1400" dirty="0" err="1"/>
              <a:t>angioscanner</a:t>
            </a:r>
            <a:r>
              <a:rPr lang="fr-FR" sz="1400" dirty="0"/>
              <a:t> thoracique sur une période comprise entre le 1</a:t>
            </a:r>
            <a:r>
              <a:rPr lang="fr-FR" sz="1400" baseline="30000" dirty="0"/>
              <a:t>er</a:t>
            </a:r>
            <a:r>
              <a:rPr lang="fr-FR" sz="1400" dirty="0"/>
              <a:t> Janvier 2016 au 31 Décembre 2019.</a:t>
            </a:r>
          </a:p>
          <a:p>
            <a:endParaRPr lang="fr-FR" sz="1400" u="sng" dirty="0">
              <a:latin typeface="Arial" panose="020B0604020202020204" pitchFamily="34" charset="0"/>
              <a:cs typeface="Arial" panose="020B0604020202020204" pitchFamily="34" charset="0"/>
            </a:endParaRPr>
          </a:p>
        </p:txBody>
      </p:sp>
      <p:sp>
        <p:nvSpPr>
          <p:cNvPr id="13" name="ZoneTexte 12"/>
          <p:cNvSpPr txBox="1"/>
          <p:nvPr/>
        </p:nvSpPr>
        <p:spPr>
          <a:xfrm>
            <a:off x="0" y="4074051"/>
            <a:ext cx="4520601" cy="2677656"/>
          </a:xfrm>
          <a:prstGeom prst="rect">
            <a:avLst/>
          </a:prstGeom>
          <a:noFill/>
        </p:spPr>
        <p:txBody>
          <a:bodyPr wrap="square" rtlCol="0">
            <a:spAutoFit/>
          </a:bodyPr>
          <a:lstStyle/>
          <a:p>
            <a:r>
              <a:rPr lang="fr-FR" sz="1400" b="1" u="sng" dirty="0" smtClean="0">
                <a:solidFill>
                  <a:srgbClr val="FF0000"/>
                </a:solidFill>
                <a:latin typeface="Arial" panose="020B0604020202020204" pitchFamily="34" charset="0"/>
                <a:cs typeface="Arial" panose="020B0604020202020204" pitchFamily="34" charset="0"/>
              </a:rPr>
              <a:t>Résultats</a:t>
            </a:r>
            <a:r>
              <a:rPr lang="fr-FR" sz="1400" dirty="0" smtClean="0">
                <a:latin typeface="Arial" panose="020B0604020202020204" pitchFamily="34" charset="0"/>
                <a:cs typeface="Arial" panose="020B0604020202020204" pitchFamily="34" charset="0"/>
              </a:rPr>
              <a:t> </a:t>
            </a:r>
          </a:p>
          <a:p>
            <a:r>
              <a:rPr lang="fr-FR" sz="1400" dirty="0" smtClean="0">
                <a:cs typeface="Arial" panose="020B0604020202020204" pitchFamily="34" charset="0"/>
              </a:rPr>
              <a:t> L’a fréquence de l’embolie pulmonaire était de 2,3% durant la période de l’étude</a:t>
            </a:r>
            <a:r>
              <a:rPr lang="fr-FR" sz="1400" dirty="0" smtClean="0">
                <a:latin typeface="Arial" panose="020B0604020202020204" pitchFamily="34" charset="0"/>
                <a:cs typeface="Arial" panose="020B0604020202020204" pitchFamily="34" charset="0"/>
              </a:rPr>
              <a:t>.</a:t>
            </a:r>
            <a:r>
              <a:rPr lang="fr-FR" sz="1400" dirty="0" smtClean="0"/>
              <a:t> L’âge moyen de nos patients était de 49,13 ans avec  une prédominance du sexe féminin (sex-ratio de 0,5). Le signe fonctionnel le plus fréquent était la douleur thoracique (93,5% des cas). Au score de probabilité clinique de Wells, 51,61% des  patient avaient une probabilité clinique intermédiaire. A </a:t>
            </a:r>
            <a:r>
              <a:rPr lang="fr-FR" sz="1400" dirty="0"/>
              <a:t>l’</a:t>
            </a:r>
            <a:r>
              <a:rPr lang="fr-FR" sz="1400" dirty="0" err="1"/>
              <a:t>angioscanner</a:t>
            </a:r>
            <a:r>
              <a:rPr lang="fr-FR" sz="1400" dirty="0"/>
              <a:t> thoracique, l’embolie pulmonaire était unilatérale dans 64,5</a:t>
            </a:r>
            <a:r>
              <a:rPr lang="fr-FR" sz="1400" dirty="0" smtClean="0"/>
              <a:t>% des cas </a:t>
            </a:r>
            <a:r>
              <a:rPr lang="fr-FR" sz="1400" dirty="0" smtClean="0"/>
              <a:t>. Les </a:t>
            </a:r>
            <a:r>
              <a:rPr lang="fr-FR" sz="1400" dirty="0"/>
              <a:t>facteurs de risque dans notre étude étaient dominés par les cardiopathies (17,89% des cas) </a:t>
            </a:r>
            <a:r>
              <a:rPr lang="fr-FR" sz="1400" dirty="0" smtClean="0"/>
              <a:t>. </a:t>
            </a:r>
            <a:r>
              <a:rPr lang="fr-FR" sz="1400" dirty="0"/>
              <a:t>La </a:t>
            </a:r>
            <a:r>
              <a:rPr lang="fr-FR" sz="1400" dirty="0" smtClean="0"/>
              <a:t>létalité </a:t>
            </a:r>
            <a:r>
              <a:rPr lang="fr-FR" sz="1400" dirty="0"/>
              <a:t>hospitalière était de 5,7</a:t>
            </a:r>
            <a:r>
              <a:rPr lang="fr-FR" sz="1400" dirty="0" smtClean="0"/>
              <a:t>%.</a:t>
            </a:r>
            <a:endParaRPr lang="fr-FR" sz="1400" dirty="0">
              <a:latin typeface="Arial" panose="020B0604020202020204" pitchFamily="34" charset="0"/>
              <a:cs typeface="Arial" panose="020B0604020202020204" pitchFamily="34" charset="0"/>
            </a:endParaRPr>
          </a:p>
        </p:txBody>
      </p:sp>
      <p:sp>
        <p:nvSpPr>
          <p:cNvPr id="14" name="ZoneTexte 13"/>
          <p:cNvSpPr txBox="1"/>
          <p:nvPr/>
        </p:nvSpPr>
        <p:spPr>
          <a:xfrm>
            <a:off x="8606118" y="2593309"/>
            <a:ext cx="184731" cy="369332"/>
          </a:xfrm>
          <a:prstGeom prst="rect">
            <a:avLst/>
          </a:prstGeom>
          <a:noFill/>
        </p:spPr>
        <p:txBody>
          <a:bodyPr wrap="none" rtlCol="0">
            <a:spAutoFit/>
          </a:bodyPr>
          <a:lstStyle/>
          <a:p>
            <a:endParaRPr lang="fr-FR" dirty="0"/>
          </a:p>
        </p:txBody>
      </p:sp>
      <p:sp>
        <p:nvSpPr>
          <p:cNvPr id="15" name="ZoneTexte 14"/>
          <p:cNvSpPr txBox="1"/>
          <p:nvPr/>
        </p:nvSpPr>
        <p:spPr>
          <a:xfrm>
            <a:off x="4441863" y="4117993"/>
            <a:ext cx="5272351" cy="2462213"/>
          </a:xfrm>
          <a:prstGeom prst="rect">
            <a:avLst/>
          </a:prstGeom>
          <a:noFill/>
        </p:spPr>
        <p:txBody>
          <a:bodyPr wrap="square" rtlCol="0">
            <a:spAutoFit/>
          </a:bodyPr>
          <a:lstStyle/>
          <a:p>
            <a:r>
              <a:rPr lang="fr-FR" sz="1400" b="1" u="sng" dirty="0">
                <a:solidFill>
                  <a:srgbClr val="FF0000"/>
                </a:solidFill>
                <a:latin typeface="Arial" pitchFamily="34" charset="0"/>
                <a:cs typeface="Arial" pitchFamily="34" charset="0"/>
              </a:rPr>
              <a:t>Discussion</a:t>
            </a:r>
          </a:p>
          <a:p>
            <a:r>
              <a:rPr lang="fr-FR" sz="1400" dirty="0" smtClean="0">
                <a:cs typeface="Arial" panose="020B0604020202020204" pitchFamily="34" charset="0"/>
              </a:rPr>
              <a:t>La fréquence de l’embolie pulmonaire est relativement élevée dans notre étude  et semble concerner une population jeune en rapport avec la fréquence des cardiopathies notamment rhumatismales dans nos régions. Plus de la moitié de nos patients avaient un score clinique de Wells intermédiaire , ce qui démontre l’intérêt diagnostic de ce score clinique en l’absence de moyens d’investigation adéquats et pourrait autoriser une prise en charge précoce afin de réduire la létalité de cette affection qui était </a:t>
            </a:r>
            <a:r>
              <a:rPr lang="fr-FR" sz="1400" dirty="0" smtClean="0">
                <a:cs typeface="Arial" panose="020B0604020202020204" pitchFamily="34" charset="0"/>
              </a:rPr>
              <a:t>de 5,7% dans notre étude. </a:t>
            </a:r>
            <a:r>
              <a:rPr lang="fr-FR" sz="1400" dirty="0" smtClean="0">
                <a:cs typeface="Arial" panose="020B0604020202020204" pitchFamily="34" charset="0"/>
              </a:rPr>
              <a:t>La prise en charge des formes graves reste limitée par la modicité du plateau médical car aucun patient n’a pu bénéficier de thrombolyse.</a:t>
            </a:r>
            <a:endParaRPr lang="fr-FR" sz="1400" dirty="0">
              <a:cs typeface="Arial" panose="020B0604020202020204" pitchFamily="34" charset="0"/>
            </a:endParaRPr>
          </a:p>
        </p:txBody>
      </p:sp>
      <p:sp>
        <p:nvSpPr>
          <p:cNvPr id="16" name="ZoneTexte 15"/>
          <p:cNvSpPr txBox="1"/>
          <p:nvPr/>
        </p:nvSpPr>
        <p:spPr>
          <a:xfrm>
            <a:off x="9665290" y="4117993"/>
            <a:ext cx="2477786" cy="2308324"/>
          </a:xfrm>
          <a:prstGeom prst="rect">
            <a:avLst/>
          </a:prstGeom>
          <a:noFill/>
        </p:spPr>
        <p:txBody>
          <a:bodyPr wrap="square" rtlCol="0">
            <a:spAutoFit/>
          </a:bodyPr>
          <a:lstStyle/>
          <a:p>
            <a:r>
              <a:rPr lang="fr-FR" sz="1400" b="1" u="sng" dirty="0">
                <a:solidFill>
                  <a:srgbClr val="FF0000"/>
                </a:solidFill>
                <a:latin typeface="Arial" pitchFamily="34" charset="0"/>
                <a:cs typeface="Arial" panose="020B0604020202020204" pitchFamily="34" charset="0"/>
              </a:rPr>
              <a:t>Conclusion</a:t>
            </a:r>
            <a:r>
              <a:rPr lang="fr-FR" sz="1400" b="1" u="sng" dirty="0">
                <a:latin typeface="Arial" panose="020B0604020202020204" pitchFamily="34" charset="0"/>
                <a:cs typeface="Arial" panose="020B0604020202020204" pitchFamily="34" charset="0"/>
              </a:rPr>
              <a:t> </a:t>
            </a:r>
          </a:p>
          <a:p>
            <a:r>
              <a:rPr lang="fr-FR" sz="1400" dirty="0" smtClean="0">
                <a:cs typeface="Arial" panose="020B0604020202020204" pitchFamily="34" charset="0"/>
              </a:rPr>
              <a:t>La prise en charge de l’embolie pulmonaire se heurte à beaucoup de difficultés à Ziguinchor d’ordre diagnostiques et thérapeutiques.  L’amélioration du plateau technique pourrait réduire la morbi – mortalité liée à cette affection.   </a:t>
            </a:r>
            <a:endParaRPr lang="fr-FR" sz="1400" dirty="0">
              <a:cs typeface="Arial" panose="020B0604020202020204" pitchFamily="34" charset="0"/>
            </a:endParaRPr>
          </a:p>
        </p:txBody>
      </p:sp>
      <p:sp>
        <p:nvSpPr>
          <p:cNvPr id="4" name="ZoneTexte 3"/>
          <p:cNvSpPr txBox="1"/>
          <p:nvPr/>
        </p:nvSpPr>
        <p:spPr>
          <a:xfrm>
            <a:off x="4917688" y="1460810"/>
            <a:ext cx="1193180" cy="369332"/>
          </a:xfrm>
          <a:prstGeom prst="rect">
            <a:avLst/>
          </a:prstGeom>
          <a:noFill/>
        </p:spPr>
        <p:txBody>
          <a:bodyPr wrap="square" rtlCol="0">
            <a:spAutoFit/>
          </a:bodyPr>
          <a:lstStyle/>
          <a:p>
            <a:endParaRPr lang="fr-FR" dirty="0"/>
          </a:p>
        </p:txBody>
      </p:sp>
      <p:sp>
        <p:nvSpPr>
          <p:cNvPr id="8" name="ZoneTexte 7"/>
          <p:cNvSpPr txBox="1"/>
          <p:nvPr/>
        </p:nvSpPr>
        <p:spPr>
          <a:xfrm>
            <a:off x="4218609" y="1314926"/>
            <a:ext cx="3669594" cy="307777"/>
          </a:xfrm>
          <a:prstGeom prst="rect">
            <a:avLst/>
          </a:prstGeom>
          <a:noFill/>
        </p:spPr>
        <p:txBody>
          <a:bodyPr wrap="none" rtlCol="0">
            <a:spAutoFit/>
          </a:bodyPr>
          <a:lstStyle/>
          <a:p>
            <a:r>
              <a:rPr lang="fr-FR" sz="1400" b="1" dirty="0" smtClean="0">
                <a:solidFill>
                  <a:srgbClr val="FF0000"/>
                </a:solidFill>
                <a:latin typeface="Arial" panose="020B0604020202020204" pitchFamily="34" charset="0"/>
                <a:cs typeface="Arial" panose="020B0604020202020204" pitchFamily="34" charset="0"/>
              </a:rPr>
              <a:t>Répartition selon les signes fonctionnels</a:t>
            </a:r>
            <a:endParaRPr lang="fr-FR" sz="1400" b="1" dirty="0">
              <a:solidFill>
                <a:srgbClr val="FF0000"/>
              </a:solidFill>
              <a:latin typeface="Arial" panose="020B0604020202020204" pitchFamily="34" charset="0"/>
              <a:cs typeface="Arial" panose="020B0604020202020204" pitchFamily="34" charset="0"/>
            </a:endParaRPr>
          </a:p>
        </p:txBody>
      </p:sp>
      <p:graphicFrame>
        <p:nvGraphicFramePr>
          <p:cNvPr id="20" name="Graphique 19"/>
          <p:cNvGraphicFramePr/>
          <p:nvPr>
            <p:extLst>
              <p:ext uri="{D42A27DB-BD31-4B8C-83A1-F6EECF244321}">
                <p14:modId xmlns:p14="http://schemas.microsoft.com/office/powerpoint/2010/main" val="1178487809"/>
              </p:ext>
            </p:extLst>
          </p:nvPr>
        </p:nvGraphicFramePr>
        <p:xfrm>
          <a:off x="3837903" y="1645476"/>
          <a:ext cx="4018210" cy="242857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1" name="Graphique 20"/>
          <p:cNvGraphicFramePr/>
          <p:nvPr>
            <p:extLst>
              <p:ext uri="{D42A27DB-BD31-4B8C-83A1-F6EECF244321}">
                <p14:modId xmlns:p14="http://schemas.microsoft.com/office/powerpoint/2010/main" val="2379931893"/>
              </p:ext>
            </p:extLst>
          </p:nvPr>
        </p:nvGraphicFramePr>
        <p:xfrm>
          <a:off x="7817475" y="1645475"/>
          <a:ext cx="4082603" cy="2308339"/>
        </p:xfrm>
        <a:graphic>
          <a:graphicData uri="http://schemas.openxmlformats.org/drawingml/2006/chart">
            <c:chart xmlns:c="http://schemas.openxmlformats.org/drawingml/2006/chart" xmlns:r="http://schemas.openxmlformats.org/officeDocument/2006/relationships" r:id="rId6"/>
          </a:graphicData>
        </a:graphic>
      </p:graphicFrame>
      <p:sp>
        <p:nvSpPr>
          <p:cNvPr id="7" name="ZoneTexte 6"/>
          <p:cNvSpPr txBox="1"/>
          <p:nvPr/>
        </p:nvSpPr>
        <p:spPr>
          <a:xfrm>
            <a:off x="8409975" y="1268758"/>
            <a:ext cx="3143746" cy="307777"/>
          </a:xfrm>
          <a:prstGeom prst="rect">
            <a:avLst/>
          </a:prstGeom>
          <a:noFill/>
        </p:spPr>
        <p:txBody>
          <a:bodyPr wrap="none" rtlCol="0">
            <a:spAutoFit/>
          </a:bodyPr>
          <a:lstStyle/>
          <a:p>
            <a:r>
              <a:rPr lang="fr-FR" sz="1400" b="1" dirty="0" smtClean="0">
                <a:solidFill>
                  <a:srgbClr val="FF0000"/>
                </a:solidFill>
                <a:latin typeface="Arial" pitchFamily="34" charset="0"/>
                <a:cs typeface="Arial" pitchFamily="34" charset="0"/>
              </a:rPr>
              <a:t>Répartition selon le score de Wells</a:t>
            </a:r>
            <a:endParaRPr lang="fr-FR" sz="14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595083333"/>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TotalTime>
  <Words>227</Words>
  <Application>Microsoft Office PowerPoint</Application>
  <PresentationFormat>Personnalisé</PresentationFormat>
  <Paragraphs>25</Paragraphs>
  <Slides>1</Slides>
  <Notes>0</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Thème Office</vt:lpstr>
      <vt:lpstr>ASPECTS EPIDEMIOLOGIQUE, DIAGNOSTIQUE, THERAPEUTIQUE ET EVOLUTIF DE L ’EMBOLIE PULMONAIRE A ZIGUINCHOR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PREVALENCE  DE L’ HTA DANS LA POPULATION DE ZIGUINCHOR</dc:title>
  <dc:creator>M. SIMON MANGA</dc:creator>
  <cp:lastModifiedBy>user</cp:lastModifiedBy>
  <cp:revision>22</cp:revision>
  <dcterms:created xsi:type="dcterms:W3CDTF">2016-12-06T12:30:37Z</dcterms:created>
  <dcterms:modified xsi:type="dcterms:W3CDTF">2020-12-05T10:48:30Z</dcterms:modified>
</cp:coreProperties>
</file>