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6858000" cy="9144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2088" y="9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EB070F-9F21-435B-9827-0754E003CE81}" type="datetimeFigureOut">
              <a:rPr lang="fr-FR" smtClean="0"/>
              <a:t>05/12/2020</a:t>
            </a:fld>
            <a:endParaRPr lang="fr-FR"/>
          </a:p>
        </p:txBody>
      </p:sp>
      <p:sp>
        <p:nvSpPr>
          <p:cNvPr id="4" name="Espace réservé de l'image des diapositives 3"/>
          <p:cNvSpPr>
            <a:spLocks noGrp="1" noRot="1" noChangeAspect="1"/>
          </p:cNvSpPr>
          <p:nvPr>
            <p:ph type="sldImg" idx="2"/>
          </p:nvPr>
        </p:nvSpPr>
        <p:spPr>
          <a:xfrm>
            <a:off x="2143125" y="685800"/>
            <a:ext cx="257175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4637FB-033A-47A6-9C1D-2DB38256835E}" type="slidenum">
              <a:rPr lang="fr-FR" smtClean="0"/>
              <a:t>‹N°›</a:t>
            </a:fld>
            <a:endParaRPr lang="fr-FR"/>
          </a:p>
        </p:txBody>
      </p:sp>
    </p:spTree>
    <p:extLst>
      <p:ext uri="{BB962C8B-B14F-4D97-AF65-F5344CB8AC3E}">
        <p14:creationId xmlns:p14="http://schemas.microsoft.com/office/powerpoint/2010/main" val="2120473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2840568"/>
            <a:ext cx="5829300" cy="1960033"/>
          </a:xfrm>
        </p:spPr>
        <p:txBody>
          <a:bodyPr/>
          <a:lstStyle/>
          <a:p>
            <a:r>
              <a:rPr lang="fr-FR" smtClean="0"/>
              <a:t>Modifiez le style du titre</a:t>
            </a:r>
            <a:endParaRPr lang="fr-FR"/>
          </a:p>
        </p:txBody>
      </p:sp>
      <p:sp>
        <p:nvSpPr>
          <p:cNvPr id="3" name="Sous-titr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49A86586-B88B-4D47-BE44-263204F18136}" type="datetime1">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2323291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31E67945-786F-411F-8AAD-3A839C35451D}" type="datetime1">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16793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729037" y="488951"/>
            <a:ext cx="1157288" cy="10401300"/>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257175" y="488951"/>
            <a:ext cx="3357563" cy="1040130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00C938D-2D7D-406D-9B6D-C5F6322ED577}" type="datetime1">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207968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A4F8937-9FD7-4154-A039-E38FC6306DA3}" type="datetime1">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363859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5875867"/>
            <a:ext cx="5829300" cy="1816100"/>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3538BA40-AB25-4D82-B491-519B7C07E300}" type="datetime1">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1393774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257175"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2628900" y="2844800"/>
            <a:ext cx="2257425" cy="804545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E7E0F1C9-6DD2-4F3C-BEAC-D62FF333B77B}" type="datetime1">
              <a:rPr lang="fr-FR" smtClean="0"/>
              <a:t>05/12/2020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92185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342900" y="366184"/>
            <a:ext cx="6172200" cy="1524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CED062AC-BB5F-4483-9F6C-A2D84B4E11CE}" type="datetime1">
              <a:rPr lang="fr-FR" smtClean="0"/>
              <a:t>05/12/2020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197728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92443CD0-2339-4CBA-A3BF-0B0ECE80ECA8}" type="datetime1">
              <a:rPr lang="fr-FR" smtClean="0"/>
              <a:t>05/12/2020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1436145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07AC557-C13D-43ED-9E1B-7EF488ACF392}" type="datetime1">
              <a:rPr lang="fr-FR" smtClean="0"/>
              <a:t>05/12/2020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118700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64067"/>
            <a:ext cx="2256235" cy="154940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0476D9BD-D6A0-46ED-BB39-322A8AA86BD6}" type="datetime1">
              <a:rPr lang="fr-FR" smtClean="0"/>
              <a:t>05/12/2020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4166137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400800"/>
            <a:ext cx="4114800" cy="755651"/>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52284888-2065-4E56-AAE4-2FB88C16EA02}" type="datetime1">
              <a:rPr lang="fr-FR" smtClean="0"/>
              <a:t>05/12/2020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5E4AFA9-BF3E-454D-93DF-9723D3D30D05}" type="slidenum">
              <a:rPr lang="fr-FR" smtClean="0"/>
              <a:t>‹N°›</a:t>
            </a:fld>
            <a:endParaRPr lang="fr-FR"/>
          </a:p>
        </p:txBody>
      </p:sp>
    </p:spTree>
    <p:extLst>
      <p:ext uri="{BB962C8B-B14F-4D97-AF65-F5344CB8AC3E}">
        <p14:creationId xmlns:p14="http://schemas.microsoft.com/office/powerpoint/2010/main" val="1870321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C413232-1790-4DC6-B567-A8F655259EC3}" type="datetime1">
              <a:rPr lang="fr-FR" smtClean="0"/>
              <a:t>05/12/2020</a:t>
            </a:fld>
            <a:endParaRPr lang="fr-FR"/>
          </a:p>
        </p:txBody>
      </p:sp>
      <p:sp>
        <p:nvSpPr>
          <p:cNvPr id="5" name="Espace réservé du pied de page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75E4AFA9-BF3E-454D-93DF-9723D3D30D05}" type="slidenum">
              <a:rPr lang="fr-FR" smtClean="0"/>
              <a:t>‹N°›</a:t>
            </a:fld>
            <a:endParaRPr lang="fr-FR"/>
          </a:p>
        </p:txBody>
      </p:sp>
    </p:spTree>
    <p:extLst>
      <p:ext uri="{BB962C8B-B14F-4D97-AF65-F5344CB8AC3E}">
        <p14:creationId xmlns:p14="http://schemas.microsoft.com/office/powerpoint/2010/main" val="2353987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8640" y="82621"/>
            <a:ext cx="6552728" cy="461665"/>
          </a:xfrm>
          <a:prstGeom prst="rect">
            <a:avLst/>
          </a:prstGeom>
        </p:spPr>
        <p:txBody>
          <a:bodyPr wrap="square">
            <a:spAutoFit/>
          </a:bodyPr>
          <a:lstStyle/>
          <a:p>
            <a:r>
              <a:rPr lang="fr-FR" sz="1200" dirty="0" smtClean="0">
                <a:solidFill>
                  <a:srgbClr val="C00000"/>
                </a:solidFill>
                <a:latin typeface="Arial" pitchFamily="34" charset="0"/>
                <a:cs typeface="Arial" pitchFamily="34" charset="0"/>
              </a:rPr>
              <a:t>HTA ET LES FACTEURS DE RISQUE CARDIOVASCULAIRE DANS UN HÔPITAL REGIONAL EN GUINEE</a:t>
            </a:r>
            <a:endParaRPr lang="fr-FR" sz="1200" dirty="0">
              <a:solidFill>
                <a:srgbClr val="C00000"/>
              </a:solidFill>
              <a:latin typeface="Arial" pitchFamily="34" charset="0"/>
              <a:cs typeface="Arial" pitchFamily="34" charset="0"/>
            </a:endParaRPr>
          </a:p>
        </p:txBody>
      </p:sp>
      <p:sp>
        <p:nvSpPr>
          <p:cNvPr id="7" name="Rectangle 6"/>
          <p:cNvSpPr/>
          <p:nvPr/>
        </p:nvSpPr>
        <p:spPr>
          <a:xfrm>
            <a:off x="188640" y="544286"/>
            <a:ext cx="6336704" cy="253916"/>
          </a:xfrm>
          <a:prstGeom prst="rect">
            <a:avLst/>
          </a:prstGeom>
        </p:spPr>
        <p:txBody>
          <a:bodyPr wrap="square">
            <a:spAutoFit/>
          </a:bodyPr>
          <a:lstStyle/>
          <a:p>
            <a:r>
              <a:rPr lang="fr-FR" sz="1050" b="1" dirty="0" smtClean="0">
                <a:latin typeface="Arial" pitchFamily="34" charset="0"/>
                <a:cs typeface="Arial" pitchFamily="34" charset="0"/>
              </a:rPr>
              <a:t>Auteurs</a:t>
            </a:r>
            <a:r>
              <a:rPr lang="fr-FR" sz="1050" dirty="0" smtClean="0">
                <a:latin typeface="Arial" pitchFamily="34" charset="0"/>
                <a:cs typeface="Arial" pitchFamily="34" charset="0"/>
              </a:rPr>
              <a:t> : </a:t>
            </a:r>
            <a:r>
              <a:rPr lang="fr-FR" sz="1050" b="1" dirty="0" smtClean="0">
                <a:latin typeface="Arial" pitchFamily="34" charset="0"/>
                <a:cs typeface="Arial" pitchFamily="34" charset="0"/>
              </a:rPr>
              <a:t>BEAVOUI M</a:t>
            </a:r>
            <a:r>
              <a:rPr lang="fr-FR" sz="1050" dirty="0" smtClean="0">
                <a:latin typeface="Arial" pitchFamily="34" charset="0"/>
                <a:cs typeface="Arial" pitchFamily="34" charset="0"/>
              </a:rPr>
              <a:t>, BALDE MD, BALDE EY , .KONE A, BALDE MA, BAH AMM1, KABA ML</a:t>
            </a:r>
            <a:endParaRPr lang="fr-FR" sz="1050" dirty="0">
              <a:latin typeface="Arial" pitchFamily="34" charset="0"/>
              <a:cs typeface="Arial" pitchFamily="34" charset="0"/>
            </a:endParaRPr>
          </a:p>
        </p:txBody>
      </p:sp>
      <p:sp>
        <p:nvSpPr>
          <p:cNvPr id="8" name="Rectangle 7"/>
          <p:cNvSpPr/>
          <p:nvPr/>
        </p:nvSpPr>
        <p:spPr>
          <a:xfrm>
            <a:off x="332656" y="856996"/>
            <a:ext cx="6048672" cy="900246"/>
          </a:xfrm>
          <a:prstGeom prst="rect">
            <a:avLst/>
          </a:prstGeom>
        </p:spPr>
        <p:txBody>
          <a:bodyPr wrap="square">
            <a:spAutoFit/>
          </a:bodyPr>
          <a:lstStyle/>
          <a:p>
            <a:r>
              <a:rPr lang="fr-FR" sz="1050" b="1" u="sng" dirty="0" smtClean="0">
                <a:solidFill>
                  <a:srgbClr val="FF0000"/>
                </a:solidFill>
                <a:latin typeface="Arial" pitchFamily="34" charset="0"/>
                <a:cs typeface="Arial" pitchFamily="34" charset="0"/>
              </a:rPr>
              <a:t>Introduction</a:t>
            </a:r>
            <a:r>
              <a:rPr lang="fr-FR" sz="1050" dirty="0" smtClean="0">
                <a:latin typeface="Arial" pitchFamily="34" charset="0"/>
                <a:cs typeface="Arial" pitchFamily="34" charset="0"/>
              </a:rPr>
              <a:t> : Les maladies cardiovasculaires  deviennent avec leurs facteurs de risque un véritable  problème de santé publique en Afrique. Parmi les maladies non transmissibles, elles occupent une place importante : elles font partie des premières causes de mortalité.</a:t>
            </a:r>
          </a:p>
          <a:p>
            <a:r>
              <a:rPr lang="fr-FR" sz="1050" dirty="0" smtClean="0">
                <a:latin typeface="Arial" pitchFamily="34" charset="0"/>
                <a:cs typeface="Arial" pitchFamily="34" charset="0"/>
              </a:rPr>
              <a:t> L’objectif  de cette étude était de déterminer la  fréquence de l'HTA  et  des facteurs  de risque  cardiovasculaires dans un hôpital régional guinéen.</a:t>
            </a:r>
            <a:endParaRPr lang="fr-FR" sz="1050" dirty="0">
              <a:latin typeface="Arial" pitchFamily="34" charset="0"/>
              <a:cs typeface="Arial" pitchFamily="34" charset="0"/>
            </a:endParaRPr>
          </a:p>
        </p:txBody>
      </p:sp>
      <p:sp>
        <p:nvSpPr>
          <p:cNvPr id="9" name="Rectangle 8"/>
          <p:cNvSpPr/>
          <p:nvPr/>
        </p:nvSpPr>
        <p:spPr>
          <a:xfrm>
            <a:off x="368642" y="1757242"/>
            <a:ext cx="6012686" cy="577081"/>
          </a:xfrm>
          <a:prstGeom prst="rect">
            <a:avLst/>
          </a:prstGeom>
        </p:spPr>
        <p:txBody>
          <a:bodyPr wrap="square">
            <a:spAutoFit/>
          </a:bodyPr>
          <a:lstStyle/>
          <a:p>
            <a:r>
              <a:rPr lang="fr-FR" sz="105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Méthodologie</a:t>
            </a:r>
            <a:r>
              <a:rPr lang="fr-FR" sz="1050" dirty="0" smtClean="0">
                <a:latin typeface="Arial" pitchFamily="34" charset="0"/>
                <a:cs typeface="Arial" pitchFamily="34" charset="0"/>
              </a:rPr>
              <a:t> : Il s'agissait d'une étude prospective de type descriptif, d'une durée de 9 mois allant du 1er avril 2014  au 31 décembre  2014, qui a concerné tous les patients hypertendus reçus dans le service de Médecine Générale de l’Hôpital Régional de Kindia</a:t>
            </a:r>
            <a:endParaRPr lang="fr-FR" sz="1050" dirty="0">
              <a:latin typeface="Arial" pitchFamily="34" charset="0"/>
              <a:cs typeface="Arial" pitchFamily="34" charset="0"/>
            </a:endParaRPr>
          </a:p>
        </p:txBody>
      </p:sp>
      <p:sp>
        <p:nvSpPr>
          <p:cNvPr id="10" name="Rectangle 9"/>
          <p:cNvSpPr/>
          <p:nvPr/>
        </p:nvSpPr>
        <p:spPr>
          <a:xfrm>
            <a:off x="408693" y="2364810"/>
            <a:ext cx="792205" cy="253916"/>
          </a:xfrm>
          <a:prstGeom prst="rect">
            <a:avLst/>
          </a:prstGeom>
        </p:spPr>
        <p:txBody>
          <a:bodyPr wrap="none">
            <a:spAutoFit/>
          </a:bodyPr>
          <a:lstStyle/>
          <a:p>
            <a:r>
              <a:rPr lang="fr-FR" sz="105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Résultats</a:t>
            </a:r>
            <a:endParaRPr lang="fr-FR" sz="1050" b="1" dirty="0">
              <a:solidFill>
                <a:srgbClr val="FF0000"/>
              </a:solidFill>
              <a:effectLst>
                <a:outerShdw blurRad="38100" dist="38100" dir="2700000" algn="tl">
                  <a:srgbClr val="000000">
                    <a:alpha val="43137"/>
                  </a:srgbClr>
                </a:outerShdw>
              </a:effectLst>
              <a:latin typeface="Arial" pitchFamily="34" charset="0"/>
              <a:cs typeface="Arial" pitchFamily="34" charset="0"/>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073" y="2649730"/>
            <a:ext cx="2351855" cy="77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188640" y="3450359"/>
            <a:ext cx="2592288" cy="253916"/>
          </a:xfrm>
          <a:prstGeom prst="rect">
            <a:avLst/>
          </a:prstGeom>
        </p:spPr>
        <p:txBody>
          <a:bodyPr wrap="square">
            <a:spAutoFit/>
          </a:bodyPr>
          <a:lstStyle/>
          <a:p>
            <a:r>
              <a:rPr lang="fr-FR" sz="1050" dirty="0" smtClean="0">
                <a:latin typeface="Arial" pitchFamily="34" charset="0"/>
                <a:cs typeface="Arial" pitchFamily="34" charset="0"/>
              </a:rPr>
              <a:t> </a:t>
            </a:r>
            <a:r>
              <a:rPr lang="fr-FR" sz="1050" b="1" dirty="0" smtClean="0">
                <a:latin typeface="Arial" pitchFamily="34" charset="0"/>
                <a:cs typeface="Arial" pitchFamily="34" charset="0"/>
              </a:rPr>
              <a:t>Figure  1</a:t>
            </a:r>
            <a:r>
              <a:rPr lang="fr-FR" sz="1050" dirty="0" smtClean="0">
                <a:latin typeface="Arial" pitchFamily="34" charset="0"/>
                <a:cs typeface="Arial" pitchFamily="34" charset="0"/>
              </a:rPr>
              <a:t> : Prévalence de l’HTA</a:t>
            </a:r>
            <a:endParaRPr lang="fr-FR" sz="1050" dirty="0">
              <a:latin typeface="Arial" pitchFamily="34" charset="0"/>
              <a:cs typeface="Arial" pitchFamily="34" charset="0"/>
            </a:endParaRPr>
          </a:p>
        </p:txBody>
      </p:sp>
      <p:graphicFrame>
        <p:nvGraphicFramePr>
          <p:cNvPr id="13" name="Tableau 12"/>
          <p:cNvGraphicFramePr>
            <a:graphicFrameLocks noGrp="1"/>
          </p:cNvGraphicFramePr>
          <p:nvPr>
            <p:extLst>
              <p:ext uri="{D42A27DB-BD31-4B8C-83A1-F6EECF244321}">
                <p14:modId xmlns:p14="http://schemas.microsoft.com/office/powerpoint/2010/main" val="530796225"/>
              </p:ext>
            </p:extLst>
          </p:nvPr>
        </p:nvGraphicFramePr>
        <p:xfrm>
          <a:off x="3140968" y="2618726"/>
          <a:ext cx="3384376" cy="1920240"/>
        </p:xfrm>
        <a:graphic>
          <a:graphicData uri="http://schemas.openxmlformats.org/drawingml/2006/table">
            <a:tbl>
              <a:tblPr firstRow="1" firstCol="1" bandRow="1">
                <a:tableStyleId>{5C22544A-7EE6-4342-B048-85BDC9FD1C3A}</a:tableStyleId>
              </a:tblPr>
              <a:tblGrid>
                <a:gridCol w="1127704"/>
                <a:gridCol w="1128336"/>
                <a:gridCol w="1128336"/>
              </a:tblGrid>
              <a:tr h="300647">
                <a:tc>
                  <a:txBody>
                    <a:bodyPr/>
                    <a:lstStyle/>
                    <a:p>
                      <a:pPr>
                        <a:lnSpc>
                          <a:spcPct val="100000"/>
                        </a:lnSpc>
                        <a:spcAft>
                          <a:spcPts val="1000"/>
                        </a:spcAft>
                      </a:pPr>
                      <a:r>
                        <a:rPr lang="fr-FR" sz="1050" dirty="0">
                          <a:effectLst/>
                          <a:latin typeface="Arial" pitchFamily="34" charset="0"/>
                          <a:cs typeface="Arial" pitchFamily="34" charset="0"/>
                        </a:rPr>
                        <a:t>Âge /Sexe</a:t>
                      </a:r>
                      <a:endParaRPr lang="fr-FR" sz="1050" dirty="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Effectif</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Pourcentage (%)</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20-29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20</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7 ,87</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30-39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24</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9,45</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40-49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32</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12,60</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50-59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56</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22,05</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60-69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62</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24,40</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70-79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45</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17,72</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80-89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15</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5,91</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Total</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254</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100</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a:effectLst/>
                          <a:latin typeface="Arial" pitchFamily="34" charset="0"/>
                          <a:cs typeface="Arial" pitchFamily="34" charset="0"/>
                        </a:rPr>
                        <a:t>Hommes</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105</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41</a:t>
                      </a:r>
                      <a:endParaRPr lang="fr-FR" sz="1050">
                        <a:effectLst/>
                        <a:latin typeface="Arial" pitchFamily="34" charset="0"/>
                        <a:ea typeface="Calibri"/>
                        <a:cs typeface="Arial" pitchFamily="34" charset="0"/>
                      </a:endParaRPr>
                    </a:p>
                  </a:txBody>
                  <a:tcPr marL="62305" marR="62305" marT="0" marB="0" anchor="ctr"/>
                </a:tc>
              </a:tr>
              <a:tr h="143660">
                <a:tc>
                  <a:txBody>
                    <a:bodyPr/>
                    <a:lstStyle/>
                    <a:p>
                      <a:pPr>
                        <a:lnSpc>
                          <a:spcPct val="100000"/>
                        </a:lnSpc>
                        <a:spcAft>
                          <a:spcPts val="1000"/>
                        </a:spcAft>
                      </a:pPr>
                      <a:r>
                        <a:rPr lang="fr-FR" sz="1050" dirty="0">
                          <a:effectLst/>
                          <a:latin typeface="Arial" pitchFamily="34" charset="0"/>
                          <a:cs typeface="Arial" pitchFamily="34" charset="0"/>
                        </a:rPr>
                        <a:t>Femmes</a:t>
                      </a:r>
                      <a:endParaRPr lang="fr-FR" sz="1050" dirty="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a:effectLst/>
                          <a:latin typeface="Arial" pitchFamily="34" charset="0"/>
                          <a:cs typeface="Arial" pitchFamily="34" charset="0"/>
                        </a:rPr>
                        <a:t>149</a:t>
                      </a:r>
                      <a:endParaRPr lang="fr-FR" sz="1050">
                        <a:effectLst/>
                        <a:latin typeface="Arial" pitchFamily="34" charset="0"/>
                        <a:ea typeface="Calibri"/>
                        <a:cs typeface="Arial" pitchFamily="34" charset="0"/>
                      </a:endParaRPr>
                    </a:p>
                  </a:txBody>
                  <a:tcPr marL="62305" marR="62305" marT="0" marB="0" anchor="ctr"/>
                </a:tc>
                <a:tc>
                  <a:txBody>
                    <a:bodyPr/>
                    <a:lstStyle/>
                    <a:p>
                      <a:pPr algn="ctr">
                        <a:lnSpc>
                          <a:spcPct val="100000"/>
                        </a:lnSpc>
                        <a:spcAft>
                          <a:spcPts val="1000"/>
                        </a:spcAft>
                      </a:pPr>
                      <a:r>
                        <a:rPr lang="fr-FR" sz="1050" dirty="0">
                          <a:effectLst/>
                          <a:latin typeface="Arial" pitchFamily="34" charset="0"/>
                          <a:cs typeface="Arial" pitchFamily="34" charset="0"/>
                        </a:rPr>
                        <a:t>59</a:t>
                      </a:r>
                      <a:endParaRPr lang="fr-FR" sz="1050" dirty="0">
                        <a:effectLst/>
                        <a:latin typeface="Arial" pitchFamily="34" charset="0"/>
                        <a:ea typeface="Calibri"/>
                        <a:cs typeface="Arial" pitchFamily="34" charset="0"/>
                      </a:endParaRPr>
                    </a:p>
                  </a:txBody>
                  <a:tcPr marL="62305" marR="62305" marT="0" marB="0" anchor="ctr"/>
                </a:tc>
              </a:tr>
            </a:tbl>
          </a:graphicData>
        </a:graphic>
      </p:graphicFrame>
      <p:sp>
        <p:nvSpPr>
          <p:cNvPr id="14" name="Rectangle 13"/>
          <p:cNvSpPr/>
          <p:nvPr/>
        </p:nvSpPr>
        <p:spPr>
          <a:xfrm>
            <a:off x="2952328" y="2255661"/>
            <a:ext cx="3429000" cy="415498"/>
          </a:xfrm>
          <a:prstGeom prst="rect">
            <a:avLst/>
          </a:prstGeom>
        </p:spPr>
        <p:txBody>
          <a:bodyPr>
            <a:spAutoFit/>
          </a:bodyPr>
          <a:lstStyle/>
          <a:p>
            <a:r>
              <a:rPr lang="fr-FR" sz="1050" b="1" dirty="0" smtClean="0">
                <a:latin typeface="Arial" pitchFamily="34" charset="0"/>
                <a:cs typeface="Arial" pitchFamily="34" charset="0"/>
              </a:rPr>
              <a:t>Tableau I </a:t>
            </a:r>
            <a:r>
              <a:rPr lang="fr-FR" sz="1050" dirty="0" smtClean="0">
                <a:latin typeface="Arial" pitchFamily="34" charset="0"/>
                <a:cs typeface="Arial" pitchFamily="34" charset="0"/>
              </a:rPr>
              <a:t>: Répartition des patients selon les tranches d’âges et le sexe</a:t>
            </a:r>
            <a:endParaRPr lang="fr-FR" sz="1050" dirty="0">
              <a:latin typeface="Arial" pitchFamily="34" charset="0"/>
              <a:cs typeface="Arial" pitchFamily="34" charset="0"/>
            </a:endParaRPr>
          </a:p>
        </p:txBody>
      </p:sp>
      <p:sp>
        <p:nvSpPr>
          <p:cNvPr id="15" name="Rectangle 14"/>
          <p:cNvSpPr/>
          <p:nvPr/>
        </p:nvSpPr>
        <p:spPr>
          <a:xfrm>
            <a:off x="3185673" y="4507518"/>
            <a:ext cx="3248708" cy="415498"/>
          </a:xfrm>
          <a:prstGeom prst="rect">
            <a:avLst/>
          </a:prstGeom>
        </p:spPr>
        <p:txBody>
          <a:bodyPr wrap="square">
            <a:spAutoFit/>
          </a:bodyPr>
          <a:lstStyle/>
          <a:p>
            <a:r>
              <a:rPr lang="fr-FR" sz="1050" dirty="0" smtClean="0">
                <a:latin typeface="Arial" pitchFamily="34" charset="0"/>
                <a:cs typeface="Arial" pitchFamily="34" charset="0"/>
              </a:rPr>
              <a:t>Age moyen : 55,35 ans, extrême 21 à 87ans.                                       Sexe ratio H/F = 0,70</a:t>
            </a:r>
            <a:endParaRPr lang="fr-FR" sz="1050" dirty="0">
              <a:latin typeface="Arial" pitchFamily="34" charset="0"/>
              <a:cs typeface="Arial" pitchFamily="34" charset="0"/>
            </a:endParaRPr>
          </a:p>
        </p:txBody>
      </p:sp>
      <p:graphicFrame>
        <p:nvGraphicFramePr>
          <p:cNvPr id="17" name="Tableau 16"/>
          <p:cNvGraphicFramePr>
            <a:graphicFrameLocks noGrp="1"/>
          </p:cNvGraphicFramePr>
          <p:nvPr>
            <p:extLst>
              <p:ext uri="{D42A27DB-BD31-4B8C-83A1-F6EECF244321}">
                <p14:modId xmlns:p14="http://schemas.microsoft.com/office/powerpoint/2010/main" val="1099575597"/>
              </p:ext>
            </p:extLst>
          </p:nvPr>
        </p:nvGraphicFramePr>
        <p:xfrm>
          <a:off x="3771900" y="5513974"/>
          <a:ext cx="2609428" cy="3350392"/>
        </p:xfrm>
        <a:graphic>
          <a:graphicData uri="http://schemas.openxmlformats.org/drawingml/2006/table">
            <a:tbl>
              <a:tblPr firstRow="1" firstCol="1" bandRow="1">
                <a:tableStyleId>{5C22544A-7EE6-4342-B048-85BDC9FD1C3A}</a:tableStyleId>
              </a:tblPr>
              <a:tblGrid>
                <a:gridCol w="869729"/>
                <a:gridCol w="869729"/>
                <a:gridCol w="869970"/>
              </a:tblGrid>
              <a:tr h="323872">
                <a:tc>
                  <a:txBody>
                    <a:bodyPr/>
                    <a:lstStyle/>
                    <a:p>
                      <a:pPr>
                        <a:lnSpc>
                          <a:spcPct val="100000"/>
                        </a:lnSpc>
                        <a:spcAft>
                          <a:spcPts val="1000"/>
                        </a:spcAft>
                      </a:pPr>
                      <a:r>
                        <a:rPr lang="fr-FR" sz="1050" dirty="0">
                          <a:effectLst/>
                          <a:latin typeface="Arial" pitchFamily="34" charset="0"/>
                          <a:cs typeface="Arial" pitchFamily="34" charset="0"/>
                        </a:rPr>
                        <a:t>Paramètres </a:t>
                      </a:r>
                      <a:endParaRPr lang="fr-FR" sz="1050" dirty="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Effectif</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Pourcentage (%)</a:t>
                      </a:r>
                      <a:endParaRPr lang="fr-FR" sz="1050">
                        <a:effectLst/>
                        <a:latin typeface="Arial" pitchFamily="34" charset="0"/>
                        <a:ea typeface="Calibri"/>
                        <a:cs typeface="Arial" pitchFamily="34" charset="0"/>
                      </a:endParaRPr>
                    </a:p>
                  </a:txBody>
                  <a:tcPr marL="61631" marR="61631" marT="0" marB="0" anchor="ctr"/>
                </a:tc>
              </a:tr>
              <a:tr h="154758">
                <a:tc>
                  <a:txBody>
                    <a:bodyPr/>
                    <a:lstStyle/>
                    <a:p>
                      <a:pPr>
                        <a:lnSpc>
                          <a:spcPct val="100000"/>
                        </a:lnSpc>
                        <a:spcAft>
                          <a:spcPts val="1000"/>
                        </a:spcAft>
                      </a:pPr>
                      <a:r>
                        <a:rPr lang="fr-FR" sz="1050">
                          <a:effectLst/>
                          <a:latin typeface="Arial" pitchFamily="34" charset="0"/>
                          <a:cs typeface="Arial" pitchFamily="34" charset="0"/>
                        </a:rPr>
                        <a:t>FDRCV</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 </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 </a:t>
                      </a:r>
                      <a:endParaRPr lang="fr-FR" sz="1050">
                        <a:effectLst/>
                        <a:latin typeface="Arial" pitchFamily="34" charset="0"/>
                        <a:ea typeface="Calibri"/>
                        <a:cs typeface="Arial" pitchFamily="34" charset="0"/>
                      </a:endParaRPr>
                    </a:p>
                  </a:txBody>
                  <a:tcPr marL="61631" marR="61631" marT="0" marB="0" anchor="ctr"/>
                </a:tc>
              </a:tr>
              <a:tr h="154758">
                <a:tc>
                  <a:txBody>
                    <a:bodyPr/>
                    <a:lstStyle/>
                    <a:p>
                      <a:pPr>
                        <a:lnSpc>
                          <a:spcPct val="100000"/>
                        </a:lnSpc>
                        <a:spcAft>
                          <a:spcPts val="1000"/>
                        </a:spcAft>
                      </a:pPr>
                      <a:r>
                        <a:rPr lang="fr-FR" sz="1050">
                          <a:effectLst/>
                          <a:latin typeface="Arial" pitchFamily="34" charset="0"/>
                          <a:cs typeface="Arial" pitchFamily="34" charset="0"/>
                        </a:rPr>
                        <a:t>Sédentarité</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132</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51,97</a:t>
                      </a:r>
                      <a:endParaRPr lang="fr-FR" sz="1050">
                        <a:effectLst/>
                        <a:latin typeface="Arial" pitchFamily="34" charset="0"/>
                        <a:ea typeface="Calibri"/>
                        <a:cs typeface="Arial" pitchFamily="34" charset="0"/>
                      </a:endParaRPr>
                    </a:p>
                  </a:txBody>
                  <a:tcPr marL="61631" marR="61631" marT="0" marB="0" anchor="ctr"/>
                </a:tc>
              </a:tr>
              <a:tr h="154758">
                <a:tc>
                  <a:txBody>
                    <a:bodyPr/>
                    <a:lstStyle/>
                    <a:p>
                      <a:pPr>
                        <a:lnSpc>
                          <a:spcPct val="100000"/>
                        </a:lnSpc>
                        <a:spcAft>
                          <a:spcPts val="1000"/>
                        </a:spcAft>
                      </a:pPr>
                      <a:r>
                        <a:rPr lang="fr-FR" sz="1050">
                          <a:effectLst/>
                          <a:latin typeface="Arial" pitchFamily="34" charset="0"/>
                          <a:cs typeface="Arial" pitchFamily="34" charset="0"/>
                        </a:rPr>
                        <a:t>Surpoids</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84</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33,07</a:t>
                      </a:r>
                      <a:endParaRPr lang="fr-FR" sz="1050">
                        <a:effectLst/>
                        <a:latin typeface="Arial" pitchFamily="34" charset="0"/>
                        <a:ea typeface="Calibri"/>
                        <a:cs typeface="Arial" pitchFamily="34" charset="0"/>
                      </a:endParaRPr>
                    </a:p>
                  </a:txBody>
                  <a:tcPr marL="61631" marR="61631" marT="0" marB="0" anchor="ctr"/>
                </a:tc>
              </a:tr>
              <a:tr h="154758">
                <a:tc>
                  <a:txBody>
                    <a:bodyPr/>
                    <a:lstStyle/>
                    <a:p>
                      <a:pPr>
                        <a:lnSpc>
                          <a:spcPct val="100000"/>
                        </a:lnSpc>
                        <a:spcAft>
                          <a:spcPts val="1000"/>
                        </a:spcAft>
                      </a:pPr>
                      <a:r>
                        <a:rPr lang="fr-FR" sz="1050">
                          <a:effectLst/>
                          <a:latin typeface="Arial" pitchFamily="34" charset="0"/>
                          <a:cs typeface="Arial" pitchFamily="34" charset="0"/>
                        </a:rPr>
                        <a:t>Diabète</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45</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17,72</a:t>
                      </a:r>
                      <a:endParaRPr lang="fr-FR" sz="1050">
                        <a:effectLst/>
                        <a:latin typeface="Arial" pitchFamily="34" charset="0"/>
                        <a:ea typeface="Calibri"/>
                        <a:cs typeface="Arial" pitchFamily="34" charset="0"/>
                      </a:endParaRPr>
                    </a:p>
                  </a:txBody>
                  <a:tcPr marL="61631" marR="61631" marT="0" marB="0" anchor="ctr"/>
                </a:tc>
              </a:tr>
              <a:tr h="154758">
                <a:tc>
                  <a:txBody>
                    <a:bodyPr/>
                    <a:lstStyle/>
                    <a:p>
                      <a:pPr>
                        <a:lnSpc>
                          <a:spcPct val="100000"/>
                        </a:lnSpc>
                        <a:spcAft>
                          <a:spcPts val="1000"/>
                        </a:spcAft>
                      </a:pPr>
                      <a:r>
                        <a:rPr lang="fr-FR" sz="1050">
                          <a:effectLst/>
                          <a:latin typeface="Arial" pitchFamily="34" charset="0"/>
                          <a:cs typeface="Arial" pitchFamily="34" charset="0"/>
                        </a:rPr>
                        <a:t>Tabac</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39</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15,35</a:t>
                      </a:r>
                      <a:endParaRPr lang="fr-FR" sz="1050">
                        <a:effectLst/>
                        <a:latin typeface="Arial" pitchFamily="34" charset="0"/>
                        <a:ea typeface="Calibri"/>
                        <a:cs typeface="Arial" pitchFamily="34" charset="0"/>
                      </a:endParaRPr>
                    </a:p>
                  </a:txBody>
                  <a:tcPr marL="61631" marR="61631" marT="0" marB="0" anchor="ctr"/>
                </a:tc>
              </a:tr>
              <a:tr h="154758">
                <a:tc>
                  <a:txBody>
                    <a:bodyPr/>
                    <a:lstStyle/>
                    <a:p>
                      <a:pPr>
                        <a:lnSpc>
                          <a:spcPct val="100000"/>
                        </a:lnSpc>
                        <a:spcAft>
                          <a:spcPts val="1000"/>
                        </a:spcAft>
                      </a:pPr>
                      <a:r>
                        <a:rPr lang="fr-FR" sz="1050">
                          <a:effectLst/>
                          <a:latin typeface="Arial" pitchFamily="34" charset="0"/>
                          <a:cs typeface="Arial" pitchFamily="34" charset="0"/>
                        </a:rPr>
                        <a:t>Obésité</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30</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11,81</a:t>
                      </a:r>
                      <a:endParaRPr lang="fr-FR" sz="1050">
                        <a:effectLst/>
                        <a:latin typeface="Arial" pitchFamily="34" charset="0"/>
                        <a:ea typeface="Calibri"/>
                        <a:cs typeface="Arial" pitchFamily="34" charset="0"/>
                      </a:endParaRPr>
                    </a:p>
                  </a:txBody>
                  <a:tcPr marL="61631" marR="61631" marT="0" marB="0" anchor="ctr"/>
                </a:tc>
              </a:tr>
              <a:tr h="323872">
                <a:tc>
                  <a:txBody>
                    <a:bodyPr/>
                    <a:lstStyle/>
                    <a:p>
                      <a:pPr>
                        <a:lnSpc>
                          <a:spcPct val="100000"/>
                        </a:lnSpc>
                        <a:spcAft>
                          <a:spcPts val="1000"/>
                        </a:spcAft>
                      </a:pPr>
                      <a:r>
                        <a:rPr lang="fr-FR" sz="1050">
                          <a:effectLst/>
                          <a:latin typeface="Arial" pitchFamily="34" charset="0"/>
                          <a:cs typeface="Arial" pitchFamily="34" charset="0"/>
                        </a:rPr>
                        <a:t>Dyslipidémie</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25</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9,84</a:t>
                      </a:r>
                      <a:endParaRPr lang="fr-FR" sz="1050">
                        <a:effectLst/>
                        <a:latin typeface="Arial" pitchFamily="34" charset="0"/>
                        <a:ea typeface="Calibri"/>
                        <a:cs typeface="Arial" pitchFamily="34" charset="0"/>
                      </a:endParaRPr>
                    </a:p>
                  </a:txBody>
                  <a:tcPr marL="61631" marR="61631" marT="0" marB="0" anchor="ctr"/>
                </a:tc>
              </a:tr>
              <a:tr h="323872">
                <a:tc>
                  <a:txBody>
                    <a:bodyPr/>
                    <a:lstStyle/>
                    <a:p>
                      <a:pPr>
                        <a:lnSpc>
                          <a:spcPct val="100000"/>
                        </a:lnSpc>
                        <a:spcAft>
                          <a:spcPts val="1000"/>
                        </a:spcAft>
                      </a:pPr>
                      <a:r>
                        <a:rPr lang="fr-FR" sz="1050">
                          <a:effectLst/>
                          <a:latin typeface="Arial" pitchFamily="34" charset="0"/>
                          <a:cs typeface="Arial" pitchFamily="34" charset="0"/>
                        </a:rPr>
                        <a:t>Complications</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 </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dirty="0">
                          <a:effectLst/>
                          <a:latin typeface="Arial" pitchFamily="34" charset="0"/>
                          <a:cs typeface="Arial" pitchFamily="34" charset="0"/>
                        </a:rPr>
                        <a:t> </a:t>
                      </a:r>
                      <a:endParaRPr lang="fr-FR" sz="1050" dirty="0">
                        <a:effectLst/>
                        <a:latin typeface="Arial" pitchFamily="34" charset="0"/>
                        <a:ea typeface="Calibri"/>
                        <a:cs typeface="Arial" pitchFamily="34" charset="0"/>
                      </a:endParaRPr>
                    </a:p>
                  </a:txBody>
                  <a:tcPr marL="61631" marR="61631" marT="0" marB="0" anchor="ctr"/>
                </a:tc>
              </a:tr>
              <a:tr h="323872">
                <a:tc>
                  <a:txBody>
                    <a:bodyPr/>
                    <a:lstStyle/>
                    <a:p>
                      <a:pPr>
                        <a:lnSpc>
                          <a:spcPct val="100000"/>
                        </a:lnSpc>
                        <a:spcAft>
                          <a:spcPts val="1000"/>
                        </a:spcAft>
                      </a:pPr>
                      <a:r>
                        <a:rPr lang="fr-FR" sz="1050">
                          <a:effectLst/>
                          <a:latin typeface="Arial" pitchFamily="34" charset="0"/>
                          <a:cs typeface="Arial" pitchFamily="34" charset="0"/>
                        </a:rPr>
                        <a:t>Insuffisance cardiaque</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dirty="0">
                          <a:effectLst/>
                          <a:latin typeface="Arial" pitchFamily="34" charset="0"/>
                          <a:cs typeface="Arial" pitchFamily="34" charset="0"/>
                        </a:rPr>
                        <a:t>38</a:t>
                      </a:r>
                      <a:endParaRPr lang="fr-FR" sz="1050" dirty="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14,96</a:t>
                      </a:r>
                      <a:endParaRPr lang="fr-FR" sz="1050">
                        <a:effectLst/>
                        <a:latin typeface="Arial" pitchFamily="34" charset="0"/>
                        <a:ea typeface="Calibri"/>
                        <a:cs typeface="Arial" pitchFamily="34" charset="0"/>
                      </a:endParaRPr>
                    </a:p>
                  </a:txBody>
                  <a:tcPr marL="61631" marR="61631" marT="0" marB="0" anchor="ctr"/>
                </a:tc>
              </a:tr>
              <a:tr h="440583">
                <a:tc>
                  <a:txBody>
                    <a:bodyPr/>
                    <a:lstStyle/>
                    <a:p>
                      <a:pPr>
                        <a:lnSpc>
                          <a:spcPct val="100000"/>
                        </a:lnSpc>
                        <a:spcAft>
                          <a:spcPts val="1000"/>
                        </a:spcAft>
                      </a:pPr>
                      <a:r>
                        <a:rPr lang="fr-FR" sz="1050">
                          <a:effectLst/>
                          <a:latin typeface="Arial" pitchFamily="34" charset="0"/>
                          <a:cs typeface="Arial" pitchFamily="34" charset="0"/>
                        </a:rPr>
                        <a:t>AVC</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27</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10,63</a:t>
                      </a:r>
                    </a:p>
                    <a:p>
                      <a:pPr algn="ctr">
                        <a:lnSpc>
                          <a:spcPct val="100000"/>
                        </a:lnSpc>
                        <a:spcAft>
                          <a:spcPts val="1000"/>
                        </a:spcAft>
                      </a:pPr>
                      <a:r>
                        <a:rPr lang="fr-FR" sz="1050">
                          <a:effectLst/>
                          <a:latin typeface="Arial" pitchFamily="34" charset="0"/>
                          <a:cs typeface="Arial" pitchFamily="34" charset="0"/>
                        </a:rPr>
                        <a:t> </a:t>
                      </a:r>
                      <a:endParaRPr lang="fr-FR" sz="1050">
                        <a:effectLst/>
                        <a:latin typeface="Arial" pitchFamily="34" charset="0"/>
                        <a:ea typeface="Calibri"/>
                        <a:cs typeface="Arial" pitchFamily="34" charset="0"/>
                      </a:endParaRPr>
                    </a:p>
                  </a:txBody>
                  <a:tcPr marL="61631" marR="61631" marT="0" marB="0" anchor="ctr"/>
                </a:tc>
              </a:tr>
              <a:tr h="323872">
                <a:tc>
                  <a:txBody>
                    <a:bodyPr/>
                    <a:lstStyle/>
                    <a:p>
                      <a:pPr>
                        <a:lnSpc>
                          <a:spcPct val="100000"/>
                        </a:lnSpc>
                        <a:spcAft>
                          <a:spcPts val="1000"/>
                        </a:spcAft>
                      </a:pPr>
                      <a:r>
                        <a:rPr lang="fr-FR" sz="1050">
                          <a:effectLst/>
                          <a:latin typeface="Arial" pitchFamily="34" charset="0"/>
                          <a:cs typeface="Arial" pitchFamily="34" charset="0"/>
                        </a:rPr>
                        <a:t>Rétinopathie</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22</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8,66</a:t>
                      </a:r>
                      <a:endParaRPr lang="fr-FR" sz="1050">
                        <a:effectLst/>
                        <a:latin typeface="Arial" pitchFamily="34" charset="0"/>
                        <a:ea typeface="Calibri"/>
                        <a:cs typeface="Arial" pitchFamily="34" charset="0"/>
                      </a:endParaRPr>
                    </a:p>
                  </a:txBody>
                  <a:tcPr marL="61631" marR="61631" marT="0" marB="0" anchor="ctr"/>
                </a:tc>
              </a:tr>
              <a:tr h="323872">
                <a:tc>
                  <a:txBody>
                    <a:bodyPr/>
                    <a:lstStyle/>
                    <a:p>
                      <a:pPr>
                        <a:lnSpc>
                          <a:spcPct val="100000"/>
                        </a:lnSpc>
                        <a:spcAft>
                          <a:spcPts val="1000"/>
                        </a:spcAft>
                      </a:pPr>
                      <a:r>
                        <a:rPr lang="fr-FR" sz="1050" dirty="0">
                          <a:effectLst/>
                          <a:latin typeface="Arial" pitchFamily="34" charset="0"/>
                          <a:cs typeface="Arial" pitchFamily="34" charset="0"/>
                        </a:rPr>
                        <a:t>Insuffisance rénale</a:t>
                      </a:r>
                      <a:endParaRPr lang="fr-FR" sz="1050" dirty="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a:effectLst/>
                          <a:latin typeface="Arial" pitchFamily="34" charset="0"/>
                          <a:cs typeface="Arial" pitchFamily="34" charset="0"/>
                        </a:rPr>
                        <a:t>10</a:t>
                      </a:r>
                      <a:endParaRPr lang="fr-FR" sz="1050">
                        <a:effectLst/>
                        <a:latin typeface="Arial" pitchFamily="34" charset="0"/>
                        <a:ea typeface="Calibri"/>
                        <a:cs typeface="Arial" pitchFamily="34" charset="0"/>
                      </a:endParaRPr>
                    </a:p>
                  </a:txBody>
                  <a:tcPr marL="61631" marR="61631" marT="0" marB="0" anchor="ctr"/>
                </a:tc>
                <a:tc>
                  <a:txBody>
                    <a:bodyPr/>
                    <a:lstStyle/>
                    <a:p>
                      <a:pPr algn="ctr">
                        <a:lnSpc>
                          <a:spcPct val="100000"/>
                        </a:lnSpc>
                        <a:spcAft>
                          <a:spcPts val="1000"/>
                        </a:spcAft>
                      </a:pPr>
                      <a:r>
                        <a:rPr lang="fr-FR" sz="1050" dirty="0">
                          <a:effectLst/>
                          <a:latin typeface="Arial" pitchFamily="34" charset="0"/>
                          <a:cs typeface="Arial" pitchFamily="34" charset="0"/>
                        </a:rPr>
                        <a:t>3,94</a:t>
                      </a:r>
                      <a:endParaRPr lang="fr-FR" sz="1050" dirty="0">
                        <a:effectLst/>
                        <a:latin typeface="Arial" pitchFamily="34" charset="0"/>
                        <a:ea typeface="Calibri"/>
                        <a:cs typeface="Arial" pitchFamily="34" charset="0"/>
                      </a:endParaRPr>
                    </a:p>
                  </a:txBody>
                  <a:tcPr marL="61631" marR="61631" marT="0" marB="0" anchor="ctr"/>
                </a:tc>
              </a:tr>
            </a:tbl>
          </a:graphicData>
        </a:graphic>
      </p:graphicFrame>
      <p:sp>
        <p:nvSpPr>
          <p:cNvPr id="18" name="Rectangle 17"/>
          <p:cNvSpPr/>
          <p:nvPr/>
        </p:nvSpPr>
        <p:spPr>
          <a:xfrm>
            <a:off x="3374984" y="4821477"/>
            <a:ext cx="3150360" cy="692497"/>
          </a:xfrm>
          <a:prstGeom prst="rect">
            <a:avLst/>
          </a:prstGeom>
        </p:spPr>
        <p:txBody>
          <a:bodyPr wrap="square">
            <a:spAutoFit/>
          </a:bodyPr>
          <a:lstStyle/>
          <a:p>
            <a:r>
              <a:rPr lang="fr-FR" sz="1050" b="1" dirty="0" smtClean="0">
                <a:latin typeface="Arial" pitchFamily="34" charset="0"/>
                <a:cs typeface="Arial" pitchFamily="34" charset="0"/>
              </a:rPr>
              <a:t>Tableau II </a:t>
            </a:r>
            <a:r>
              <a:rPr lang="fr-FR" sz="1050" dirty="0" smtClean="0">
                <a:latin typeface="Arial" pitchFamily="34" charset="0"/>
                <a:cs typeface="Arial" pitchFamily="34" charset="0"/>
              </a:rPr>
              <a:t>: Répartition des patients hypertendus selon les  FDR-CV associés et les complications observées</a:t>
            </a:r>
            <a:r>
              <a:rPr lang="fr-FR" dirty="0" smtClean="0"/>
              <a:t>.</a:t>
            </a:r>
            <a:endParaRPr lang="fr-FR" dirty="0"/>
          </a:p>
        </p:txBody>
      </p:sp>
      <p:sp>
        <p:nvSpPr>
          <p:cNvPr id="19" name="Rectangle 18"/>
          <p:cNvSpPr/>
          <p:nvPr/>
        </p:nvSpPr>
        <p:spPr>
          <a:xfrm>
            <a:off x="188641" y="3704275"/>
            <a:ext cx="2763688" cy="2954655"/>
          </a:xfrm>
          <a:prstGeom prst="rect">
            <a:avLst/>
          </a:prstGeom>
        </p:spPr>
        <p:txBody>
          <a:bodyPr wrap="square">
            <a:spAutoFit/>
          </a:bodyPr>
          <a:lstStyle/>
          <a:p>
            <a:r>
              <a:rPr lang="fr-FR" sz="1050" b="1" u="sng" dirty="0" smtClean="0">
                <a:solidFill>
                  <a:srgbClr val="FF0000"/>
                </a:solidFill>
                <a:latin typeface="Arial" pitchFamily="34" charset="0"/>
                <a:cs typeface="Arial" pitchFamily="34" charset="0"/>
              </a:rPr>
              <a:t>Commentaires</a:t>
            </a:r>
            <a:r>
              <a:rPr lang="fr-FR" sz="1050" dirty="0" smtClean="0">
                <a:latin typeface="Arial" pitchFamily="34" charset="0"/>
                <a:cs typeface="Arial" pitchFamily="34" charset="0"/>
              </a:rPr>
              <a:t> : L’étude  a porté sur  224 patients hypertendus soit une prévalence de 23% dont 149 femmes (59%). L'âge moyen était de 55,35 ans avec des extrêmes de 21 à 87 ans. les facteurs de risque associés étaient dominés par la sédentarité (51,97 %)  le surpoids (33,07 %) et le diabète sucré ( 17,72¨%), l’hypercholestérolémie (9,84%), l’obésité (11,81%), la sédentarité ( 51,97%),le tabagisme( 15,35%) et l’alcoolisme( 6,30%). Le risque cardiovasculaire global était très élevé dans35, 11%, élevé dans 27,11%,  moyen dans 28,89% et faible dans 8,89%.les complications les plus fréquemment rencontrées étaient les AVC</a:t>
            </a:r>
          </a:p>
          <a:p>
            <a:endParaRPr lang="fr-FR" dirty="0"/>
          </a:p>
        </p:txBody>
      </p:sp>
      <p:sp>
        <p:nvSpPr>
          <p:cNvPr id="20" name="Rectangle 19"/>
          <p:cNvSpPr/>
          <p:nvPr/>
        </p:nvSpPr>
        <p:spPr>
          <a:xfrm>
            <a:off x="304478" y="6588224"/>
            <a:ext cx="3160526" cy="2031325"/>
          </a:xfrm>
          <a:prstGeom prst="rect">
            <a:avLst/>
          </a:prstGeom>
        </p:spPr>
        <p:txBody>
          <a:bodyPr wrap="square">
            <a:spAutoFit/>
          </a:bodyPr>
          <a:lstStyle/>
          <a:p>
            <a:r>
              <a:rPr lang="fr-FR" sz="1050" b="1" dirty="0" smtClean="0">
                <a:solidFill>
                  <a:srgbClr val="FF0000"/>
                </a:solidFill>
                <a:effectLst>
                  <a:outerShdw blurRad="38100" dist="38100" dir="2700000" algn="tl">
                    <a:srgbClr val="000000">
                      <a:alpha val="43137"/>
                    </a:srgbClr>
                  </a:outerShdw>
                </a:effectLst>
                <a:latin typeface="Arial" pitchFamily="34" charset="0"/>
                <a:cs typeface="Arial" pitchFamily="34" charset="0"/>
              </a:rPr>
              <a:t>Conclusion </a:t>
            </a:r>
            <a:r>
              <a:rPr lang="fr-FR" sz="1050" dirty="0" smtClean="0">
                <a:latin typeface="Arial" pitchFamily="34" charset="0"/>
                <a:cs typeface="Arial" pitchFamily="34" charset="0"/>
              </a:rPr>
              <a:t>La prévalence de l’HTA et des FDR-CV reste  élevée dans la population étudiée. Cette tendance est fortement associée aux changements dans les déterminants environnementaux ou comportementaux (tels que la consommation de matières grasses et de calories, et la réduction de l’activité physique)  Il s’agit donc d’un réel problème de santé publique. Des stratégies de prévention et de prise en charge de ces facteurs de risque doivent être mises en œuvre pour lutter contre ces derniers, et préserver la population de leurs complications</a:t>
            </a:r>
            <a:endParaRPr lang="fr-FR" sz="1050" dirty="0">
              <a:latin typeface="Arial" pitchFamily="34" charset="0"/>
              <a:cs typeface="Arial" pitchFamily="34" charset="0"/>
            </a:endParaRPr>
          </a:p>
        </p:txBody>
      </p:sp>
    </p:spTree>
    <p:extLst>
      <p:ext uri="{BB962C8B-B14F-4D97-AF65-F5344CB8AC3E}">
        <p14:creationId xmlns:p14="http://schemas.microsoft.com/office/powerpoint/2010/main" val="67986654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TotalTime>
  <Words>477</Words>
  <Application>Microsoft Office PowerPoint</Application>
  <PresentationFormat>Affichage à l'écran (4:3)</PresentationFormat>
  <Paragraphs>85</Paragraphs>
  <Slides>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Calibri</vt:lpstr>
      <vt:lpstr>Thème Office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DR BEAVOGUI MARIAM</cp:lastModifiedBy>
  <cp:revision>7</cp:revision>
  <dcterms:created xsi:type="dcterms:W3CDTF">2020-12-03T21:06:09Z</dcterms:created>
  <dcterms:modified xsi:type="dcterms:W3CDTF">2020-12-05T21:02:23Z</dcterms:modified>
</cp:coreProperties>
</file>